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58" r:id="rId5"/>
    <p:sldId id="922" r:id="rId6"/>
    <p:sldId id="579" r:id="rId7"/>
    <p:sldId id="623" r:id="rId8"/>
    <p:sldId id="949" r:id="rId9"/>
    <p:sldId id="950" r:id="rId10"/>
    <p:sldId id="927" r:id="rId11"/>
    <p:sldId id="923" r:id="rId12"/>
    <p:sldId id="952" r:id="rId13"/>
    <p:sldId id="951" r:id="rId14"/>
    <p:sldId id="365" r:id="rId15"/>
    <p:sldId id="367" r:id="rId16"/>
    <p:sldId id="368" r:id="rId17"/>
    <p:sldId id="371" r:id="rId18"/>
    <p:sldId id="373" r:id="rId19"/>
    <p:sldId id="924" r:id="rId20"/>
    <p:sldId id="364" r:id="rId21"/>
    <p:sldId id="366" r:id="rId22"/>
    <p:sldId id="929" r:id="rId23"/>
    <p:sldId id="928" r:id="rId24"/>
    <p:sldId id="926" r:id="rId25"/>
    <p:sldId id="925" r:id="rId26"/>
    <p:sldId id="930" r:id="rId27"/>
    <p:sldId id="931" r:id="rId28"/>
    <p:sldId id="933" r:id="rId29"/>
    <p:sldId id="932" r:id="rId30"/>
    <p:sldId id="934" r:id="rId31"/>
    <p:sldId id="258" r:id="rId32"/>
    <p:sldId id="456" r:id="rId33"/>
  </p:sldIdLst>
  <p:sldSz cx="9144000" cy="5143500" type="screen16x9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358"/>
            <p14:sldId id="922"/>
            <p14:sldId id="579"/>
            <p14:sldId id="623"/>
            <p14:sldId id="949"/>
            <p14:sldId id="950"/>
            <p14:sldId id="927"/>
            <p14:sldId id="923"/>
            <p14:sldId id="952"/>
            <p14:sldId id="951"/>
            <p14:sldId id="365"/>
            <p14:sldId id="367"/>
            <p14:sldId id="368"/>
            <p14:sldId id="371"/>
            <p14:sldId id="373"/>
            <p14:sldId id="924"/>
            <p14:sldId id="364"/>
            <p14:sldId id="366"/>
            <p14:sldId id="929"/>
            <p14:sldId id="928"/>
            <p14:sldId id="926"/>
            <p14:sldId id="925"/>
            <p14:sldId id="930"/>
            <p14:sldId id="931"/>
            <p14:sldId id="933"/>
            <p14:sldId id="932"/>
            <p14:sldId id="934"/>
            <p14:sldId id="258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er B. Curtis" initials="ABC" lastIdx="1" clrIdx="0">
    <p:extLst>
      <p:ext uri="{19B8F6BF-5375-455C-9EA6-DF929625EA0E}">
        <p15:presenceInfo xmlns:p15="http://schemas.microsoft.com/office/powerpoint/2012/main" userId="Asher B. Curt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361F6D"/>
    <a:srgbClr val="595959"/>
    <a:srgbClr val="B9A077"/>
    <a:srgbClr val="0000FF"/>
    <a:srgbClr val="C09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94070" autoAdjust="0"/>
  </p:normalViewPr>
  <p:slideViewPr>
    <p:cSldViewPr snapToGrid="0">
      <p:cViewPr varScale="1">
        <p:scale>
          <a:sx n="132" d="100"/>
          <a:sy n="132" d="100"/>
        </p:scale>
        <p:origin x="126" y="1218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64"/>
    </p:cViewPr>
  </p:sorterViewPr>
  <p:notesViewPr>
    <p:cSldViewPr snapToGrid="0">
      <p:cViewPr varScale="1">
        <p:scale>
          <a:sx n="85" d="100"/>
          <a:sy n="85" d="100"/>
        </p:scale>
        <p:origin x="3852" y="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10/2/2025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52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3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6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88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04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0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17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94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33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8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1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86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34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10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8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83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49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89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54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74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7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6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1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7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2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6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9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caobus.org/Standards/Auditing/Pages/AS2110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caobus.org/Standards/Auditing/Pages/AS2110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d.app/lucidchart/e75991e8-da6e-4677-a99e-03b270f61b8a/edit?viewport_loc=-11%2C-11%2C4235%2C1571%2C0_0&amp;invitationId=inv_1d94e63f-ab4e-45d3-afd9-5ded49aace0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1418369"/>
            <a:ext cx="7743825" cy="1273297"/>
          </a:xfrm>
        </p:spPr>
        <p:txBody>
          <a:bodyPr/>
          <a:lstStyle/>
          <a:p>
            <a:r>
              <a:rPr lang="en-US" b="1" dirty="0"/>
              <a:t>Audit Risk and Materiality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964241" cy="931024"/>
          </a:xfrm>
        </p:spPr>
        <p:txBody>
          <a:bodyPr/>
          <a:lstStyle/>
          <a:p>
            <a:r>
              <a:rPr lang="en-US" sz="2400" dirty="0"/>
              <a:t>Adv Cases in Assurance Services</a:t>
            </a:r>
            <a:r>
              <a:rPr lang="en-US" sz="2800" dirty="0"/>
              <a:t> (ACCTG 521)</a:t>
            </a:r>
          </a:p>
          <a:p>
            <a:r>
              <a:rPr lang="en-US" sz="2400"/>
              <a:t>Class 3 </a:t>
            </a:r>
            <a:r>
              <a:rPr lang="en-US" sz="2400" dirty="0"/>
              <a:t>| MPAcc class </a:t>
            </a:r>
            <a:r>
              <a:rPr lang="en-US" sz="2400"/>
              <a:t>of 2026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01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3B5809-3CBC-E4A8-79EE-FED7F98D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646331"/>
          </a:xfrm>
        </p:spPr>
        <p:txBody>
          <a:bodyPr/>
          <a:lstStyle/>
          <a:p>
            <a:r>
              <a:rPr lang="en-US" sz="3600" dirty="0"/>
              <a:t>Company Assignments for Today: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781BDE-815A-0BBC-8789-2F090400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9866"/>
              </p:ext>
            </p:extLst>
          </p:nvPr>
        </p:nvGraphicFramePr>
        <p:xfrm>
          <a:off x="662344" y="1258743"/>
          <a:ext cx="7705011" cy="3114683"/>
        </p:xfrm>
        <a:graphic>
          <a:graphicData uri="http://schemas.openxmlformats.org/drawingml/2006/table">
            <a:tbl>
              <a:tblPr/>
              <a:tblGrid>
                <a:gridCol w="1458053">
                  <a:extLst>
                    <a:ext uri="{9D8B030D-6E8A-4147-A177-3AD203B41FA5}">
                      <a16:colId xmlns:a16="http://schemas.microsoft.com/office/drawing/2014/main" val="150856369"/>
                    </a:ext>
                  </a:extLst>
                </a:gridCol>
                <a:gridCol w="4551693">
                  <a:extLst>
                    <a:ext uri="{9D8B030D-6E8A-4147-A177-3AD203B41FA5}">
                      <a16:colId xmlns:a16="http://schemas.microsoft.com/office/drawing/2014/main" val="1320167668"/>
                    </a:ext>
                  </a:extLst>
                </a:gridCol>
                <a:gridCol w="1695265">
                  <a:extLst>
                    <a:ext uri="{9D8B030D-6E8A-4147-A177-3AD203B41FA5}">
                      <a16:colId xmlns:a16="http://schemas.microsoft.com/office/drawing/2014/main" val="3636186350"/>
                    </a:ext>
                  </a:extLst>
                </a:gridCol>
              </a:tblGrid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dirty="0"/>
                        <a:t>Team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dirty="0"/>
                        <a:t>Company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dirty="0"/>
                        <a:t>Headquarters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542834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1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300"/>
                        <a:t>Amazon.com, Inc. (Ticker: AMZN)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Seattle,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320583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2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Microsoft Corporation (Ticker: MSFT)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Redmond,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54130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3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Starbucks Corporation (Ticker: SBUX)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Seattle,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627171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4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Costco Wholesale Corporation (Ticker: COST)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Issaquah,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792498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5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Alaska Air Group, Inc. (Ticker: ALK)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Seattle,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568880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6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Expedia Group, Inc. (Ticker: EXPE)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Seattle,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393241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7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Nordstrom, Inc. (Ticker: JWN)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Seattle,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31034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8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Zillow Group, Inc. (Ticker: ZG)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Seattle,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061846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9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F5, Inc. (Ticker: FFIV)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Seattle,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438985"/>
                  </a:ext>
                </a:extLst>
              </a:tr>
              <a:tr h="283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Team 10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dirty="0"/>
                        <a:t>PACCAR Inc. (Ticker: PCAR)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dirty="0"/>
                        <a:t>Bellevue, WA</a:t>
                      </a:r>
                    </a:p>
                  </a:txBody>
                  <a:tcPr marL="33848" marR="33848" marT="16923" marB="16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3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2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1D44-C01C-414C-83D1-1F6285AE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Risk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A417-AAB9-4C95-B068-1F375B41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769441"/>
          </a:xfrm>
        </p:spPr>
        <p:txBody>
          <a:bodyPr/>
          <a:lstStyle/>
          <a:p>
            <a:r>
              <a:rPr lang="en-US" sz="2200" b="1" dirty="0"/>
              <a:t>Audit Risk</a:t>
            </a:r>
            <a:r>
              <a:rPr lang="en-US" sz="2200" dirty="0"/>
              <a:t>: risk that the auditor expresses an inappropriate audit opinion when the financial statements are materially misstated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CE074-B42E-4584-9F0A-C93D20F2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8C4F2B-CF3B-4820-BCF1-7D9C97C4A61C}"/>
              </a:ext>
            </a:extLst>
          </p:cNvPr>
          <p:cNvSpPr txBox="1">
            <a:spLocks/>
          </p:cNvSpPr>
          <p:nvPr/>
        </p:nvSpPr>
        <p:spPr>
          <a:xfrm>
            <a:off x="361950" y="1769566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AR = IR x CR x DR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B04141-713E-4624-967C-F0C79C48220F}"/>
              </a:ext>
            </a:extLst>
          </p:cNvPr>
          <p:cNvSpPr txBox="1">
            <a:spLocks/>
          </p:cNvSpPr>
          <p:nvPr/>
        </p:nvSpPr>
        <p:spPr>
          <a:xfrm>
            <a:off x="361950" y="2771695"/>
            <a:ext cx="8229600" cy="1810752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Inherent Risk</a:t>
            </a:r>
            <a:r>
              <a:rPr lang="en-US" sz="2200" dirty="0"/>
              <a:t>: risk that a management assertion is materially misstated (before considering internal controls)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Control Risk</a:t>
            </a:r>
            <a:r>
              <a:rPr lang="en-US" sz="2200" dirty="0"/>
              <a:t>: risk that internal controls fail to detect a misstatement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Detection Risk</a:t>
            </a:r>
            <a:r>
              <a:rPr lang="en-US" sz="2200" dirty="0"/>
              <a:t>: risk that auditors fail to detect a misstatement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C31180A-C9ED-431F-B8D1-BB6AAEAFC575}"/>
              </a:ext>
            </a:extLst>
          </p:cNvPr>
          <p:cNvSpPr/>
          <p:nvPr/>
        </p:nvSpPr>
        <p:spPr>
          <a:xfrm rot="16200000">
            <a:off x="1397620" y="1857746"/>
            <a:ext cx="193119" cy="7730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F59EB-7788-4970-AAEB-DA64B6B93858}"/>
              </a:ext>
            </a:extLst>
          </p:cNvPr>
          <p:cNvSpPr txBox="1">
            <a:spLocks/>
          </p:cNvSpPr>
          <p:nvPr/>
        </p:nvSpPr>
        <p:spPr>
          <a:xfrm>
            <a:off x="1046129" y="2327522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RMM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D36374-B9E1-45ED-AA6B-551B96CDE3FF}"/>
              </a:ext>
            </a:extLst>
          </p:cNvPr>
          <p:cNvSpPr/>
          <p:nvPr/>
        </p:nvSpPr>
        <p:spPr>
          <a:xfrm>
            <a:off x="1046129" y="1834978"/>
            <a:ext cx="325471" cy="31271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6C6C-9E10-438C-B317-D853204E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782050" cy="1446550"/>
          </a:xfrm>
        </p:spPr>
        <p:txBody>
          <a:bodyPr/>
          <a:lstStyle/>
          <a:p>
            <a:r>
              <a:rPr lang="en-US" dirty="0"/>
              <a:t>Identifying Significant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CA744-6F40-4B4D-AF76-8FF10D203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883114"/>
          </a:xfrm>
        </p:spPr>
        <p:txBody>
          <a:bodyPr/>
          <a:lstStyle/>
          <a:p>
            <a:r>
              <a:rPr lang="en-US" sz="2200" b="1" dirty="0">
                <a:hlinkClick r:id="rId3"/>
              </a:rPr>
              <a:t>AS 2110</a:t>
            </a:r>
            <a:r>
              <a:rPr lang="en-US" sz="2200" b="1" dirty="0"/>
              <a:t> </a:t>
            </a:r>
            <a:r>
              <a:rPr lang="en-US" sz="2200" dirty="0"/>
              <a:t>– To identify significant accounts and disclosures and their relevant assertions, auditors should consider:</a:t>
            </a:r>
          </a:p>
          <a:p>
            <a:pPr marL="912813" lvl="1" indent="-342900"/>
            <a:r>
              <a:rPr lang="en-US" sz="1800" dirty="0"/>
              <a:t>Size and composition of the account</a:t>
            </a:r>
          </a:p>
          <a:p>
            <a:pPr marL="912813" lvl="1" indent="-342900"/>
            <a:r>
              <a:rPr lang="en-US" sz="1800" dirty="0"/>
              <a:t>Susceptibility to misstatement due to error or fraud</a:t>
            </a:r>
          </a:p>
          <a:p>
            <a:pPr marL="912813" lvl="1" indent="-342900"/>
            <a:r>
              <a:rPr lang="en-US" sz="1800" dirty="0"/>
              <a:t>Volume of activity, complexity, and homogeneity of individual transactions</a:t>
            </a:r>
          </a:p>
          <a:p>
            <a:pPr marL="912813" lvl="1" indent="-342900"/>
            <a:r>
              <a:rPr lang="en-US" sz="1800" dirty="0"/>
              <a:t>Nature of the account and disclosure</a:t>
            </a:r>
          </a:p>
          <a:p>
            <a:pPr marL="912813" lvl="1" indent="-342900"/>
            <a:r>
              <a:rPr lang="en-US" sz="1800" dirty="0"/>
              <a:t>Accounting and reporting complexities</a:t>
            </a:r>
          </a:p>
          <a:p>
            <a:pPr marL="912813" lvl="1" indent="-342900"/>
            <a:r>
              <a:rPr lang="en-US" sz="1800" dirty="0"/>
              <a:t>Exposure to losses</a:t>
            </a:r>
          </a:p>
          <a:p>
            <a:pPr marL="912813" lvl="1" indent="-342900"/>
            <a:r>
              <a:rPr lang="en-US" sz="1800" dirty="0"/>
              <a:t>Possibility of significant contingent liabilities</a:t>
            </a:r>
          </a:p>
          <a:p>
            <a:pPr marL="912813" lvl="1" indent="-342900"/>
            <a:r>
              <a:rPr lang="en-US" sz="1800" dirty="0"/>
              <a:t>Existence of related party transactions</a:t>
            </a:r>
          </a:p>
          <a:p>
            <a:pPr marL="912813" lvl="1" indent="-342900"/>
            <a:r>
              <a:rPr lang="en-US" sz="1800" dirty="0"/>
              <a:t>Changes from prior period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8A64C-2C99-4F8F-A368-35E660A3E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18C-6899-4B9B-9036-A8CD068C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782050" cy="1261884"/>
          </a:xfrm>
        </p:spPr>
        <p:txBody>
          <a:bodyPr/>
          <a:lstStyle/>
          <a:p>
            <a:r>
              <a:rPr lang="en-US" sz="3800" dirty="0"/>
              <a:t>Business Risk: Auditor’s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A319-CB68-4878-B8A7-D53672B2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834109"/>
          </a:xfrm>
        </p:spPr>
        <p:txBody>
          <a:bodyPr/>
          <a:lstStyle/>
          <a:p>
            <a:r>
              <a:rPr lang="en-US" sz="2200" b="1" dirty="0">
                <a:hlinkClick r:id="rId3"/>
              </a:rPr>
              <a:t>AS 2110</a:t>
            </a:r>
            <a:r>
              <a:rPr lang="en-US" sz="2200" b="1" dirty="0"/>
              <a:t> </a:t>
            </a:r>
            <a:r>
              <a:rPr lang="en-US" sz="2200" dirty="0"/>
              <a:t>– during the planning phase of the engagement, auditors should obtain an understanding of the company and its environment, including:</a:t>
            </a:r>
          </a:p>
          <a:p>
            <a:pPr marL="1027113" lvl="1" indent="-457200"/>
            <a:r>
              <a:rPr lang="en-US" sz="1800" dirty="0"/>
              <a:t>The nature of the company</a:t>
            </a:r>
          </a:p>
          <a:p>
            <a:pPr marL="1027113" lvl="1" indent="-457200"/>
            <a:r>
              <a:rPr lang="en-US" sz="1800" dirty="0"/>
              <a:t>Objectives and strategies and related </a:t>
            </a:r>
            <a:r>
              <a:rPr lang="en-US" sz="1800" u="sng" dirty="0"/>
              <a:t>business risks</a:t>
            </a:r>
            <a:r>
              <a:rPr lang="en-US" sz="1800" dirty="0"/>
              <a:t> that might reasonably be expected to result in risks of material misstatement</a:t>
            </a:r>
          </a:p>
          <a:p>
            <a:pPr marL="1027113" lvl="1" indent="-457200"/>
            <a:r>
              <a:rPr lang="en-US" sz="1800" dirty="0"/>
              <a:t>Relevant industry, regulatory, and other external factors</a:t>
            </a:r>
          </a:p>
          <a:p>
            <a:pPr marL="1027113" lvl="1" indent="-457200"/>
            <a:r>
              <a:rPr lang="en-US" sz="1800" dirty="0"/>
              <a:t>Selection and application of accounting principles and related disclosures</a:t>
            </a:r>
          </a:p>
          <a:p>
            <a:pPr marL="1027113" lvl="1" indent="-457200"/>
            <a:r>
              <a:rPr lang="en-US" sz="1800" dirty="0"/>
              <a:t>Measurement and analysis of financial performance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1307-AC06-4042-BA2B-45E7086A7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2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575B-D622-41E4-97FD-CBDBFD76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32845"/>
            <a:ext cx="8846901" cy="769441"/>
          </a:xfrm>
        </p:spPr>
        <p:txBody>
          <a:bodyPr/>
          <a:lstStyle/>
          <a:p>
            <a:r>
              <a:rPr lang="en-US" dirty="0"/>
              <a:t>Misstatement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F807-8963-481B-9048-E1222A2A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584775"/>
          </a:xfrm>
        </p:spPr>
        <p:txBody>
          <a:bodyPr/>
          <a:lstStyle/>
          <a:p>
            <a:r>
              <a:rPr lang="en-US" dirty="0"/>
              <a:t>Function of Materiality and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8DF4-C557-4B46-92FD-ACFB99A82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384AF-0492-497F-AB67-5C7EAA4E9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1740009"/>
            <a:ext cx="2608652" cy="25401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A03B01-DFDC-4A52-9C1B-E92CA6BEE0AE}"/>
              </a:ext>
            </a:extLst>
          </p:cNvPr>
          <p:cNvCxnSpPr>
            <a:cxnSpLocks/>
          </p:cNvCxnSpPr>
          <p:nvPr/>
        </p:nvCxnSpPr>
        <p:spPr>
          <a:xfrm>
            <a:off x="612128" y="2874146"/>
            <a:ext cx="229846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86BF46-6951-4D80-827B-0A4D8E69029A}"/>
              </a:ext>
            </a:extLst>
          </p:cNvPr>
          <p:cNvCxnSpPr>
            <a:cxnSpLocks/>
          </p:cNvCxnSpPr>
          <p:nvPr/>
        </p:nvCxnSpPr>
        <p:spPr>
          <a:xfrm>
            <a:off x="1817956" y="1853848"/>
            <a:ext cx="0" cy="22245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14B5DC-29ED-436E-8C57-61B484401758}"/>
              </a:ext>
            </a:extLst>
          </p:cNvPr>
          <p:cNvSpPr txBox="1"/>
          <p:nvPr/>
        </p:nvSpPr>
        <p:spPr>
          <a:xfrm>
            <a:off x="2242630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0CB7A-01E2-4430-BB7A-923620E00477}"/>
              </a:ext>
            </a:extLst>
          </p:cNvPr>
          <p:cNvSpPr txBox="1"/>
          <p:nvPr/>
        </p:nvSpPr>
        <p:spPr>
          <a:xfrm>
            <a:off x="1100601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84D72-A497-4B84-A063-143C0C98B39A}"/>
              </a:ext>
            </a:extLst>
          </p:cNvPr>
          <p:cNvSpPr txBox="1"/>
          <p:nvPr/>
        </p:nvSpPr>
        <p:spPr>
          <a:xfrm>
            <a:off x="2242630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9EC1A-4940-4CA3-859A-7E310E0EEFB9}"/>
              </a:ext>
            </a:extLst>
          </p:cNvPr>
          <p:cNvSpPr txBox="1"/>
          <p:nvPr/>
        </p:nvSpPr>
        <p:spPr>
          <a:xfrm>
            <a:off x="1100601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78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575B-D622-41E4-97FD-CBDBFD76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32845"/>
            <a:ext cx="8846901" cy="769441"/>
          </a:xfrm>
        </p:spPr>
        <p:txBody>
          <a:bodyPr/>
          <a:lstStyle/>
          <a:p>
            <a:r>
              <a:rPr lang="en-US" dirty="0"/>
              <a:t>Group Exercise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F807-8963-481B-9048-E1222A2A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9332"/>
          </a:xfrm>
        </p:spPr>
        <p:txBody>
          <a:bodyPr/>
          <a:lstStyle/>
          <a:p>
            <a:r>
              <a:rPr lang="en-US" sz="1800" dirty="0"/>
              <a:t>Applying the misstatement risk framework to the company selected by your group: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8DF4-C557-4B46-92FD-ACFB99A82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384AF-0492-497F-AB67-5C7EAA4E9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1740009"/>
            <a:ext cx="2608652" cy="25401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A03B01-DFDC-4A52-9C1B-E92CA6BEE0AE}"/>
              </a:ext>
            </a:extLst>
          </p:cNvPr>
          <p:cNvCxnSpPr>
            <a:cxnSpLocks/>
          </p:cNvCxnSpPr>
          <p:nvPr/>
        </p:nvCxnSpPr>
        <p:spPr>
          <a:xfrm>
            <a:off x="612128" y="2874146"/>
            <a:ext cx="229846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86BF46-6951-4D80-827B-0A4D8E69029A}"/>
              </a:ext>
            </a:extLst>
          </p:cNvPr>
          <p:cNvCxnSpPr>
            <a:cxnSpLocks/>
          </p:cNvCxnSpPr>
          <p:nvPr/>
        </p:nvCxnSpPr>
        <p:spPr>
          <a:xfrm>
            <a:off x="1817956" y="1853848"/>
            <a:ext cx="0" cy="22245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14B5DC-29ED-436E-8C57-61B484401758}"/>
              </a:ext>
            </a:extLst>
          </p:cNvPr>
          <p:cNvSpPr txBox="1"/>
          <p:nvPr/>
        </p:nvSpPr>
        <p:spPr>
          <a:xfrm>
            <a:off x="2242630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0CB7A-01E2-4430-BB7A-923620E00477}"/>
              </a:ext>
            </a:extLst>
          </p:cNvPr>
          <p:cNvSpPr txBox="1"/>
          <p:nvPr/>
        </p:nvSpPr>
        <p:spPr>
          <a:xfrm>
            <a:off x="1100601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84D72-A497-4B84-A063-143C0C98B39A}"/>
              </a:ext>
            </a:extLst>
          </p:cNvPr>
          <p:cNvSpPr txBox="1"/>
          <p:nvPr/>
        </p:nvSpPr>
        <p:spPr>
          <a:xfrm>
            <a:off x="2242630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9EC1A-4940-4CA3-859A-7E310E0EEFB9}"/>
              </a:ext>
            </a:extLst>
          </p:cNvPr>
          <p:cNvSpPr txBox="1"/>
          <p:nvPr/>
        </p:nvSpPr>
        <p:spPr>
          <a:xfrm>
            <a:off x="1100601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8D04B9-784B-4CEF-9F7D-8BB3A17A6B77}"/>
              </a:ext>
            </a:extLst>
          </p:cNvPr>
          <p:cNvSpPr txBox="1">
            <a:spLocks/>
          </p:cNvSpPr>
          <p:nvPr/>
        </p:nvSpPr>
        <p:spPr>
          <a:xfrm>
            <a:off x="3426106" y="1586367"/>
            <a:ext cx="5415623" cy="141064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/>
              <a:t>Prepare a brief 30-second overview of your company's business (nature, objectives, strategies) for the class.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1 account that falls into each of the 4 categories. Where does it fall within the quadrant, </a:t>
            </a:r>
            <a:r>
              <a:rPr lang="en-US" sz="1400" b="1" dirty="0"/>
              <a:t>and why</a:t>
            </a:r>
            <a:r>
              <a:rPr lang="en-US" sz="1400" dirty="0"/>
              <a:t>? In other words, assess the materiality and likelihood of risk associated with the account.</a:t>
            </a:r>
          </a:p>
        </p:txBody>
      </p:sp>
    </p:spTree>
    <p:extLst>
      <p:ext uri="{BB962C8B-B14F-4D97-AF65-F5344CB8AC3E}">
        <p14:creationId xmlns:p14="http://schemas.microsoft.com/office/powerpoint/2010/main" val="27618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CFC-2418-B0AA-82C8-CACED73E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4068-7B35-DE0C-DC32-2990EEAE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2CBBA-7F73-3073-57A6-E7738673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" y="9167"/>
            <a:ext cx="9126224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9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18C-6899-4B9B-9036-A8CD068C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Risk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A319-CB68-4878-B8A7-D53672B2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326552"/>
          </a:xfrm>
        </p:spPr>
        <p:txBody>
          <a:bodyPr/>
          <a:lstStyle/>
          <a:p>
            <a:r>
              <a:rPr lang="en-US" sz="2200" b="1" dirty="0"/>
              <a:t>Item 1a </a:t>
            </a:r>
            <a:r>
              <a:rPr lang="en-US" sz="2200" dirty="0"/>
              <a:t>– Companies are required to disclose “the most significant factors that make an investment in a registrant’s securities speculative or risky”</a:t>
            </a:r>
          </a:p>
          <a:p>
            <a:pPr marL="1027113" lvl="1" indent="-457200"/>
            <a:r>
              <a:rPr lang="en-US" sz="1800" dirty="0"/>
              <a:t>Broad definition with little authoritative guidance</a:t>
            </a:r>
          </a:p>
          <a:p>
            <a:pPr marL="1027113" lvl="1" indent="-457200"/>
            <a:r>
              <a:rPr lang="en-US" sz="1800" dirty="0"/>
              <a:t>Examples provided by SEC (unchanged since 1964): lack of operating history, lack of profitability in recent periods, financial position, businesses or proposed businesses, lack of market in the company’s securities</a:t>
            </a:r>
          </a:p>
          <a:p>
            <a:pPr marL="1027113" lvl="1" indent="-457200"/>
            <a:r>
              <a:rPr lang="en-US" sz="1800" dirty="0"/>
              <a:t>Boilerplate or relevant information?</a:t>
            </a:r>
          </a:p>
          <a:p>
            <a:pPr marL="1027113" lvl="1" indent="-457200"/>
            <a:r>
              <a:rPr lang="en-US" sz="1800" dirty="0"/>
              <a:t>Listed in order of significance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1307-AC06-4042-BA2B-45E7086A7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6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18C-6899-4B9B-9036-A8CD068C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Risk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A319-CB68-4878-B8A7-D53672B2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316019"/>
          </a:xfrm>
        </p:spPr>
        <p:txBody>
          <a:bodyPr/>
          <a:lstStyle/>
          <a:p>
            <a:r>
              <a:rPr lang="en-US" sz="2200" b="1" dirty="0"/>
              <a:t>Critical Accounting Policies/Estimates (CAPs) </a:t>
            </a:r>
            <a:r>
              <a:rPr lang="en-US" sz="2200" dirty="0"/>
              <a:t>– companies should consider whether they have made accounting estimates or assumptions where:</a:t>
            </a:r>
          </a:p>
          <a:p>
            <a:pPr marL="1027113" lvl="1" indent="-457200"/>
            <a:r>
              <a:rPr lang="en-US" sz="1800" dirty="0"/>
              <a:t>Nature of estimates/assumptions is material due to levels of </a:t>
            </a:r>
            <a:r>
              <a:rPr lang="en-US" sz="1800" b="1" dirty="0"/>
              <a:t>subjectivity</a:t>
            </a:r>
            <a:r>
              <a:rPr lang="en-US" sz="1800" dirty="0"/>
              <a:t>,</a:t>
            </a:r>
            <a:r>
              <a:rPr lang="en-US" sz="1800" b="1" dirty="0"/>
              <a:t> judgment</a:t>
            </a:r>
            <a:r>
              <a:rPr lang="en-US" sz="1800" dirty="0"/>
              <a:t>, and</a:t>
            </a:r>
            <a:r>
              <a:rPr lang="en-US" sz="1800" b="1" dirty="0"/>
              <a:t> uncertainty</a:t>
            </a:r>
          </a:p>
          <a:p>
            <a:pPr marL="1027113" lvl="1" indent="-457200"/>
            <a:r>
              <a:rPr lang="en-US" sz="1800" dirty="0"/>
              <a:t>The impact of the estimates and assumptions is </a:t>
            </a:r>
            <a:r>
              <a:rPr lang="en-US" sz="1800" b="1" dirty="0"/>
              <a:t>material</a:t>
            </a:r>
            <a:endParaRPr lang="en-US" sz="2800" b="1" dirty="0"/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If so, the company should disclose in CAPs section of MD&amp;A</a:t>
            </a: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1307-AC06-4042-BA2B-45E7086A7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9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84DE-0F91-7E19-77DD-F017ECA7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C08F-BEC6-2207-265F-665F83AA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32845"/>
            <a:ext cx="8846901" cy="769441"/>
          </a:xfrm>
        </p:spPr>
        <p:txBody>
          <a:bodyPr/>
          <a:lstStyle/>
          <a:p>
            <a:r>
              <a:rPr lang="en-US" dirty="0"/>
              <a:t>Group Exercise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6563-1243-2C56-83C9-75A1C69C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9332"/>
          </a:xfrm>
        </p:spPr>
        <p:txBody>
          <a:bodyPr/>
          <a:lstStyle/>
          <a:p>
            <a:r>
              <a:rPr lang="en-US" sz="1800" dirty="0"/>
              <a:t>Applying the misstatement risk framework to the company selected by your group: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AF588-1337-2574-AD2B-DDF1AAF82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5DD53-D0B8-A04F-D70E-DF31F3F5C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1740009"/>
            <a:ext cx="2608652" cy="25401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E6825F-8846-2197-2B40-2461807D958C}"/>
              </a:ext>
            </a:extLst>
          </p:cNvPr>
          <p:cNvCxnSpPr>
            <a:cxnSpLocks/>
          </p:cNvCxnSpPr>
          <p:nvPr/>
        </p:nvCxnSpPr>
        <p:spPr>
          <a:xfrm>
            <a:off x="612128" y="2874146"/>
            <a:ext cx="229846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B28608-8A0A-7183-624C-BB17C44AEC30}"/>
              </a:ext>
            </a:extLst>
          </p:cNvPr>
          <p:cNvCxnSpPr>
            <a:cxnSpLocks/>
          </p:cNvCxnSpPr>
          <p:nvPr/>
        </p:nvCxnSpPr>
        <p:spPr>
          <a:xfrm>
            <a:off x="1817956" y="1853848"/>
            <a:ext cx="0" cy="22245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632964-981D-CBF9-7C4D-A704D50F2043}"/>
              </a:ext>
            </a:extLst>
          </p:cNvPr>
          <p:cNvSpPr txBox="1"/>
          <p:nvPr/>
        </p:nvSpPr>
        <p:spPr>
          <a:xfrm>
            <a:off x="2242630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0D251-42E2-643C-3441-1995CB90CF0F}"/>
              </a:ext>
            </a:extLst>
          </p:cNvPr>
          <p:cNvSpPr txBox="1"/>
          <p:nvPr/>
        </p:nvSpPr>
        <p:spPr>
          <a:xfrm>
            <a:off x="1100601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D7B50-3477-4085-7693-BE6A7311A2B0}"/>
              </a:ext>
            </a:extLst>
          </p:cNvPr>
          <p:cNvSpPr txBox="1"/>
          <p:nvPr/>
        </p:nvSpPr>
        <p:spPr>
          <a:xfrm>
            <a:off x="2242630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2CF4E-14F3-B0B4-F74C-E98CCB002DE1}"/>
              </a:ext>
            </a:extLst>
          </p:cNvPr>
          <p:cNvSpPr txBox="1"/>
          <p:nvPr/>
        </p:nvSpPr>
        <p:spPr>
          <a:xfrm>
            <a:off x="1100601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28D2DD7-FDC3-4C7F-ECA1-6D16EE1AA155}"/>
              </a:ext>
            </a:extLst>
          </p:cNvPr>
          <p:cNvSpPr txBox="1">
            <a:spLocks/>
          </p:cNvSpPr>
          <p:nvPr/>
        </p:nvSpPr>
        <p:spPr>
          <a:xfrm>
            <a:off x="3426106" y="1586367"/>
            <a:ext cx="5415623" cy="141064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/>
              <a:t>Prepare a brief 30-second overview of your company's business (nature, objectives, strategies) for the class.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1 account that falls into each of the 4 categories. Where does it fall within the quadrant, </a:t>
            </a:r>
            <a:r>
              <a:rPr lang="en-US" sz="1400" b="1" dirty="0"/>
              <a:t>and why</a:t>
            </a:r>
            <a:r>
              <a:rPr lang="en-US" sz="1400" dirty="0"/>
              <a:t>? In other words, assess the materiality and likelihood of risk associated with the account.</a:t>
            </a:r>
          </a:p>
        </p:txBody>
      </p:sp>
    </p:spTree>
    <p:extLst>
      <p:ext uri="{BB962C8B-B14F-4D97-AF65-F5344CB8AC3E}">
        <p14:creationId xmlns:p14="http://schemas.microsoft.com/office/powerpoint/2010/main" val="24485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732E-A723-4580-A147-73CBB5BF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9831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457200" indent="-457200"/>
            <a:r>
              <a:rPr lang="en-US" b="1" dirty="0"/>
              <a:t>Audit Risk and Planning</a:t>
            </a:r>
          </a:p>
          <a:p>
            <a:pPr marL="1027113" lvl="1" indent="-457200"/>
            <a:r>
              <a:rPr lang="en-US" dirty="0"/>
              <a:t>Overview</a:t>
            </a:r>
          </a:p>
          <a:p>
            <a:pPr marL="1027113" lvl="1" indent="-457200"/>
            <a:r>
              <a:rPr lang="en-US" dirty="0"/>
              <a:t>Qualitative Exercise: Identify Risks &amp; Classify Accounts</a:t>
            </a:r>
          </a:p>
          <a:p>
            <a:pPr marL="1027113" lvl="1" indent="-457200"/>
            <a:r>
              <a:rPr lang="en-US" dirty="0"/>
              <a:t>Materiality Discussion</a:t>
            </a:r>
          </a:p>
          <a:p>
            <a:pPr marL="1027113" lvl="1" indent="-457200"/>
            <a:r>
              <a:rPr lang="en-US" dirty="0"/>
              <a:t>Semi-Quantitative / Qualitative  Assessments of Materiality</a:t>
            </a:r>
          </a:p>
          <a:p>
            <a:pPr marL="1027113" lvl="1" indent="-457200"/>
            <a:r>
              <a:rPr lang="en-US" dirty="0"/>
              <a:t>Dynamic Audit Planning Exercise</a:t>
            </a:r>
          </a:p>
          <a:p>
            <a:pPr marL="1026795"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31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7FEAC-9D12-0BF7-5228-DF3B1967F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6218-DA21-E964-AFD8-B57C9BC4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8906-608F-2602-387A-9678C0DBB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9831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Audit Risk and Planning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Qualitative Exercise: Identify Risks &amp; Classify Accounts</a:t>
            </a:r>
          </a:p>
          <a:p>
            <a:pPr marL="1027113" lvl="1" indent="-457200"/>
            <a:r>
              <a:rPr lang="en-US" dirty="0">
                <a:solidFill>
                  <a:srgbClr val="361F6D"/>
                </a:solidFill>
              </a:rPr>
              <a:t>Materiality Discussion</a:t>
            </a:r>
          </a:p>
          <a:p>
            <a:pPr marL="1027113" lvl="1" indent="-457200"/>
            <a:r>
              <a:rPr lang="en-US" dirty="0"/>
              <a:t>Assessments of Materiality and Dynamic Audit Planning Exercise</a:t>
            </a:r>
          </a:p>
          <a:p>
            <a:pPr marL="1026795"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81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B9B1F-BF88-7617-3590-8C3C2440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ADA2-22F1-38E9-47FE-03996FB2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6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E0F61-904A-4B57-87E1-E8EBC8B9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8820-1B9B-0DD9-36CD-8191F9CE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Materiality?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33BC-7E84-13B5-1FC0-6C4D15FE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216265"/>
          </a:xfrm>
        </p:spPr>
        <p:txBody>
          <a:bodyPr/>
          <a:lstStyle/>
          <a:p>
            <a:r>
              <a:rPr lang="en-US" sz="1800" dirty="0"/>
              <a:t>AS 2105.03: "… the auditor should plan and perform audit procedures to detect misstatements that, individually or in combination with other misstatements, would result in material misstatement of the financial statements." </a:t>
            </a:r>
          </a:p>
          <a:p>
            <a:endParaRPr lang="en-US" sz="1800" dirty="0"/>
          </a:p>
          <a:p>
            <a:r>
              <a:rPr lang="en-US" sz="1800" dirty="0"/>
              <a:t>SAB 99: "a fact is material if there is a substantial likelihood that the … fact would have been viewed by the reasonable investor as having significantly altered the 'total mix' of the information made available." </a:t>
            </a:r>
          </a:p>
          <a:p>
            <a:endParaRPr lang="en-US" sz="1800" dirty="0"/>
          </a:p>
          <a:p>
            <a:r>
              <a:rPr lang="en-US" sz="1800" dirty="0"/>
              <a:t>i.e.,  </a:t>
            </a:r>
            <a:r>
              <a:rPr lang="en-US" sz="1800" b="1" i="1" dirty="0"/>
              <a:t>Influences the economic decisions of users </a:t>
            </a:r>
          </a:p>
          <a:p>
            <a:endParaRPr lang="en-US" sz="1800" dirty="0"/>
          </a:p>
          <a:p>
            <a:r>
              <a:rPr lang="en-US" sz="1800" dirty="0"/>
              <a:t>How do we translate this to numbers?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26C0E-E12B-7945-301B-610E12247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81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7E82-2053-CF11-DD99-17599E22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584775"/>
          </a:xfrm>
        </p:spPr>
        <p:txBody>
          <a:bodyPr/>
          <a:lstStyle/>
          <a:p>
            <a:r>
              <a:rPr lang="en-US" sz="3200" dirty="0"/>
              <a:t>What the data suggests: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5A87-1091-B955-8909-343AFA6CA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3BF4E-12AF-36D6-A362-7C2128ED5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829"/>
            <a:ext cx="9144000" cy="36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2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2966-7895-F0C9-7EBD-F9D53C1C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CC41-9DDF-4209-F9DD-B008F49C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1656-08FC-98A8-B2D0-7BF4A6DDE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9831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Audit Risk and Planning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Qualitative Exercise: Identify Risks &amp; Classify Accounts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Materiality Discussion</a:t>
            </a:r>
          </a:p>
          <a:p>
            <a:pPr marL="1027113" lvl="1" indent="-457200"/>
            <a:r>
              <a:rPr lang="en-US" dirty="0">
                <a:solidFill>
                  <a:srgbClr val="361F6D"/>
                </a:solidFill>
              </a:rPr>
              <a:t>Assessments of Materiality and Dynamic Audit Planning Exercise</a:t>
            </a:r>
          </a:p>
          <a:p>
            <a:pPr marL="1026795"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01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AEA0-34FE-28D1-8699-E45734A2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 – part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FFF5B-1110-48B8-8031-92A2A24B7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286"/>
            <a:ext cx="5116286" cy="287868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E15275-9987-2313-644B-4F71C7760A13}"/>
              </a:ext>
            </a:extLst>
          </p:cNvPr>
          <p:cNvSpPr txBox="1">
            <a:spLocks/>
          </p:cNvSpPr>
          <p:nvPr/>
        </p:nvSpPr>
        <p:spPr>
          <a:xfrm>
            <a:off x="5478236" y="1102287"/>
            <a:ext cx="3363493" cy="229806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/>
              <a:t>Remind the class of your company.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</a:t>
            </a:r>
            <a:r>
              <a:rPr lang="en-US" sz="1400" b="1" dirty="0"/>
              <a:t>1 to 3 </a:t>
            </a:r>
            <a:r>
              <a:rPr lang="en-US" sz="1400" dirty="0"/>
              <a:t>material accounts that you can provide reasons for a potential change in risk, either becoming more material or more risky (e.g., C). Explain why for each account.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Present your number 1 increased risk account and </a:t>
            </a:r>
            <a:r>
              <a:rPr lang="en-US" sz="1400" b="1" dirty="0"/>
              <a:t>why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827F9-3E8F-05EE-BFA5-F4F86BEA0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95876" y="1728942"/>
            <a:ext cx="417326" cy="66772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B5B3D1D-EB20-79E7-DADC-63908C8B39F3}"/>
              </a:ext>
            </a:extLst>
          </p:cNvPr>
          <p:cNvSpPr/>
          <p:nvPr/>
        </p:nvSpPr>
        <p:spPr>
          <a:xfrm>
            <a:off x="2126310" y="1990231"/>
            <a:ext cx="159658" cy="145144"/>
          </a:xfrm>
          <a:prstGeom prst="ellipse">
            <a:avLst/>
          </a:prstGeom>
          <a:solidFill>
            <a:srgbClr val="4129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F236-1ECB-429F-1DE5-9CE30AD5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Audit Planning - Viz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70BDD-45E3-26B3-230B-2952A9DE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164298"/>
            <a:ext cx="6328229" cy="35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04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E3FEBD5-7F97-B6E6-92E8-704F9717D3A3}"/>
              </a:ext>
            </a:extLst>
          </p:cNvPr>
          <p:cNvSpPr txBox="1"/>
          <p:nvPr/>
        </p:nvSpPr>
        <p:spPr>
          <a:xfrm>
            <a:off x="326571" y="197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Lucid Chart Audit Planning Template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5FB59-8CD4-AF5E-CE5A-B91CFCE8C701}"/>
              </a:ext>
            </a:extLst>
          </p:cNvPr>
          <p:cNvSpPr txBox="1"/>
          <p:nvPr/>
        </p:nvSpPr>
        <p:spPr>
          <a:xfrm>
            <a:off x="156411" y="529771"/>
            <a:ext cx="6276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You can use any tool, either </a:t>
            </a:r>
            <a:r>
              <a:rPr lang="en-US" dirty="0" err="1">
                <a:latin typeface="+mn-lt"/>
              </a:rPr>
              <a:t>powerpoint</a:t>
            </a:r>
            <a:r>
              <a:rPr lang="en-US" dirty="0">
                <a:latin typeface="+mn-lt"/>
              </a:rPr>
              <a:t> (see next slide) </a:t>
            </a:r>
          </a:p>
          <a:p>
            <a:r>
              <a:rPr lang="en-US" dirty="0">
                <a:latin typeface="+mn-lt"/>
              </a:rPr>
              <a:t>or something like </a:t>
            </a:r>
            <a:r>
              <a:rPr lang="en-US" dirty="0" err="1">
                <a:latin typeface="+mn-lt"/>
              </a:rPr>
              <a:t>LuidChart</a:t>
            </a:r>
            <a:r>
              <a:rPr lang="en-US" dirty="0">
                <a:latin typeface="+mn-lt"/>
              </a:rPr>
              <a:t> (free – login with Google, link below)</a:t>
            </a:r>
          </a:p>
        </p:txBody>
      </p:sp>
    </p:spTree>
    <p:extLst>
      <p:ext uri="{BB962C8B-B14F-4D97-AF65-F5344CB8AC3E}">
        <p14:creationId xmlns:p14="http://schemas.microsoft.com/office/powerpoint/2010/main" val="691340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32746F-FEEF-40B1-B7E1-852E9E8DA122}"/>
              </a:ext>
            </a:extLst>
          </p:cNvPr>
          <p:cNvCxnSpPr/>
          <p:nvPr/>
        </p:nvCxnSpPr>
        <p:spPr>
          <a:xfrm flipV="1">
            <a:off x="609600" y="601362"/>
            <a:ext cx="0" cy="3468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F1D340-2F8A-44F6-BD08-6C4D5E6161C4}"/>
              </a:ext>
            </a:extLst>
          </p:cNvPr>
          <p:cNvCxnSpPr>
            <a:cxnSpLocks/>
          </p:cNvCxnSpPr>
          <p:nvPr/>
        </p:nvCxnSpPr>
        <p:spPr>
          <a:xfrm>
            <a:off x="659028" y="4127157"/>
            <a:ext cx="33198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8BAA3E-C5ED-4DD4-A5D9-DAA54C679528}"/>
              </a:ext>
            </a:extLst>
          </p:cNvPr>
          <p:cNvSpPr txBox="1"/>
          <p:nvPr/>
        </p:nvSpPr>
        <p:spPr>
          <a:xfrm>
            <a:off x="539925" y="4332828"/>
            <a:ext cx="317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black"/>
                </a:solidFill>
                <a:latin typeface="Calibri"/>
              </a:rPr>
              <a:t>Likelihood of material misstatement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40DD5-4A62-49A0-BBDA-580AD17E302F}"/>
              </a:ext>
            </a:extLst>
          </p:cNvPr>
          <p:cNvSpPr txBox="1"/>
          <p:nvPr/>
        </p:nvSpPr>
        <p:spPr>
          <a:xfrm>
            <a:off x="78261" y="830078"/>
            <a:ext cx="430887" cy="343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black"/>
                </a:solidFill>
                <a:latin typeface="Calibri"/>
              </a:rPr>
              <a:t>Potential impact on financial statements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61F2EC-BA14-4DE9-BB87-C3A7CADE6684}"/>
              </a:ext>
            </a:extLst>
          </p:cNvPr>
          <p:cNvSpPr/>
          <p:nvPr/>
        </p:nvSpPr>
        <p:spPr>
          <a:xfrm>
            <a:off x="1005476" y="3262184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en-US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53AB82-4280-4B45-800E-726286014A21}"/>
              </a:ext>
            </a:extLst>
          </p:cNvPr>
          <p:cNvSpPr/>
          <p:nvPr/>
        </p:nvSpPr>
        <p:spPr>
          <a:xfrm>
            <a:off x="1874108" y="1618735"/>
            <a:ext cx="304800" cy="304800"/>
          </a:xfrm>
          <a:prstGeom prst="ellipse">
            <a:avLst/>
          </a:prstGeom>
          <a:solidFill>
            <a:srgbClr val="361F6D"/>
          </a:solidFill>
          <a:ln w="28575">
            <a:solidFill>
              <a:srgbClr val="41298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en-US" dirty="0">
                <a:solidFill>
                  <a:prstClr val="white"/>
                </a:solidFill>
                <a:latin typeface="Calibri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E3D72-C658-4E59-871C-EAD89C687312}"/>
              </a:ext>
            </a:extLst>
          </p:cNvPr>
          <p:cNvSpPr txBox="1"/>
          <p:nvPr/>
        </p:nvSpPr>
        <p:spPr>
          <a:xfrm>
            <a:off x="5733536" y="830079"/>
            <a:ext cx="12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400" dirty="0">
                <a:solidFill>
                  <a:prstClr val="black"/>
                </a:solidFill>
                <a:latin typeface="Calibri"/>
              </a:rPr>
              <a:t>Important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Risk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053A22-3B8F-4DCB-B95B-6D6935B62C31}"/>
              </a:ext>
            </a:extLst>
          </p:cNvPr>
          <p:cNvSpPr/>
          <p:nvPr/>
        </p:nvSpPr>
        <p:spPr>
          <a:xfrm>
            <a:off x="5535828" y="934996"/>
            <a:ext cx="197708" cy="197708"/>
          </a:xfrm>
          <a:prstGeom prst="ellipse">
            <a:avLst/>
          </a:prstGeom>
          <a:solidFill>
            <a:srgbClr val="361F6D"/>
          </a:solidFill>
          <a:ln>
            <a:solidFill>
              <a:srgbClr val="4129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en-US" sz="1400" dirty="0">
                <a:solidFill>
                  <a:prstClr val="white"/>
                </a:solidFill>
                <a:latin typeface="Calibri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59599D3-7C7F-4033-9C89-0E69B8E6204A}"/>
              </a:ext>
            </a:extLst>
          </p:cNvPr>
          <p:cNvSpPr/>
          <p:nvPr/>
        </p:nvSpPr>
        <p:spPr>
          <a:xfrm>
            <a:off x="5535828" y="1291971"/>
            <a:ext cx="200734" cy="2073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en-US" sz="1200" dirty="0">
                <a:solidFill>
                  <a:prstClr val="white"/>
                </a:solidFill>
                <a:latin typeface="Calibri"/>
              </a:rPr>
              <a:t>B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97E506-1B3C-4D50-B3CA-175B6C49C1AC}"/>
              </a:ext>
            </a:extLst>
          </p:cNvPr>
          <p:cNvSpPr txBox="1"/>
          <p:nvPr/>
        </p:nvSpPr>
        <p:spPr>
          <a:xfrm>
            <a:off x="5733536" y="1226888"/>
            <a:ext cx="2236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400" dirty="0">
                <a:solidFill>
                  <a:prstClr val="black"/>
                </a:solidFill>
                <a:latin typeface="Calibri"/>
              </a:rPr>
              <a:t>Risk that used to be important, but clearly is less important now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59683A-71C8-4411-A725-0EEA1F9E1BAD}"/>
              </a:ext>
            </a:extLst>
          </p:cNvPr>
          <p:cNvSpPr/>
          <p:nvPr/>
        </p:nvSpPr>
        <p:spPr>
          <a:xfrm>
            <a:off x="1005476" y="894610"/>
            <a:ext cx="304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en-US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9EDF4C-D0DF-4677-85EC-6525037B2336}"/>
              </a:ext>
            </a:extLst>
          </p:cNvPr>
          <p:cNvCxnSpPr>
            <a:stCxn id="18" idx="4"/>
            <a:endCxn id="10" idx="0"/>
          </p:cNvCxnSpPr>
          <p:nvPr/>
        </p:nvCxnSpPr>
        <p:spPr>
          <a:xfrm>
            <a:off x="1157876" y="1199411"/>
            <a:ext cx="0" cy="206277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CC674D6-7C34-4BB2-85CD-F430749176DA}"/>
              </a:ext>
            </a:extLst>
          </p:cNvPr>
          <p:cNvSpPr/>
          <p:nvPr/>
        </p:nvSpPr>
        <p:spPr>
          <a:xfrm>
            <a:off x="2240922" y="2397476"/>
            <a:ext cx="304800" cy="304800"/>
          </a:xfrm>
          <a:prstGeom prst="ellipse">
            <a:avLst/>
          </a:prstGeom>
          <a:solidFill>
            <a:srgbClr val="361F6D"/>
          </a:solidFill>
          <a:ln w="28575">
            <a:solidFill>
              <a:srgbClr val="41298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en-US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2EEE10-8BBF-47DD-B429-B2B458296812}"/>
              </a:ext>
            </a:extLst>
          </p:cNvPr>
          <p:cNvSpPr/>
          <p:nvPr/>
        </p:nvSpPr>
        <p:spPr>
          <a:xfrm>
            <a:off x="1692646" y="2397476"/>
            <a:ext cx="304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1298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en-US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B45746-6941-4AC4-B1FB-287D455668E1}"/>
              </a:ext>
            </a:extLst>
          </p:cNvPr>
          <p:cNvCxnSpPr>
            <a:stCxn id="22" idx="6"/>
            <a:endCxn id="21" idx="2"/>
          </p:cNvCxnSpPr>
          <p:nvPr/>
        </p:nvCxnSpPr>
        <p:spPr>
          <a:xfrm>
            <a:off x="1997446" y="2549876"/>
            <a:ext cx="243476" cy="0"/>
          </a:xfrm>
          <a:prstGeom prst="straightConnector1">
            <a:avLst/>
          </a:prstGeom>
          <a:ln>
            <a:solidFill>
              <a:srgbClr val="412985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B3FAAC1-864A-41E1-9030-57AA507640D0}"/>
              </a:ext>
            </a:extLst>
          </p:cNvPr>
          <p:cNvSpPr/>
          <p:nvPr/>
        </p:nvSpPr>
        <p:spPr>
          <a:xfrm>
            <a:off x="5523885" y="1989036"/>
            <a:ext cx="209650" cy="209650"/>
          </a:xfrm>
          <a:prstGeom prst="ellipse">
            <a:avLst/>
          </a:prstGeom>
          <a:solidFill>
            <a:srgbClr val="361F6D"/>
          </a:solidFill>
          <a:ln w="28575">
            <a:solidFill>
              <a:srgbClr val="361F6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en-US" sz="120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0C2152-B3B5-452B-8EBE-8A6D281F0AE3}"/>
              </a:ext>
            </a:extLst>
          </p:cNvPr>
          <p:cNvSpPr txBox="1"/>
          <p:nvPr/>
        </p:nvSpPr>
        <p:spPr>
          <a:xfrm>
            <a:off x="5733536" y="1923536"/>
            <a:ext cx="306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400" dirty="0">
                <a:solidFill>
                  <a:prstClr val="black"/>
                </a:solidFill>
                <a:latin typeface="Calibri"/>
              </a:rPr>
              <a:t>Important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Risk that became more likely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846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834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DEB1-41E0-4496-9A7F-1316089B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FE8D-7CA3-417D-B5EE-34FEB06E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59976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>
              <a:buChar char="•"/>
            </a:pPr>
            <a:endParaRPr lang="en-US" sz="1800" dirty="0"/>
          </a:p>
          <a:p>
            <a:pPr marL="457200" indent="-457200">
              <a:buChar char="•"/>
            </a:pPr>
            <a:r>
              <a:rPr lang="en-US" sz="2400" dirty="0"/>
              <a:t>Conflicting incentives for firms to disclose and withhold information</a:t>
            </a:r>
          </a:p>
          <a:p>
            <a:pPr marL="457200" indent="-457200">
              <a:buChar char="•"/>
            </a:pPr>
            <a:r>
              <a:rPr lang="en-US" sz="2400" dirty="0"/>
              <a:t>Conflicting incentives for firms to undertake audits (or information verification)</a:t>
            </a:r>
          </a:p>
          <a:p>
            <a:pPr marL="457200" indent="-457200">
              <a:buChar char="•"/>
            </a:pPr>
            <a:r>
              <a:rPr lang="en-US" sz="2400" dirty="0"/>
              <a:t>Factors that influence demand for audit and therefore audit fee include:</a:t>
            </a:r>
          </a:p>
          <a:p>
            <a:pPr marL="1027113" lvl="1" indent="-457200"/>
            <a:r>
              <a:rPr lang="en-US" sz="1600" dirty="0"/>
              <a:t>Agency conflicts</a:t>
            </a:r>
          </a:p>
          <a:p>
            <a:pPr marL="1027113" lvl="1" indent="-457200"/>
            <a:r>
              <a:rPr lang="en-US" sz="1600" dirty="0"/>
              <a:t>Information asymmetry</a:t>
            </a:r>
          </a:p>
          <a:p>
            <a:pPr marL="1027113" lvl="1" indent="-457200"/>
            <a:r>
              <a:rPr lang="en-US" sz="1600" dirty="0"/>
              <a:t>Risk of intentional manipulation</a:t>
            </a:r>
          </a:p>
          <a:p>
            <a:pPr marL="1027113" lvl="1" indent="-457200"/>
            <a:r>
              <a:rPr lang="en-US" sz="1600" dirty="0"/>
              <a:t>Risk of unintentional errors</a:t>
            </a:r>
          </a:p>
        </p:txBody>
      </p:sp>
    </p:spTree>
    <p:extLst>
      <p:ext uri="{BB962C8B-B14F-4D97-AF65-F5344CB8AC3E}">
        <p14:creationId xmlns:p14="http://schemas.microsoft.com/office/powerpoint/2010/main" val="71639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95C5D-C27A-0444-1D8B-0D3D19A05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2" y="0"/>
            <a:ext cx="8034316" cy="51435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9D2B6D7-CDEF-03A5-7CCD-2731D24FDFB4}"/>
              </a:ext>
            </a:extLst>
          </p:cNvPr>
          <p:cNvCxnSpPr/>
          <p:nvPr/>
        </p:nvCxnSpPr>
        <p:spPr>
          <a:xfrm>
            <a:off x="3454400" y="1799771"/>
            <a:ext cx="324152" cy="6531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9E67977-0B56-D978-207E-2755D81A1E68}"/>
              </a:ext>
            </a:extLst>
          </p:cNvPr>
          <p:cNvSpPr txBox="1"/>
          <p:nvPr/>
        </p:nvSpPr>
        <p:spPr>
          <a:xfrm>
            <a:off x="2437904" y="1430439"/>
            <a:ext cx="203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Multi-Field Formula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57942C-3F18-3D63-F9A8-B495FBE4C368}"/>
              </a:ext>
            </a:extLst>
          </p:cNvPr>
          <p:cNvCxnSpPr/>
          <p:nvPr/>
        </p:nvCxnSpPr>
        <p:spPr>
          <a:xfrm>
            <a:off x="5263848" y="962781"/>
            <a:ext cx="1224038" cy="3822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9D4242-36AB-7E49-3EE8-32D17987BDDC}"/>
              </a:ext>
            </a:extLst>
          </p:cNvPr>
          <p:cNvSpPr txBox="1"/>
          <p:nvPr/>
        </p:nvSpPr>
        <p:spPr>
          <a:xfrm>
            <a:off x="4315581" y="633790"/>
            <a:ext cx="185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Two sample t-test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DD9BBE-3A8B-8713-EE9B-2E31EC91A1ED}"/>
              </a:ext>
            </a:extLst>
          </p:cNvPr>
          <p:cNvCxnSpPr/>
          <p:nvPr/>
        </p:nvCxnSpPr>
        <p:spPr>
          <a:xfrm flipV="1">
            <a:off x="5109029" y="3976914"/>
            <a:ext cx="1340152" cy="435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E40F8A-E96A-0256-F294-0A7F997B6586}"/>
              </a:ext>
            </a:extLst>
          </p:cNvPr>
          <p:cNvSpPr txBox="1"/>
          <p:nvPr/>
        </p:nvSpPr>
        <p:spPr>
          <a:xfrm>
            <a:off x="4275698" y="4359125"/>
            <a:ext cx="178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17726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26F68-1091-75C6-641B-BC823F5C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40" y="1433196"/>
            <a:ext cx="5090445" cy="31466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B4601F-F1CC-C930-F6E8-7D690ED637C4}"/>
              </a:ext>
            </a:extLst>
          </p:cNvPr>
          <p:cNvSpPr txBox="1">
            <a:spLocks/>
          </p:cNvSpPr>
          <p:nvPr/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Review – Evidence on the determinants of audit fees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41C5E-ADFD-AEC1-85A7-4604A8A909A2}"/>
              </a:ext>
            </a:extLst>
          </p:cNvPr>
          <p:cNvSpPr txBox="1"/>
          <p:nvPr/>
        </p:nvSpPr>
        <p:spPr>
          <a:xfrm>
            <a:off x="425751" y="4579822"/>
            <a:ext cx="6144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“What is it going to cost? Empirical evidence from a systematic literature review of audit fee determinants” Wiedmann et al. (2021) </a:t>
            </a:r>
            <a:r>
              <a:rPr lang="en-US" sz="1200" i="1" dirty="0"/>
              <a:t>Management Review Quarterly</a:t>
            </a:r>
          </a:p>
        </p:txBody>
      </p:sp>
    </p:spTree>
    <p:extLst>
      <p:ext uri="{BB962C8B-B14F-4D97-AF65-F5344CB8AC3E}">
        <p14:creationId xmlns:p14="http://schemas.microsoft.com/office/powerpoint/2010/main" val="187975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B589D-9D77-D543-2EE6-DB51890E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46"/>
            <a:ext cx="9144000" cy="4855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13D91-9C14-84F7-9193-2C8443E507EC}"/>
              </a:ext>
            </a:extLst>
          </p:cNvPr>
          <p:cNvSpPr txBox="1"/>
          <p:nvPr/>
        </p:nvSpPr>
        <p:spPr>
          <a:xfrm>
            <a:off x="4521200" y="1074057"/>
            <a:ext cx="4047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Missing in paper, likely =1 if foreign subs are in 10-K exhibit 21.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99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895F6-2659-7CF7-ABD6-A10FE534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C5DF-B229-A8A4-F721-728D346A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B0AAC-CDDA-62C1-3785-316B5920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9831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Audit Risk and Planning</a:t>
            </a:r>
          </a:p>
          <a:p>
            <a:pPr marL="1027113" lvl="1" indent="-457200"/>
            <a:r>
              <a:rPr lang="en-US" dirty="0">
                <a:solidFill>
                  <a:srgbClr val="361F6D"/>
                </a:solidFill>
              </a:rPr>
              <a:t>Overview</a:t>
            </a:r>
          </a:p>
          <a:p>
            <a:pPr marL="1027113" lvl="1" indent="-457200"/>
            <a:r>
              <a:rPr lang="en-US" dirty="0">
                <a:solidFill>
                  <a:srgbClr val="361F6D"/>
                </a:solidFill>
              </a:rPr>
              <a:t>Qualitative Exercise: Identify Risks &amp; Classify Accounts</a:t>
            </a:r>
          </a:p>
          <a:p>
            <a:pPr marL="1027113" lvl="1" indent="-457200"/>
            <a:r>
              <a:rPr lang="en-US" dirty="0"/>
              <a:t>Materiality Discussion</a:t>
            </a:r>
          </a:p>
          <a:p>
            <a:pPr marL="1027113" lvl="1" indent="-457200"/>
            <a:r>
              <a:rPr lang="en-US" dirty="0"/>
              <a:t>Semi-Quantitative / Qualitative  Assessments of Materiality</a:t>
            </a:r>
          </a:p>
          <a:p>
            <a:pPr marL="1027113" lvl="1" indent="-457200"/>
            <a:r>
              <a:rPr lang="en-US" dirty="0"/>
              <a:t>Dynamic Audit Planning Exercise</a:t>
            </a:r>
          </a:p>
          <a:p>
            <a:pPr marL="1026795"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58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E276D-DA10-7661-B048-228DB590B53F}"/>
              </a:ext>
            </a:extLst>
          </p:cNvPr>
          <p:cNvSpPr txBox="1"/>
          <p:nvPr/>
        </p:nvSpPr>
        <p:spPr>
          <a:xfrm>
            <a:off x="1081314" y="1005023"/>
            <a:ext cx="6197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Audit Risk and Planning: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1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B12A-B9B2-FD71-613E-172DE0723E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305800" cy="584775"/>
          </a:xfrm>
        </p:spPr>
        <p:txBody>
          <a:bodyPr/>
          <a:lstStyle/>
          <a:p>
            <a:r>
              <a:rPr lang="en-US" dirty="0"/>
              <a:t>Team Assignments (reminder)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AE1660-6B4A-0CA4-07C6-7509FA2771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4369733"/>
              </p:ext>
            </p:extLst>
          </p:nvPr>
        </p:nvGraphicFramePr>
        <p:xfrm>
          <a:off x="360219" y="1317469"/>
          <a:ext cx="8181686" cy="3492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296">
                  <a:extLst>
                    <a:ext uri="{9D8B030D-6E8A-4147-A177-3AD203B41FA5}">
                      <a16:colId xmlns:a16="http://schemas.microsoft.com/office/drawing/2014/main" val="2504688894"/>
                    </a:ext>
                  </a:extLst>
                </a:gridCol>
                <a:gridCol w="2605023">
                  <a:extLst>
                    <a:ext uri="{9D8B030D-6E8A-4147-A177-3AD203B41FA5}">
                      <a16:colId xmlns:a16="http://schemas.microsoft.com/office/drawing/2014/main" val="4073878117"/>
                    </a:ext>
                  </a:extLst>
                </a:gridCol>
                <a:gridCol w="110215">
                  <a:extLst>
                    <a:ext uri="{9D8B030D-6E8A-4147-A177-3AD203B41FA5}">
                      <a16:colId xmlns:a16="http://schemas.microsoft.com/office/drawing/2014/main" val="3395301869"/>
                    </a:ext>
                  </a:extLst>
                </a:gridCol>
                <a:gridCol w="353834">
                  <a:extLst>
                    <a:ext uri="{9D8B030D-6E8A-4147-A177-3AD203B41FA5}">
                      <a16:colId xmlns:a16="http://schemas.microsoft.com/office/drawing/2014/main" val="3029113956"/>
                    </a:ext>
                  </a:extLst>
                </a:gridCol>
                <a:gridCol w="2276830">
                  <a:extLst>
                    <a:ext uri="{9D8B030D-6E8A-4147-A177-3AD203B41FA5}">
                      <a16:colId xmlns:a16="http://schemas.microsoft.com/office/drawing/2014/main" val="197593744"/>
                    </a:ext>
                  </a:extLst>
                </a:gridCol>
                <a:gridCol w="348705">
                  <a:extLst>
                    <a:ext uri="{9D8B030D-6E8A-4147-A177-3AD203B41FA5}">
                      <a16:colId xmlns:a16="http://schemas.microsoft.com/office/drawing/2014/main" val="1623316542"/>
                    </a:ext>
                  </a:extLst>
                </a:gridCol>
                <a:gridCol w="2194783">
                  <a:extLst>
                    <a:ext uri="{9D8B030D-6E8A-4147-A177-3AD203B41FA5}">
                      <a16:colId xmlns:a16="http://schemas.microsoft.com/office/drawing/2014/main" val="1447276376"/>
                    </a:ext>
                  </a:extLst>
                </a:gridCol>
              </a:tblGrid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Duy Pham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 Ross Aylward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Amanda Swetish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2903375839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Jase Kobayakawa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Beau Anable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Chance Chittim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2791211053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Lance Raymundo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Bobby Larson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Nathan Pettit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1287862113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Anastasiya Alekseeva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Max Burke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Marta Eimer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1126842837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Cade Farrington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Inga Damdin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Nathan Evans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769057232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Griffin Chadwick Knowles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Faye Izatt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Esther Han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2355307528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Graham Allan Brower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Zach Kistner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Reece Campbell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3945737788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Tricia Lu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Chloe Ibrahim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Maithili Patel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3650397116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Elizabeth Nadrich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Karissa Geyer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Wanqi Dong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662997787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Garrett Packebush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Adriana Fachiol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Peter Yang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2099035777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Annika Blumenstein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Sophia Carney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1837088521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Kelly Huang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Felicity Grimm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3290797014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Yanning Su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Ruiqing Cui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3609887331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Ryan Zhu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Trae Tingelstad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2213905789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Jinrong Zhang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Shay Sanchez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205341441"/>
                  </a:ext>
                </a:extLst>
              </a:tr>
              <a:tr h="986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William Jiang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 Priscilla Hotzman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31" marR="4931" marT="4931" marB="0" anchor="b"/>
                </a:tc>
                <a:extLst>
                  <a:ext uri="{0D108BD9-81ED-4DB2-BD59-A6C34878D82A}">
                    <a16:rowId xmlns:a16="http://schemas.microsoft.com/office/drawing/2014/main" val="182197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015554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A8D24-9DB6-4446-BFF5-A34A571DCD63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92d151aa-5444-48df-9732-7562e1b8a114"/>
  </ds:schemaRefs>
</ds:datastoreItem>
</file>

<file path=customXml/itemProps2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19333</TotalTime>
  <Words>1380</Words>
  <Application>Microsoft Office PowerPoint</Application>
  <PresentationFormat>On-screen Show (16:9)</PresentationFormat>
  <Paragraphs>301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 Narrow</vt:lpstr>
      <vt:lpstr>Arial</vt:lpstr>
      <vt:lpstr>Arial Black</vt:lpstr>
      <vt:lpstr>Calibri</vt:lpstr>
      <vt:lpstr>W Foster MBA Career Mgmt</vt:lpstr>
      <vt:lpstr>Audit Risk and Materiality</vt:lpstr>
      <vt:lpstr>Agenda</vt:lpstr>
      <vt:lpstr>Review</vt:lpstr>
      <vt:lpstr>PowerPoint Presentation</vt:lpstr>
      <vt:lpstr>PowerPoint Presentation</vt:lpstr>
      <vt:lpstr>PowerPoint Presentation</vt:lpstr>
      <vt:lpstr>Agenda</vt:lpstr>
      <vt:lpstr>PowerPoint Presentation</vt:lpstr>
      <vt:lpstr>Team Assignments (reminder)</vt:lpstr>
      <vt:lpstr>Company Assignments for Today:</vt:lpstr>
      <vt:lpstr>Audit Risk Model</vt:lpstr>
      <vt:lpstr>Identifying Significant Accounts</vt:lpstr>
      <vt:lpstr>Business Risk: Auditor’s Perspective</vt:lpstr>
      <vt:lpstr>Misstatement Risk</vt:lpstr>
      <vt:lpstr>Group Exercise – part 1</vt:lpstr>
      <vt:lpstr>PowerPoint Presentation</vt:lpstr>
      <vt:lpstr>Required Risk Disclosures</vt:lpstr>
      <vt:lpstr>Required Risk Disclosures</vt:lpstr>
      <vt:lpstr>Group Exercise – part 1</vt:lpstr>
      <vt:lpstr>Agenda</vt:lpstr>
      <vt:lpstr>Materiality</vt:lpstr>
      <vt:lpstr>What is Materiality?</vt:lpstr>
      <vt:lpstr>What the data suggests:</vt:lpstr>
      <vt:lpstr>Agenda</vt:lpstr>
      <vt:lpstr>Group Exercise – part 2</vt:lpstr>
      <vt:lpstr>Dynamic Audit Planning - Viz</vt:lpstr>
      <vt:lpstr>PowerPoint Presentation</vt:lpstr>
      <vt:lpstr>PowerPoint Presentation</vt:lpstr>
      <vt:lpstr>THANK YOU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776</cp:revision>
  <cp:lastPrinted>2025-10-02T19:27:59Z</cp:lastPrinted>
  <dcterms:created xsi:type="dcterms:W3CDTF">2011-09-06T04:32:21Z</dcterms:created>
  <dcterms:modified xsi:type="dcterms:W3CDTF">2025-10-02T19:28:28Z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