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495" r:id="rId5"/>
    <p:sldId id="376" r:id="rId6"/>
    <p:sldId id="579" r:id="rId7"/>
    <p:sldId id="623" r:id="rId8"/>
    <p:sldId id="540" r:id="rId9"/>
    <p:sldId id="558" r:id="rId10"/>
    <p:sldId id="853" r:id="rId11"/>
    <p:sldId id="484" r:id="rId12"/>
    <p:sldId id="486" r:id="rId13"/>
    <p:sldId id="487" r:id="rId14"/>
    <p:sldId id="488" r:id="rId15"/>
    <p:sldId id="845" r:id="rId16"/>
    <p:sldId id="846" r:id="rId17"/>
    <p:sldId id="603" r:id="rId18"/>
    <p:sldId id="854" r:id="rId19"/>
    <p:sldId id="849" r:id="rId20"/>
    <p:sldId id="850" r:id="rId21"/>
    <p:sldId id="851" r:id="rId22"/>
    <p:sldId id="855" r:id="rId23"/>
    <p:sldId id="605" r:id="rId24"/>
    <p:sldId id="848" r:id="rId25"/>
    <p:sldId id="847" r:id="rId26"/>
    <p:sldId id="852" r:id="rId27"/>
    <p:sldId id="809" r:id="rId28"/>
  </p:sldIdLst>
  <p:sldSz cx="9144000" cy="5143500" type="screen16x9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8D555BDC-712A-D847-BE44-26DF3EC466F7}">
          <p14:sldIdLst>
            <p14:sldId id="495"/>
            <p14:sldId id="376"/>
            <p14:sldId id="579"/>
            <p14:sldId id="623"/>
            <p14:sldId id="540"/>
            <p14:sldId id="558"/>
            <p14:sldId id="853"/>
            <p14:sldId id="484"/>
            <p14:sldId id="486"/>
            <p14:sldId id="487"/>
            <p14:sldId id="488"/>
            <p14:sldId id="845"/>
            <p14:sldId id="846"/>
            <p14:sldId id="603"/>
            <p14:sldId id="854"/>
            <p14:sldId id="849"/>
            <p14:sldId id="850"/>
            <p14:sldId id="851"/>
            <p14:sldId id="855"/>
            <p14:sldId id="605"/>
            <p14:sldId id="848"/>
            <p14:sldId id="847"/>
            <p14:sldId id="852"/>
            <p14:sldId id="8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48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28">
          <p15:clr>
            <a:srgbClr val="A4A3A4"/>
          </p15:clr>
        </p15:guide>
        <p15:guide id="5" pos="28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2985"/>
    <a:srgbClr val="C09F29"/>
    <a:srgbClr val="B9A077"/>
    <a:srgbClr val="0000FF"/>
    <a:srgbClr val="361F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114" y="1020"/>
      </p:cViewPr>
      <p:guideLst>
        <p:guide orient="horz" pos="2148"/>
        <p:guide pos="2880"/>
        <p:guide orient="horz" pos="1620"/>
        <p:guide pos="228"/>
        <p:guide pos="288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her Curtis" userId="494c4f5b-6d11-415a-9d9e-829c1135aa91" providerId="ADAL" clId="{FDEDEEF3-7275-4161-A24C-7071BE30F9A7}"/>
    <pc:docChg chg="delSld modSection">
      <pc:chgData name="Asher Curtis" userId="494c4f5b-6d11-415a-9d9e-829c1135aa91" providerId="ADAL" clId="{FDEDEEF3-7275-4161-A24C-7071BE30F9A7}" dt="2025-10-07T18:44:37.733" v="0" actId="47"/>
      <pc:docMkLst>
        <pc:docMk/>
      </pc:docMkLst>
      <pc:sldChg chg="del">
        <pc:chgData name="Asher Curtis" userId="494c4f5b-6d11-415a-9d9e-829c1135aa91" providerId="ADAL" clId="{FDEDEEF3-7275-4161-A24C-7071BE30F9A7}" dt="2025-10-07T18:44:37.733" v="0" actId="47"/>
        <pc:sldMkLst>
          <pc:docMk/>
          <pc:sldMk cId="892381184" sldId="839"/>
        </pc:sldMkLst>
      </pc:sldChg>
      <pc:sldChg chg="del">
        <pc:chgData name="Asher Curtis" userId="494c4f5b-6d11-415a-9d9e-829c1135aa91" providerId="ADAL" clId="{FDEDEEF3-7275-4161-A24C-7071BE30F9A7}" dt="2025-10-07T18:44:37.733" v="0" actId="47"/>
        <pc:sldMkLst>
          <pc:docMk/>
          <pc:sldMk cId="1409029529" sldId="840"/>
        </pc:sldMkLst>
      </pc:sldChg>
      <pc:sldChg chg="del">
        <pc:chgData name="Asher Curtis" userId="494c4f5b-6d11-415a-9d9e-829c1135aa91" providerId="ADAL" clId="{FDEDEEF3-7275-4161-A24C-7071BE30F9A7}" dt="2025-10-07T18:44:37.733" v="0" actId="47"/>
        <pc:sldMkLst>
          <pc:docMk/>
          <pc:sldMk cId="91969256" sldId="84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87AE820-DFE1-4C3C-B564-108A438BD633}" type="datetimeFigureOut">
              <a:rPr lang="en-US">
                <a:latin typeface="Arial" panose="020B0604020202020204" pitchFamily="34" charset="0"/>
              </a:rPr>
              <a:pPr>
                <a:defRPr/>
              </a:pPr>
              <a:t>10/6/2025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29C84BD-FF2B-4119-9416-77652C2C47E2}" type="slidenum">
              <a:rPr lang="en-US"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17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C0560D2-22A1-4522-9A61-5BC081CC233D}" type="datetimeFigureOut">
              <a:rPr lang="en-US" smtClean="0"/>
              <a:pPr>
                <a:defRPr/>
              </a:pPr>
              <a:t>10/6/2025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146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4392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93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58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6608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8361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424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68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247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5202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278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419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018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3057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55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140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1236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627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484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690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31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285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66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61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1951" y="3014332"/>
            <a:ext cx="7762875" cy="53860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300"/>
              </a:spcAft>
              <a:buNone/>
              <a:defRPr sz="2900" b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name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1951" y="1419523"/>
            <a:ext cx="7743825" cy="1272143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600"/>
              </a:lnSpc>
              <a:spcBef>
                <a:spcPts val="0"/>
              </a:spcBef>
              <a:defRPr sz="4400" b="0" cap="all" spc="-30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Freeform 12"/>
          <p:cNvSpPr>
            <a:spLocks/>
          </p:cNvSpPr>
          <p:nvPr userDrawn="1"/>
        </p:nvSpPr>
        <p:spPr bwMode="auto">
          <a:xfrm>
            <a:off x="7951304" y="384934"/>
            <a:ext cx="1192696" cy="799273"/>
          </a:xfrm>
          <a:custGeom>
            <a:avLst/>
            <a:gdLst>
              <a:gd name="T0" fmla="*/ 88 w 3456"/>
              <a:gd name="T1" fmla="*/ 0 h 2317"/>
              <a:gd name="T2" fmla="*/ 462 w 3456"/>
              <a:gd name="T3" fmla="*/ 0 h 2317"/>
              <a:gd name="T4" fmla="*/ 1159 w 3456"/>
              <a:gd name="T5" fmla="*/ 0 h 2317"/>
              <a:gd name="T6" fmla="*/ 1231 w 3456"/>
              <a:gd name="T7" fmla="*/ 419 h 2317"/>
              <a:gd name="T8" fmla="*/ 953 w 3456"/>
              <a:gd name="T9" fmla="*/ 419 h 2317"/>
              <a:gd name="T10" fmla="*/ 1239 w 3456"/>
              <a:gd name="T11" fmla="*/ 1591 h 2317"/>
              <a:gd name="T12" fmla="*/ 1298 w 3456"/>
              <a:gd name="T13" fmla="*/ 1374 h 2317"/>
              <a:gd name="T14" fmla="*/ 1387 w 3456"/>
              <a:gd name="T15" fmla="*/ 1044 h 2317"/>
              <a:gd name="T16" fmla="*/ 1487 w 3456"/>
              <a:gd name="T17" fmla="*/ 673 h 2317"/>
              <a:gd name="T18" fmla="*/ 1580 w 3456"/>
              <a:gd name="T19" fmla="*/ 328 h 2317"/>
              <a:gd name="T20" fmla="*/ 1646 w 3456"/>
              <a:gd name="T21" fmla="*/ 81 h 2317"/>
              <a:gd name="T22" fmla="*/ 1763 w 3456"/>
              <a:gd name="T23" fmla="*/ 0 h 2317"/>
              <a:gd name="T24" fmla="*/ 2093 w 3456"/>
              <a:gd name="T25" fmla="*/ 0 h 2317"/>
              <a:gd name="T26" fmla="*/ 2122 w 3456"/>
              <a:gd name="T27" fmla="*/ 113 h 2317"/>
              <a:gd name="T28" fmla="*/ 2189 w 3456"/>
              <a:gd name="T29" fmla="*/ 380 h 2317"/>
              <a:gd name="T30" fmla="*/ 2277 w 3456"/>
              <a:gd name="T31" fmla="*/ 734 h 2317"/>
              <a:gd name="T32" fmla="*/ 2369 w 3456"/>
              <a:gd name="T33" fmla="*/ 1105 h 2317"/>
              <a:gd name="T34" fmla="*/ 2447 w 3456"/>
              <a:gd name="T35" fmla="*/ 1420 h 2317"/>
              <a:gd name="T36" fmla="*/ 2496 w 3456"/>
              <a:gd name="T37" fmla="*/ 1611 h 2317"/>
              <a:gd name="T38" fmla="*/ 2634 w 3456"/>
              <a:gd name="T39" fmla="*/ 419 h 2317"/>
              <a:gd name="T40" fmla="*/ 2536 w 3456"/>
              <a:gd name="T41" fmla="*/ 281 h 2317"/>
              <a:gd name="T42" fmla="*/ 2536 w 3456"/>
              <a:gd name="T43" fmla="*/ 0 h 2317"/>
              <a:gd name="T44" fmla="*/ 3215 w 3456"/>
              <a:gd name="T45" fmla="*/ 419 h 2317"/>
              <a:gd name="T46" fmla="*/ 3178 w 3456"/>
              <a:gd name="T47" fmla="*/ 446 h 2317"/>
              <a:gd name="T48" fmla="*/ 3127 w 3456"/>
              <a:gd name="T49" fmla="*/ 640 h 2317"/>
              <a:gd name="T50" fmla="*/ 3041 w 3456"/>
              <a:gd name="T51" fmla="*/ 967 h 2317"/>
              <a:gd name="T52" fmla="*/ 2938 w 3456"/>
              <a:gd name="T53" fmla="*/ 1360 h 2317"/>
              <a:gd name="T54" fmla="*/ 2833 w 3456"/>
              <a:gd name="T55" fmla="*/ 1754 h 2317"/>
              <a:gd name="T56" fmla="*/ 2746 w 3456"/>
              <a:gd name="T57" fmla="*/ 2084 h 2317"/>
              <a:gd name="T58" fmla="*/ 2693 w 3456"/>
              <a:gd name="T59" fmla="*/ 2286 h 2317"/>
              <a:gd name="T60" fmla="*/ 2525 w 3456"/>
              <a:gd name="T61" fmla="*/ 2317 h 2317"/>
              <a:gd name="T62" fmla="*/ 2242 w 3456"/>
              <a:gd name="T63" fmla="*/ 2317 h 2317"/>
              <a:gd name="T64" fmla="*/ 2020 w 3456"/>
              <a:gd name="T65" fmla="*/ 2301 h 2317"/>
              <a:gd name="T66" fmla="*/ 1977 w 3456"/>
              <a:gd name="T67" fmla="*/ 2131 h 2317"/>
              <a:gd name="T68" fmla="*/ 1906 w 3456"/>
              <a:gd name="T69" fmla="*/ 1845 h 2317"/>
              <a:gd name="T70" fmla="*/ 1825 w 3456"/>
              <a:gd name="T71" fmla="*/ 1527 h 2317"/>
              <a:gd name="T72" fmla="*/ 1758 w 3456"/>
              <a:gd name="T73" fmla="*/ 1258 h 2317"/>
              <a:gd name="T74" fmla="*/ 1725 w 3456"/>
              <a:gd name="T75" fmla="*/ 1126 h 2317"/>
              <a:gd name="T76" fmla="*/ 1705 w 3456"/>
              <a:gd name="T77" fmla="*/ 1195 h 2317"/>
              <a:gd name="T78" fmla="*/ 1644 w 3456"/>
              <a:gd name="T79" fmla="*/ 1428 h 2317"/>
              <a:gd name="T80" fmla="*/ 1561 w 3456"/>
              <a:gd name="T81" fmla="*/ 1739 h 2317"/>
              <a:gd name="T82" fmla="*/ 1481 w 3456"/>
              <a:gd name="T83" fmla="*/ 2045 h 2317"/>
              <a:gd name="T84" fmla="*/ 1423 w 3456"/>
              <a:gd name="T85" fmla="*/ 2263 h 2317"/>
              <a:gd name="T86" fmla="*/ 1272 w 3456"/>
              <a:gd name="T87" fmla="*/ 2317 h 2317"/>
              <a:gd name="T88" fmla="*/ 1012 w 3456"/>
              <a:gd name="T89" fmla="*/ 2317 h 2317"/>
              <a:gd name="T90" fmla="*/ 748 w 3456"/>
              <a:gd name="T91" fmla="*/ 2313 h 2317"/>
              <a:gd name="T92" fmla="*/ 711 w 3456"/>
              <a:gd name="T93" fmla="*/ 2169 h 2317"/>
              <a:gd name="T94" fmla="*/ 638 w 3456"/>
              <a:gd name="T95" fmla="*/ 1874 h 2317"/>
              <a:gd name="T96" fmla="*/ 542 w 3456"/>
              <a:gd name="T97" fmla="*/ 1494 h 2317"/>
              <a:gd name="T98" fmla="*/ 442 w 3456"/>
              <a:gd name="T99" fmla="*/ 1093 h 2317"/>
              <a:gd name="T100" fmla="*/ 353 w 3456"/>
              <a:gd name="T101" fmla="*/ 738 h 2317"/>
              <a:gd name="T102" fmla="*/ 291 w 3456"/>
              <a:gd name="T103" fmla="*/ 492 h 2317"/>
              <a:gd name="T104" fmla="*/ 118 w 3456"/>
              <a:gd name="T105" fmla="*/ 419 h 2317"/>
              <a:gd name="T106" fmla="*/ 0 w 3456"/>
              <a:gd name="T107" fmla="*/ 419 h 2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456" h="2317">
                <a:moveTo>
                  <a:pt x="0" y="0"/>
                </a:moveTo>
                <a:lnTo>
                  <a:pt x="15" y="0"/>
                </a:lnTo>
                <a:lnTo>
                  <a:pt x="22" y="0"/>
                </a:lnTo>
                <a:lnTo>
                  <a:pt x="43" y="0"/>
                </a:lnTo>
                <a:lnTo>
                  <a:pt x="71" y="0"/>
                </a:lnTo>
                <a:lnTo>
                  <a:pt x="88" y="0"/>
                </a:lnTo>
                <a:lnTo>
                  <a:pt x="189" y="0"/>
                </a:lnTo>
                <a:lnTo>
                  <a:pt x="237" y="0"/>
                </a:lnTo>
                <a:lnTo>
                  <a:pt x="289" y="0"/>
                </a:lnTo>
                <a:lnTo>
                  <a:pt x="345" y="0"/>
                </a:lnTo>
                <a:lnTo>
                  <a:pt x="402" y="0"/>
                </a:lnTo>
                <a:lnTo>
                  <a:pt x="462" y="0"/>
                </a:lnTo>
                <a:lnTo>
                  <a:pt x="941" y="0"/>
                </a:lnTo>
                <a:lnTo>
                  <a:pt x="993" y="0"/>
                </a:lnTo>
                <a:lnTo>
                  <a:pt x="1042" y="0"/>
                </a:lnTo>
                <a:lnTo>
                  <a:pt x="1106" y="0"/>
                </a:lnTo>
                <a:lnTo>
                  <a:pt x="1125" y="0"/>
                </a:lnTo>
                <a:lnTo>
                  <a:pt x="1159" y="0"/>
                </a:lnTo>
                <a:lnTo>
                  <a:pt x="1188" y="0"/>
                </a:lnTo>
                <a:lnTo>
                  <a:pt x="1231" y="0"/>
                </a:lnTo>
                <a:lnTo>
                  <a:pt x="1231" y="372"/>
                </a:lnTo>
                <a:lnTo>
                  <a:pt x="1231" y="394"/>
                </a:lnTo>
                <a:lnTo>
                  <a:pt x="1231" y="410"/>
                </a:lnTo>
                <a:lnTo>
                  <a:pt x="1231" y="419"/>
                </a:lnTo>
                <a:lnTo>
                  <a:pt x="1082" y="419"/>
                </a:lnTo>
                <a:lnTo>
                  <a:pt x="1053" y="419"/>
                </a:lnTo>
                <a:lnTo>
                  <a:pt x="1024" y="419"/>
                </a:lnTo>
                <a:lnTo>
                  <a:pt x="997" y="419"/>
                </a:lnTo>
                <a:lnTo>
                  <a:pt x="973" y="419"/>
                </a:lnTo>
                <a:lnTo>
                  <a:pt x="953" y="419"/>
                </a:lnTo>
                <a:lnTo>
                  <a:pt x="924" y="419"/>
                </a:lnTo>
                <a:lnTo>
                  <a:pt x="1226" y="1638"/>
                </a:lnTo>
                <a:lnTo>
                  <a:pt x="1227" y="1635"/>
                </a:lnTo>
                <a:lnTo>
                  <a:pt x="1229" y="1627"/>
                </a:lnTo>
                <a:lnTo>
                  <a:pt x="1234" y="1611"/>
                </a:lnTo>
                <a:lnTo>
                  <a:pt x="1239" y="1591"/>
                </a:lnTo>
                <a:lnTo>
                  <a:pt x="1246" y="1566"/>
                </a:lnTo>
                <a:lnTo>
                  <a:pt x="1255" y="1536"/>
                </a:lnTo>
                <a:lnTo>
                  <a:pt x="1264" y="1502"/>
                </a:lnTo>
                <a:lnTo>
                  <a:pt x="1275" y="1463"/>
                </a:lnTo>
                <a:lnTo>
                  <a:pt x="1286" y="1420"/>
                </a:lnTo>
                <a:lnTo>
                  <a:pt x="1298" y="1374"/>
                </a:lnTo>
                <a:lnTo>
                  <a:pt x="1311" y="1325"/>
                </a:lnTo>
                <a:lnTo>
                  <a:pt x="1325" y="1273"/>
                </a:lnTo>
                <a:lnTo>
                  <a:pt x="1339" y="1219"/>
                </a:lnTo>
                <a:lnTo>
                  <a:pt x="1355" y="1162"/>
                </a:lnTo>
                <a:lnTo>
                  <a:pt x="1371" y="1104"/>
                </a:lnTo>
                <a:lnTo>
                  <a:pt x="1387" y="1044"/>
                </a:lnTo>
                <a:lnTo>
                  <a:pt x="1403" y="984"/>
                </a:lnTo>
                <a:lnTo>
                  <a:pt x="1420" y="922"/>
                </a:lnTo>
                <a:lnTo>
                  <a:pt x="1437" y="860"/>
                </a:lnTo>
                <a:lnTo>
                  <a:pt x="1454" y="797"/>
                </a:lnTo>
                <a:lnTo>
                  <a:pt x="1470" y="734"/>
                </a:lnTo>
                <a:lnTo>
                  <a:pt x="1487" y="673"/>
                </a:lnTo>
                <a:lnTo>
                  <a:pt x="1504" y="611"/>
                </a:lnTo>
                <a:lnTo>
                  <a:pt x="1520" y="551"/>
                </a:lnTo>
                <a:lnTo>
                  <a:pt x="1535" y="492"/>
                </a:lnTo>
                <a:lnTo>
                  <a:pt x="1551" y="436"/>
                </a:lnTo>
                <a:lnTo>
                  <a:pt x="1566" y="380"/>
                </a:lnTo>
                <a:lnTo>
                  <a:pt x="1580" y="328"/>
                </a:lnTo>
                <a:lnTo>
                  <a:pt x="1593" y="278"/>
                </a:lnTo>
                <a:lnTo>
                  <a:pt x="1605" y="231"/>
                </a:lnTo>
                <a:lnTo>
                  <a:pt x="1618" y="188"/>
                </a:lnTo>
                <a:lnTo>
                  <a:pt x="1629" y="149"/>
                </a:lnTo>
                <a:lnTo>
                  <a:pt x="1638" y="112"/>
                </a:lnTo>
                <a:lnTo>
                  <a:pt x="1646" y="81"/>
                </a:lnTo>
                <a:lnTo>
                  <a:pt x="1654" y="55"/>
                </a:lnTo>
                <a:lnTo>
                  <a:pt x="1660" y="33"/>
                </a:lnTo>
                <a:lnTo>
                  <a:pt x="1664" y="16"/>
                </a:lnTo>
                <a:lnTo>
                  <a:pt x="1667" y="6"/>
                </a:lnTo>
                <a:lnTo>
                  <a:pt x="1668" y="0"/>
                </a:lnTo>
                <a:lnTo>
                  <a:pt x="1763" y="0"/>
                </a:lnTo>
                <a:lnTo>
                  <a:pt x="1794" y="0"/>
                </a:lnTo>
                <a:lnTo>
                  <a:pt x="1811" y="0"/>
                </a:lnTo>
                <a:lnTo>
                  <a:pt x="1968" y="0"/>
                </a:lnTo>
                <a:lnTo>
                  <a:pt x="1999" y="0"/>
                </a:lnTo>
                <a:lnTo>
                  <a:pt x="2028" y="0"/>
                </a:lnTo>
                <a:lnTo>
                  <a:pt x="2093" y="0"/>
                </a:lnTo>
                <a:lnTo>
                  <a:pt x="2095" y="6"/>
                </a:lnTo>
                <a:lnTo>
                  <a:pt x="2098" y="16"/>
                </a:lnTo>
                <a:lnTo>
                  <a:pt x="2102" y="33"/>
                </a:lnTo>
                <a:lnTo>
                  <a:pt x="2107" y="55"/>
                </a:lnTo>
                <a:lnTo>
                  <a:pt x="2113" y="81"/>
                </a:lnTo>
                <a:lnTo>
                  <a:pt x="2122" y="113"/>
                </a:lnTo>
                <a:lnTo>
                  <a:pt x="2130" y="149"/>
                </a:lnTo>
                <a:lnTo>
                  <a:pt x="2141" y="188"/>
                </a:lnTo>
                <a:lnTo>
                  <a:pt x="2151" y="231"/>
                </a:lnTo>
                <a:lnTo>
                  <a:pt x="2163" y="278"/>
                </a:lnTo>
                <a:lnTo>
                  <a:pt x="2175" y="328"/>
                </a:lnTo>
                <a:lnTo>
                  <a:pt x="2189" y="380"/>
                </a:lnTo>
                <a:lnTo>
                  <a:pt x="2202" y="436"/>
                </a:lnTo>
                <a:lnTo>
                  <a:pt x="2216" y="492"/>
                </a:lnTo>
                <a:lnTo>
                  <a:pt x="2231" y="552"/>
                </a:lnTo>
                <a:lnTo>
                  <a:pt x="2246" y="611"/>
                </a:lnTo>
                <a:lnTo>
                  <a:pt x="2261" y="673"/>
                </a:lnTo>
                <a:lnTo>
                  <a:pt x="2277" y="734"/>
                </a:lnTo>
                <a:lnTo>
                  <a:pt x="2292" y="797"/>
                </a:lnTo>
                <a:lnTo>
                  <a:pt x="2308" y="860"/>
                </a:lnTo>
                <a:lnTo>
                  <a:pt x="2323" y="922"/>
                </a:lnTo>
                <a:lnTo>
                  <a:pt x="2339" y="984"/>
                </a:lnTo>
                <a:lnTo>
                  <a:pt x="2354" y="1044"/>
                </a:lnTo>
                <a:lnTo>
                  <a:pt x="2369" y="1105"/>
                </a:lnTo>
                <a:lnTo>
                  <a:pt x="2384" y="1162"/>
                </a:lnTo>
                <a:lnTo>
                  <a:pt x="2397" y="1219"/>
                </a:lnTo>
                <a:lnTo>
                  <a:pt x="2411" y="1273"/>
                </a:lnTo>
                <a:lnTo>
                  <a:pt x="2423" y="1325"/>
                </a:lnTo>
                <a:lnTo>
                  <a:pt x="2436" y="1374"/>
                </a:lnTo>
                <a:lnTo>
                  <a:pt x="2447" y="1420"/>
                </a:lnTo>
                <a:lnTo>
                  <a:pt x="2458" y="1463"/>
                </a:lnTo>
                <a:lnTo>
                  <a:pt x="2467" y="1502"/>
                </a:lnTo>
                <a:lnTo>
                  <a:pt x="2477" y="1536"/>
                </a:lnTo>
                <a:lnTo>
                  <a:pt x="2484" y="1565"/>
                </a:lnTo>
                <a:lnTo>
                  <a:pt x="2490" y="1591"/>
                </a:lnTo>
                <a:lnTo>
                  <a:pt x="2496" y="1611"/>
                </a:lnTo>
                <a:lnTo>
                  <a:pt x="2499" y="1627"/>
                </a:lnTo>
                <a:lnTo>
                  <a:pt x="2501" y="1635"/>
                </a:lnTo>
                <a:lnTo>
                  <a:pt x="2502" y="1638"/>
                </a:lnTo>
                <a:lnTo>
                  <a:pt x="2831" y="419"/>
                </a:lnTo>
                <a:lnTo>
                  <a:pt x="2663" y="419"/>
                </a:lnTo>
                <a:lnTo>
                  <a:pt x="2634" y="419"/>
                </a:lnTo>
                <a:lnTo>
                  <a:pt x="2607" y="419"/>
                </a:lnTo>
                <a:lnTo>
                  <a:pt x="2582" y="419"/>
                </a:lnTo>
                <a:lnTo>
                  <a:pt x="2562" y="419"/>
                </a:lnTo>
                <a:lnTo>
                  <a:pt x="2546" y="419"/>
                </a:lnTo>
                <a:lnTo>
                  <a:pt x="2536" y="419"/>
                </a:lnTo>
                <a:lnTo>
                  <a:pt x="2536" y="281"/>
                </a:lnTo>
                <a:lnTo>
                  <a:pt x="2536" y="246"/>
                </a:lnTo>
                <a:lnTo>
                  <a:pt x="2536" y="209"/>
                </a:lnTo>
                <a:lnTo>
                  <a:pt x="2536" y="47"/>
                </a:lnTo>
                <a:lnTo>
                  <a:pt x="2536" y="26"/>
                </a:lnTo>
                <a:lnTo>
                  <a:pt x="2536" y="10"/>
                </a:lnTo>
                <a:lnTo>
                  <a:pt x="2536" y="0"/>
                </a:lnTo>
                <a:lnTo>
                  <a:pt x="3456" y="0"/>
                </a:lnTo>
                <a:lnTo>
                  <a:pt x="3456" y="419"/>
                </a:lnTo>
                <a:lnTo>
                  <a:pt x="3283" y="419"/>
                </a:lnTo>
                <a:lnTo>
                  <a:pt x="3258" y="419"/>
                </a:lnTo>
                <a:lnTo>
                  <a:pt x="3234" y="419"/>
                </a:lnTo>
                <a:lnTo>
                  <a:pt x="3215" y="419"/>
                </a:lnTo>
                <a:lnTo>
                  <a:pt x="3199" y="419"/>
                </a:lnTo>
                <a:lnTo>
                  <a:pt x="3189" y="419"/>
                </a:lnTo>
                <a:lnTo>
                  <a:pt x="3186" y="419"/>
                </a:lnTo>
                <a:lnTo>
                  <a:pt x="3185" y="422"/>
                </a:lnTo>
                <a:lnTo>
                  <a:pt x="3183" y="431"/>
                </a:lnTo>
                <a:lnTo>
                  <a:pt x="3178" y="446"/>
                </a:lnTo>
                <a:lnTo>
                  <a:pt x="3173" y="466"/>
                </a:lnTo>
                <a:lnTo>
                  <a:pt x="3166" y="492"/>
                </a:lnTo>
                <a:lnTo>
                  <a:pt x="3159" y="522"/>
                </a:lnTo>
                <a:lnTo>
                  <a:pt x="3149" y="558"/>
                </a:lnTo>
                <a:lnTo>
                  <a:pt x="3139" y="597"/>
                </a:lnTo>
                <a:lnTo>
                  <a:pt x="3127" y="640"/>
                </a:lnTo>
                <a:lnTo>
                  <a:pt x="3115" y="687"/>
                </a:lnTo>
                <a:lnTo>
                  <a:pt x="3101" y="738"/>
                </a:lnTo>
                <a:lnTo>
                  <a:pt x="3087" y="791"/>
                </a:lnTo>
                <a:lnTo>
                  <a:pt x="3073" y="847"/>
                </a:lnTo>
                <a:lnTo>
                  <a:pt x="3057" y="906"/>
                </a:lnTo>
                <a:lnTo>
                  <a:pt x="3041" y="967"/>
                </a:lnTo>
                <a:lnTo>
                  <a:pt x="3025" y="1029"/>
                </a:lnTo>
                <a:lnTo>
                  <a:pt x="3008" y="1093"/>
                </a:lnTo>
                <a:lnTo>
                  <a:pt x="2990" y="1159"/>
                </a:lnTo>
                <a:lnTo>
                  <a:pt x="2973" y="1225"/>
                </a:lnTo>
                <a:lnTo>
                  <a:pt x="2955" y="1292"/>
                </a:lnTo>
                <a:lnTo>
                  <a:pt x="2938" y="1360"/>
                </a:lnTo>
                <a:lnTo>
                  <a:pt x="2920" y="1427"/>
                </a:lnTo>
                <a:lnTo>
                  <a:pt x="2902" y="1494"/>
                </a:lnTo>
                <a:lnTo>
                  <a:pt x="2884" y="1560"/>
                </a:lnTo>
                <a:lnTo>
                  <a:pt x="2867" y="1626"/>
                </a:lnTo>
                <a:lnTo>
                  <a:pt x="2850" y="1691"/>
                </a:lnTo>
                <a:lnTo>
                  <a:pt x="2833" y="1754"/>
                </a:lnTo>
                <a:lnTo>
                  <a:pt x="2817" y="1815"/>
                </a:lnTo>
                <a:lnTo>
                  <a:pt x="2801" y="1874"/>
                </a:lnTo>
                <a:lnTo>
                  <a:pt x="2787" y="1931"/>
                </a:lnTo>
                <a:lnTo>
                  <a:pt x="2772" y="1985"/>
                </a:lnTo>
                <a:lnTo>
                  <a:pt x="2759" y="2036"/>
                </a:lnTo>
                <a:lnTo>
                  <a:pt x="2746" y="2084"/>
                </a:lnTo>
                <a:lnTo>
                  <a:pt x="2734" y="2128"/>
                </a:lnTo>
                <a:lnTo>
                  <a:pt x="2724" y="2169"/>
                </a:lnTo>
                <a:lnTo>
                  <a:pt x="2715" y="2205"/>
                </a:lnTo>
                <a:lnTo>
                  <a:pt x="2706" y="2237"/>
                </a:lnTo>
                <a:lnTo>
                  <a:pt x="2699" y="2264"/>
                </a:lnTo>
                <a:lnTo>
                  <a:pt x="2693" y="2286"/>
                </a:lnTo>
                <a:lnTo>
                  <a:pt x="2688" y="2302"/>
                </a:lnTo>
                <a:lnTo>
                  <a:pt x="2686" y="2313"/>
                </a:lnTo>
                <a:lnTo>
                  <a:pt x="2684" y="2317"/>
                </a:lnTo>
                <a:lnTo>
                  <a:pt x="2584" y="2317"/>
                </a:lnTo>
                <a:lnTo>
                  <a:pt x="2548" y="2317"/>
                </a:lnTo>
                <a:lnTo>
                  <a:pt x="2525" y="2317"/>
                </a:lnTo>
                <a:lnTo>
                  <a:pt x="2490" y="2317"/>
                </a:lnTo>
                <a:lnTo>
                  <a:pt x="2466" y="2317"/>
                </a:lnTo>
                <a:lnTo>
                  <a:pt x="2422" y="2317"/>
                </a:lnTo>
                <a:lnTo>
                  <a:pt x="2312" y="2317"/>
                </a:lnTo>
                <a:lnTo>
                  <a:pt x="2286" y="2317"/>
                </a:lnTo>
                <a:lnTo>
                  <a:pt x="2242" y="2317"/>
                </a:lnTo>
                <a:lnTo>
                  <a:pt x="2058" y="2317"/>
                </a:lnTo>
                <a:lnTo>
                  <a:pt x="2045" y="2317"/>
                </a:lnTo>
                <a:lnTo>
                  <a:pt x="2032" y="2317"/>
                </a:lnTo>
                <a:lnTo>
                  <a:pt x="2024" y="2317"/>
                </a:lnTo>
                <a:lnTo>
                  <a:pt x="2023" y="2312"/>
                </a:lnTo>
                <a:lnTo>
                  <a:pt x="2020" y="2301"/>
                </a:lnTo>
                <a:lnTo>
                  <a:pt x="2016" y="2285"/>
                </a:lnTo>
                <a:lnTo>
                  <a:pt x="2011" y="2263"/>
                </a:lnTo>
                <a:lnTo>
                  <a:pt x="2003" y="2236"/>
                </a:lnTo>
                <a:lnTo>
                  <a:pt x="1996" y="2205"/>
                </a:lnTo>
                <a:lnTo>
                  <a:pt x="1988" y="2170"/>
                </a:lnTo>
                <a:lnTo>
                  <a:pt x="1977" y="2131"/>
                </a:lnTo>
                <a:lnTo>
                  <a:pt x="1967" y="2089"/>
                </a:lnTo>
                <a:lnTo>
                  <a:pt x="1956" y="2045"/>
                </a:lnTo>
                <a:lnTo>
                  <a:pt x="1944" y="1998"/>
                </a:lnTo>
                <a:lnTo>
                  <a:pt x="1931" y="1948"/>
                </a:lnTo>
                <a:lnTo>
                  <a:pt x="1919" y="1897"/>
                </a:lnTo>
                <a:lnTo>
                  <a:pt x="1906" y="1845"/>
                </a:lnTo>
                <a:lnTo>
                  <a:pt x="1892" y="1792"/>
                </a:lnTo>
                <a:lnTo>
                  <a:pt x="1879" y="1739"/>
                </a:lnTo>
                <a:lnTo>
                  <a:pt x="1865" y="1684"/>
                </a:lnTo>
                <a:lnTo>
                  <a:pt x="1852" y="1631"/>
                </a:lnTo>
                <a:lnTo>
                  <a:pt x="1839" y="1578"/>
                </a:lnTo>
                <a:lnTo>
                  <a:pt x="1825" y="1527"/>
                </a:lnTo>
                <a:lnTo>
                  <a:pt x="1813" y="1476"/>
                </a:lnTo>
                <a:lnTo>
                  <a:pt x="1801" y="1428"/>
                </a:lnTo>
                <a:lnTo>
                  <a:pt x="1790" y="1381"/>
                </a:lnTo>
                <a:lnTo>
                  <a:pt x="1778" y="1337"/>
                </a:lnTo>
                <a:lnTo>
                  <a:pt x="1768" y="1296"/>
                </a:lnTo>
                <a:lnTo>
                  <a:pt x="1758" y="1258"/>
                </a:lnTo>
                <a:lnTo>
                  <a:pt x="1750" y="1225"/>
                </a:lnTo>
                <a:lnTo>
                  <a:pt x="1743" y="1195"/>
                </a:lnTo>
                <a:lnTo>
                  <a:pt x="1736" y="1170"/>
                </a:lnTo>
                <a:lnTo>
                  <a:pt x="1731" y="1150"/>
                </a:lnTo>
                <a:lnTo>
                  <a:pt x="1727" y="1135"/>
                </a:lnTo>
                <a:lnTo>
                  <a:pt x="1725" y="1126"/>
                </a:lnTo>
                <a:lnTo>
                  <a:pt x="1725" y="1123"/>
                </a:lnTo>
                <a:lnTo>
                  <a:pt x="1724" y="1126"/>
                </a:lnTo>
                <a:lnTo>
                  <a:pt x="1722" y="1135"/>
                </a:lnTo>
                <a:lnTo>
                  <a:pt x="1718" y="1150"/>
                </a:lnTo>
                <a:lnTo>
                  <a:pt x="1712" y="1170"/>
                </a:lnTo>
                <a:lnTo>
                  <a:pt x="1705" y="1195"/>
                </a:lnTo>
                <a:lnTo>
                  <a:pt x="1698" y="1225"/>
                </a:lnTo>
                <a:lnTo>
                  <a:pt x="1688" y="1258"/>
                </a:lnTo>
                <a:lnTo>
                  <a:pt x="1679" y="1296"/>
                </a:lnTo>
                <a:lnTo>
                  <a:pt x="1668" y="1337"/>
                </a:lnTo>
                <a:lnTo>
                  <a:pt x="1657" y="1381"/>
                </a:lnTo>
                <a:lnTo>
                  <a:pt x="1644" y="1428"/>
                </a:lnTo>
                <a:lnTo>
                  <a:pt x="1632" y="1476"/>
                </a:lnTo>
                <a:lnTo>
                  <a:pt x="1618" y="1527"/>
                </a:lnTo>
                <a:lnTo>
                  <a:pt x="1604" y="1578"/>
                </a:lnTo>
                <a:lnTo>
                  <a:pt x="1591" y="1631"/>
                </a:lnTo>
                <a:lnTo>
                  <a:pt x="1576" y="1684"/>
                </a:lnTo>
                <a:lnTo>
                  <a:pt x="1561" y="1739"/>
                </a:lnTo>
                <a:lnTo>
                  <a:pt x="1548" y="1792"/>
                </a:lnTo>
                <a:lnTo>
                  <a:pt x="1534" y="1845"/>
                </a:lnTo>
                <a:lnTo>
                  <a:pt x="1520" y="1897"/>
                </a:lnTo>
                <a:lnTo>
                  <a:pt x="1507" y="1948"/>
                </a:lnTo>
                <a:lnTo>
                  <a:pt x="1493" y="1998"/>
                </a:lnTo>
                <a:lnTo>
                  <a:pt x="1481" y="2045"/>
                </a:lnTo>
                <a:lnTo>
                  <a:pt x="1469" y="2089"/>
                </a:lnTo>
                <a:lnTo>
                  <a:pt x="1458" y="2131"/>
                </a:lnTo>
                <a:lnTo>
                  <a:pt x="1448" y="2170"/>
                </a:lnTo>
                <a:lnTo>
                  <a:pt x="1439" y="2205"/>
                </a:lnTo>
                <a:lnTo>
                  <a:pt x="1431" y="2236"/>
                </a:lnTo>
                <a:lnTo>
                  <a:pt x="1423" y="2263"/>
                </a:lnTo>
                <a:lnTo>
                  <a:pt x="1418" y="2285"/>
                </a:lnTo>
                <a:lnTo>
                  <a:pt x="1414" y="2301"/>
                </a:lnTo>
                <a:lnTo>
                  <a:pt x="1411" y="2312"/>
                </a:lnTo>
                <a:lnTo>
                  <a:pt x="1410" y="2317"/>
                </a:lnTo>
                <a:lnTo>
                  <a:pt x="1308" y="2317"/>
                </a:lnTo>
                <a:lnTo>
                  <a:pt x="1272" y="2317"/>
                </a:lnTo>
                <a:lnTo>
                  <a:pt x="1250" y="2317"/>
                </a:lnTo>
                <a:lnTo>
                  <a:pt x="1215" y="2317"/>
                </a:lnTo>
                <a:lnTo>
                  <a:pt x="1191" y="2317"/>
                </a:lnTo>
                <a:lnTo>
                  <a:pt x="1147" y="2317"/>
                </a:lnTo>
                <a:lnTo>
                  <a:pt x="1037" y="2317"/>
                </a:lnTo>
                <a:lnTo>
                  <a:pt x="1012" y="2317"/>
                </a:lnTo>
                <a:lnTo>
                  <a:pt x="968" y="2317"/>
                </a:lnTo>
                <a:lnTo>
                  <a:pt x="782" y="2317"/>
                </a:lnTo>
                <a:lnTo>
                  <a:pt x="771" y="2317"/>
                </a:lnTo>
                <a:lnTo>
                  <a:pt x="756" y="2317"/>
                </a:lnTo>
                <a:lnTo>
                  <a:pt x="749" y="2317"/>
                </a:lnTo>
                <a:lnTo>
                  <a:pt x="748" y="2313"/>
                </a:lnTo>
                <a:lnTo>
                  <a:pt x="745" y="2301"/>
                </a:lnTo>
                <a:lnTo>
                  <a:pt x="740" y="2286"/>
                </a:lnTo>
                <a:lnTo>
                  <a:pt x="735" y="2264"/>
                </a:lnTo>
                <a:lnTo>
                  <a:pt x="729" y="2237"/>
                </a:lnTo>
                <a:lnTo>
                  <a:pt x="721" y="2205"/>
                </a:lnTo>
                <a:lnTo>
                  <a:pt x="711" y="2169"/>
                </a:lnTo>
                <a:lnTo>
                  <a:pt x="702" y="2128"/>
                </a:lnTo>
                <a:lnTo>
                  <a:pt x="690" y="2084"/>
                </a:lnTo>
                <a:lnTo>
                  <a:pt x="679" y="2036"/>
                </a:lnTo>
                <a:lnTo>
                  <a:pt x="665" y="1985"/>
                </a:lnTo>
                <a:lnTo>
                  <a:pt x="651" y="1931"/>
                </a:lnTo>
                <a:lnTo>
                  <a:pt x="638" y="1874"/>
                </a:lnTo>
                <a:lnTo>
                  <a:pt x="623" y="1815"/>
                </a:lnTo>
                <a:lnTo>
                  <a:pt x="607" y="1753"/>
                </a:lnTo>
                <a:lnTo>
                  <a:pt x="592" y="1691"/>
                </a:lnTo>
                <a:lnTo>
                  <a:pt x="576" y="1626"/>
                </a:lnTo>
                <a:lnTo>
                  <a:pt x="559" y="1560"/>
                </a:lnTo>
                <a:lnTo>
                  <a:pt x="542" y="1494"/>
                </a:lnTo>
                <a:lnTo>
                  <a:pt x="526" y="1427"/>
                </a:lnTo>
                <a:lnTo>
                  <a:pt x="509" y="1360"/>
                </a:lnTo>
                <a:lnTo>
                  <a:pt x="492" y="1292"/>
                </a:lnTo>
                <a:lnTo>
                  <a:pt x="474" y="1225"/>
                </a:lnTo>
                <a:lnTo>
                  <a:pt x="459" y="1159"/>
                </a:lnTo>
                <a:lnTo>
                  <a:pt x="442" y="1093"/>
                </a:lnTo>
                <a:lnTo>
                  <a:pt x="426" y="1029"/>
                </a:lnTo>
                <a:lnTo>
                  <a:pt x="411" y="966"/>
                </a:lnTo>
                <a:lnTo>
                  <a:pt x="395" y="906"/>
                </a:lnTo>
                <a:lnTo>
                  <a:pt x="380" y="847"/>
                </a:lnTo>
                <a:lnTo>
                  <a:pt x="367" y="791"/>
                </a:lnTo>
                <a:lnTo>
                  <a:pt x="353" y="738"/>
                </a:lnTo>
                <a:lnTo>
                  <a:pt x="340" y="687"/>
                </a:lnTo>
                <a:lnTo>
                  <a:pt x="328" y="640"/>
                </a:lnTo>
                <a:lnTo>
                  <a:pt x="317" y="597"/>
                </a:lnTo>
                <a:lnTo>
                  <a:pt x="308" y="558"/>
                </a:lnTo>
                <a:lnTo>
                  <a:pt x="298" y="522"/>
                </a:lnTo>
                <a:lnTo>
                  <a:pt x="291" y="492"/>
                </a:lnTo>
                <a:lnTo>
                  <a:pt x="285" y="466"/>
                </a:lnTo>
                <a:lnTo>
                  <a:pt x="280" y="446"/>
                </a:lnTo>
                <a:lnTo>
                  <a:pt x="275" y="431"/>
                </a:lnTo>
                <a:lnTo>
                  <a:pt x="273" y="422"/>
                </a:lnTo>
                <a:lnTo>
                  <a:pt x="272" y="419"/>
                </a:lnTo>
                <a:lnTo>
                  <a:pt x="118" y="419"/>
                </a:lnTo>
                <a:lnTo>
                  <a:pt x="91" y="419"/>
                </a:lnTo>
                <a:lnTo>
                  <a:pt x="66" y="419"/>
                </a:lnTo>
                <a:lnTo>
                  <a:pt x="43" y="419"/>
                </a:lnTo>
                <a:lnTo>
                  <a:pt x="24" y="419"/>
                </a:lnTo>
                <a:lnTo>
                  <a:pt x="9" y="419"/>
                </a:lnTo>
                <a:lnTo>
                  <a:pt x="0" y="41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4913906"/>
            <a:ext cx="9144000" cy="229594"/>
            <a:chOff x="0" y="4913906"/>
            <a:chExt cx="9144000" cy="229594"/>
          </a:xfrm>
        </p:grpSpPr>
        <p:pic>
          <p:nvPicPr>
            <p:cNvPr id="19" name="Picture 350" descr="C:\Users\Sarah\Documents\_SSD_Business\Clients\AKA Design\1388_UW Foster PPT template\Art\RainAngle-purple_CESMAS.pn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807"/>
            <a:stretch/>
          </p:blipFill>
          <p:spPr bwMode="auto">
            <a:xfrm>
              <a:off x="0" y="4913906"/>
              <a:ext cx="9144000" cy="229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350" descr="C:\Users\Sarah\Documents\_SSD_Business\Clients\AKA Design\1388_UW Foster PPT template\Art\RainAngle-purple_CESMAS.pn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807"/>
            <a:stretch/>
          </p:blipFill>
          <p:spPr bwMode="auto">
            <a:xfrm>
              <a:off x="0" y="4913906"/>
              <a:ext cx="9144000" cy="229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Freeform 8"/>
          <p:cNvSpPr>
            <a:spLocks/>
          </p:cNvSpPr>
          <p:nvPr userDrawn="1"/>
        </p:nvSpPr>
        <p:spPr bwMode="auto">
          <a:xfrm>
            <a:off x="0" y="2715182"/>
            <a:ext cx="4876038" cy="127000"/>
          </a:xfrm>
          <a:custGeom>
            <a:avLst/>
            <a:gdLst/>
            <a:ahLst/>
            <a:cxnLst/>
            <a:rect l="l" t="t" r="r" b="b"/>
            <a:pathLst>
              <a:path w="4876038" h="127000">
                <a:moveTo>
                  <a:pt x="0" y="0"/>
                </a:moveTo>
                <a:lnTo>
                  <a:pt x="1651376" y="0"/>
                </a:lnTo>
                <a:lnTo>
                  <a:pt x="3224662" y="0"/>
                </a:lnTo>
                <a:lnTo>
                  <a:pt x="4876038" y="0"/>
                </a:lnTo>
                <a:lnTo>
                  <a:pt x="4842701" y="127000"/>
                </a:lnTo>
                <a:lnTo>
                  <a:pt x="3191325" y="127000"/>
                </a:lnTo>
                <a:lnTo>
                  <a:pt x="1651376" y="127000"/>
                </a:lnTo>
                <a:lnTo>
                  <a:pt x="0" y="127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5569" y="404086"/>
            <a:ext cx="2240279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452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pos="5568" userDrawn="1">
          <p15:clr>
            <a:srgbClr val="FBAE40"/>
          </p15:clr>
        </p15:guide>
        <p15:guide id="3" pos="32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_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1951" y="3035188"/>
            <a:ext cx="7762875" cy="530915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300"/>
              </a:spcAft>
              <a:buNone/>
              <a:defRPr sz="2850" b="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name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1951" y="1568359"/>
            <a:ext cx="7743825" cy="1118255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4000"/>
              </a:lnSpc>
              <a:spcBef>
                <a:spcPts val="0"/>
              </a:spcBef>
              <a:defRPr sz="3800" b="0" cap="all" spc="-30" baseline="0">
                <a:solidFill>
                  <a:schemeClr val="bg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This Click to edit master title style</a:t>
            </a:r>
          </a:p>
        </p:txBody>
      </p:sp>
      <p:sp>
        <p:nvSpPr>
          <p:cNvPr id="11" name="Freeform 8"/>
          <p:cNvSpPr>
            <a:spLocks/>
          </p:cNvSpPr>
          <p:nvPr userDrawn="1"/>
        </p:nvSpPr>
        <p:spPr bwMode="auto">
          <a:xfrm>
            <a:off x="-2866" y="2715182"/>
            <a:ext cx="2560320" cy="127000"/>
          </a:xfrm>
          <a:custGeom>
            <a:avLst/>
            <a:gdLst/>
            <a:ahLst/>
            <a:cxnLst/>
            <a:rect l="l" t="t" r="r" b="b"/>
            <a:pathLst>
              <a:path w="3224662" h="127000">
                <a:moveTo>
                  <a:pt x="0" y="0"/>
                </a:moveTo>
                <a:lnTo>
                  <a:pt x="3224662" y="0"/>
                </a:lnTo>
                <a:lnTo>
                  <a:pt x="3191325" y="127000"/>
                </a:lnTo>
                <a:lnTo>
                  <a:pt x="0" y="127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86600" y="4448832"/>
            <a:ext cx="1920239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832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332845"/>
            <a:ext cx="8305800" cy="76944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sz="4400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1577355"/>
          </a:xfrm>
          <a:prstGeom prst="rect">
            <a:avLst/>
          </a:prstGeom>
        </p:spPr>
        <p:txBody>
          <a:bodyPr vert="horz" wrap="square" lIns="137160" tIns="45720" rIns="91440" bIns="45720" rtlCol="0">
            <a:spAutoFit/>
          </a:bodyPr>
          <a:lstStyle>
            <a:lvl1pPr>
              <a:defRPr lang="en-US" sz="3200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332845"/>
            <a:ext cx="8305800" cy="76944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sz="4400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1577355"/>
          </a:xfrm>
          <a:prstGeom prst="rect">
            <a:avLst/>
          </a:prstGeom>
        </p:spPr>
        <p:txBody>
          <a:bodyPr vert="horz" wrap="square" lIns="137160" tIns="45720" rIns="91440" bIns="45720" rtlCol="0">
            <a:spAutoFit/>
          </a:bodyPr>
          <a:lstStyle>
            <a:lvl1pPr marL="344488" indent="-344488">
              <a:buFont typeface="Arial" panose="020B0604020202020204" pitchFamily="34" charset="0"/>
              <a:buChar char="•"/>
              <a:defRPr lang="en-US" sz="3200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67452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332845"/>
            <a:ext cx="8305800" cy="76944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sz="4400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1577355"/>
          </a:xfrm>
          <a:prstGeom prst="rect">
            <a:avLst/>
          </a:prstGeom>
        </p:spPr>
        <p:txBody>
          <a:bodyPr vert="horz" wrap="square" lIns="137160" tIns="45720" rIns="91440" bIns="45720" rtlCol="0">
            <a:spAutoFit/>
          </a:bodyPr>
          <a:lstStyle>
            <a:lvl1pPr marL="344488" indent="-344488">
              <a:buFont typeface="Arial" panose="020B0604020202020204" pitchFamily="34" charset="0"/>
              <a:buChar char="•"/>
              <a:defRPr lang="en-US" sz="3200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15283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7484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_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6" y="2021613"/>
            <a:ext cx="8170606" cy="1446550"/>
          </a:xfrm>
        </p:spPr>
        <p:txBody>
          <a:bodyPr/>
          <a:lstStyle>
            <a:lvl1pPr algn="ctr">
              <a:defRPr sz="4400" b="0" baseline="0">
                <a:solidFill>
                  <a:schemeClr val="bg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80068" y="4429237"/>
            <a:ext cx="192023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46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361950" y="337418"/>
            <a:ext cx="8170606" cy="58477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61950" y="1003394"/>
            <a:ext cx="8170606" cy="1744067"/>
          </a:xfrm>
          <a:prstGeom prst="rect">
            <a:avLst/>
          </a:prstGeom>
        </p:spPr>
        <p:txBody>
          <a:bodyPr vert="horz" wrap="square" lIns="137160" tIns="45720" rIns="91440" bIns="4572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443417" y="4569498"/>
            <a:ext cx="1440179" cy="4114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8" r:id="rId2"/>
    <p:sldLayoutId id="2147483650" r:id="rId3"/>
    <p:sldLayoutId id="2147483671" r:id="rId4"/>
    <p:sldLayoutId id="2147483672" r:id="rId5"/>
    <p:sldLayoutId id="2147483653" r:id="rId6"/>
    <p:sldLayoutId id="2147483670" r:id="rId7"/>
    <p:sldLayoutId id="2147483662" r:id="rId8"/>
  </p:sldLayoutIdLst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+mj-lt"/>
          <a:ea typeface="+mj-ea"/>
          <a:cs typeface="Arial" panose="020B0604020202020204" pitchFamily="34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0" indent="0" algn="l" defTabSz="457200" rtl="0" fontAlgn="base">
        <a:spcBef>
          <a:spcPts val="0"/>
        </a:spcBef>
        <a:spcAft>
          <a:spcPts val="100"/>
        </a:spcAft>
        <a:buFont typeface="Arial" charset="0"/>
        <a:buNone/>
        <a:defRPr sz="22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marL="569913" indent="-228600" algn="l" defTabSz="457200" rtl="0" fontAlgn="base">
        <a:spcBef>
          <a:spcPts val="0"/>
        </a:spcBef>
        <a:spcAft>
          <a:spcPts val="10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2pPr>
      <a:lvl3pPr marL="801688" indent="-227013" algn="l" defTabSz="457200" rtl="0" fontAlgn="base">
        <a:spcBef>
          <a:spcPts val="0"/>
        </a:spcBef>
        <a:spcAft>
          <a:spcPts val="10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3pPr>
      <a:lvl4pPr marL="1027113" indent="-220663" algn="l" defTabSz="457200" rtl="0" fontAlgn="base">
        <a:spcBef>
          <a:spcPts val="0"/>
        </a:spcBef>
        <a:spcAft>
          <a:spcPts val="1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4pPr>
      <a:lvl5pPr marL="1258888" indent="-239713" algn="l" defTabSz="457200" rtl="0" fontAlgn="base">
        <a:spcBef>
          <a:spcPts val="0"/>
        </a:spcBef>
        <a:spcAft>
          <a:spcPts val="1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orient="horz" pos="279" userDrawn="1">
          <p15:clr>
            <a:srgbClr val="F26B43"/>
          </p15:clr>
        </p15:guide>
        <p15:guide id="5" orient="horz" pos="840" userDrawn="1">
          <p15:clr>
            <a:srgbClr val="F26B43"/>
          </p15:clr>
        </p15:guide>
        <p15:guide id="6" pos="542" userDrawn="1">
          <p15:clr>
            <a:srgbClr val="F26B43"/>
          </p15:clr>
        </p15:guide>
        <p15:guide id="7" pos="55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c.gov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1951" y="2009428"/>
            <a:ext cx="7743825" cy="682238"/>
          </a:xfrm>
        </p:spPr>
        <p:txBody>
          <a:bodyPr/>
          <a:lstStyle/>
          <a:p>
            <a:r>
              <a:rPr lang="en-US" sz="4000" dirty="0"/>
              <a:t>Misstatement Risk 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B2773AAD-913F-4F7D-B76C-297F2718F4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1951" y="3014332"/>
            <a:ext cx="7762875" cy="992579"/>
          </a:xfrm>
        </p:spPr>
        <p:txBody>
          <a:bodyPr/>
          <a:lstStyle/>
          <a:p>
            <a:r>
              <a:rPr lang="en-US" sz="2800" dirty="0"/>
              <a:t>Advanced Cases in Assurance Services (ACCTG 521)</a:t>
            </a:r>
          </a:p>
          <a:p>
            <a:r>
              <a:rPr lang="en-US" sz="2800" dirty="0"/>
              <a:t>Class 4 | MPAcc class of 2026</a:t>
            </a:r>
          </a:p>
        </p:txBody>
      </p:sp>
    </p:spTree>
    <p:extLst>
      <p:ext uri="{BB962C8B-B14F-4D97-AF65-F5344CB8AC3E}">
        <p14:creationId xmlns:p14="http://schemas.microsoft.com/office/powerpoint/2010/main" val="384289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5D95C-FE3A-4378-B03A-80A9A47F9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332845"/>
            <a:ext cx="8305800" cy="646331"/>
          </a:xfrm>
        </p:spPr>
        <p:txBody>
          <a:bodyPr/>
          <a:lstStyle/>
          <a:p>
            <a:r>
              <a:rPr lang="en-US" sz="3600" dirty="0"/>
              <a:t>Market response to restating firm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28932A2-4E61-4E7B-8C5D-74E230CAFD82}"/>
              </a:ext>
            </a:extLst>
          </p:cNvPr>
          <p:cNvSpPr txBox="1">
            <a:spLocks/>
          </p:cNvSpPr>
          <p:nvPr/>
        </p:nvSpPr>
        <p:spPr>
          <a:xfrm>
            <a:off x="5662506" y="993351"/>
            <a:ext cx="3105150" cy="2359620"/>
          </a:xfrm>
          <a:prstGeom prst="rect">
            <a:avLst/>
          </a:prstGeom>
        </p:spPr>
        <p:txBody>
          <a:bodyPr vert="horz" wrap="square" lIns="137160" tIns="45720" rIns="91440" bIns="45720" rtlCol="0">
            <a:spAutoFit/>
          </a:bodyPr>
          <a:lstStyle>
            <a:lvl1pPr marL="344488" indent="-344488" algn="l" defTabSz="457200" rtl="0" fontAlgn="base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lang="en-US" sz="3200" kern="1200" dirty="0" smtClean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69913" indent="-228600" algn="l" defTabSz="457200" rtl="0" fontAlgn="base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lang="en-US" sz="2200" kern="1200" dirty="0" smtClean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01688" indent="-227013" algn="l" defTabSz="457200" rtl="0" fontAlgn="base">
              <a:spcBef>
                <a:spcPts val="0"/>
              </a:spcBef>
              <a:spcAft>
                <a:spcPts val="100"/>
              </a:spcAft>
              <a:buFont typeface="Arial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27113" indent="-220663" algn="l" defTabSz="457200" rtl="0" fontAlgn="base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258888" indent="-239713" algn="l" defTabSz="457200" rtl="0" fontAlgn="base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Calibri" panose="020F0502020204030204" pitchFamily="34" charset="0"/>
              </a:rPr>
              <a:t>Average abnormal returns below negative 9% </a:t>
            </a:r>
          </a:p>
          <a:p>
            <a:endParaRPr lang="en-US" sz="1800" dirty="0">
              <a:latin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</a:endParaRPr>
          </a:p>
          <a:p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</a:rPr>
              <a:t>Why might investors perceive a restatement as bad news?</a:t>
            </a:r>
          </a:p>
        </p:txBody>
      </p:sp>
      <p:pic>
        <p:nvPicPr>
          <p:cNvPr id="6" name="Picture 2" descr="Image result for stock market response to restatements">
            <a:extLst>
              <a:ext uri="{FF2B5EF4-FFF2-40B4-BE49-F238E27FC236}">
                <a16:creationId xmlns:a16="http://schemas.microsoft.com/office/drawing/2014/main" id="{70AD846A-5B27-4278-A0B0-CB55FEAF31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9"/>
          <a:stretch/>
        </p:blipFill>
        <p:spPr bwMode="auto">
          <a:xfrm>
            <a:off x="47414" y="1122150"/>
            <a:ext cx="5511588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641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065DC-D066-4D6D-B235-C0BEA5C3D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332845"/>
            <a:ext cx="8305800" cy="553998"/>
          </a:xfrm>
        </p:spPr>
        <p:txBody>
          <a:bodyPr/>
          <a:lstStyle/>
          <a:p>
            <a:r>
              <a:rPr lang="en-US" sz="3000" dirty="0"/>
              <a:t>Impact on auditor of a client restatement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D5F409F-B7BA-4DF6-950B-9889CB0B3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1779974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Auditors face a higher likelihood of litigation when a client restates</a:t>
            </a:r>
          </a:p>
          <a:p>
            <a:pPr marL="858838" lvl="1" indent="-342900"/>
            <a:r>
              <a:rPr lang="en-US" dirty="0">
                <a:latin typeface="Calibri" panose="020F0502020204030204" pitchFamily="34" charset="0"/>
              </a:rPr>
              <a:t>increasing for common frauds </a:t>
            </a:r>
          </a:p>
          <a:p>
            <a:pPr marL="858838" lvl="1" indent="-342900"/>
            <a:r>
              <a:rPr lang="en-US" dirty="0">
                <a:latin typeface="Calibri" panose="020F0502020204030204" pitchFamily="34" charset="0"/>
              </a:rPr>
              <a:t>and those including fictional transactions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793041-D795-4906-8964-EC135B26728D}"/>
              </a:ext>
            </a:extLst>
          </p:cNvPr>
          <p:cNvSpPr txBox="1"/>
          <p:nvPr/>
        </p:nvSpPr>
        <p:spPr>
          <a:xfrm>
            <a:off x="2553550" y="3374912"/>
            <a:ext cx="406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006F"/>
                </a:solidFill>
                <a:latin typeface="Calibri" panose="020F0502020204030204" pitchFamily="34" charset="0"/>
              </a:rPr>
              <a:t>Who do you expect brings legal action against the auditor? And why?</a:t>
            </a:r>
          </a:p>
        </p:txBody>
      </p:sp>
    </p:spTree>
    <p:extLst>
      <p:ext uri="{BB962C8B-B14F-4D97-AF65-F5344CB8AC3E}">
        <p14:creationId xmlns:p14="http://schemas.microsoft.com/office/powerpoint/2010/main" val="2803305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1BC0B4-A562-FFE6-1380-F75CBC8C8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971" y="0"/>
            <a:ext cx="6563770" cy="47145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A3A45E2-5E9F-CD9C-BAD3-D7867C2F889D}"/>
              </a:ext>
            </a:extLst>
          </p:cNvPr>
          <p:cNvSpPr txBox="1"/>
          <p:nvPr/>
        </p:nvSpPr>
        <p:spPr>
          <a:xfrm>
            <a:off x="2637219" y="4753922"/>
            <a:ext cx="65067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n-lt"/>
              </a:rPr>
              <a:t>Source: Cornerstone Research “Accounting-Class-Action-Filings-and-Settlements-2023”</a:t>
            </a:r>
          </a:p>
        </p:txBody>
      </p:sp>
    </p:spTree>
    <p:extLst>
      <p:ext uri="{BB962C8B-B14F-4D97-AF65-F5344CB8AC3E}">
        <p14:creationId xmlns:p14="http://schemas.microsoft.com/office/powerpoint/2010/main" val="849078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92A416-FD21-4B9D-4089-32330449D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758" y="709352"/>
            <a:ext cx="6868484" cy="37247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F11C2E-81D3-C0AB-D7AD-30F10288AD80}"/>
              </a:ext>
            </a:extLst>
          </p:cNvPr>
          <p:cNvSpPr txBox="1"/>
          <p:nvPr/>
        </p:nvSpPr>
        <p:spPr>
          <a:xfrm>
            <a:off x="2637219" y="4753922"/>
            <a:ext cx="65067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n-lt"/>
              </a:rPr>
              <a:t>Source: Cornerstone Research “Accounting-Class-Action-Filings-and-Settlements-2023”</a:t>
            </a:r>
          </a:p>
        </p:txBody>
      </p:sp>
    </p:spTree>
    <p:extLst>
      <p:ext uri="{BB962C8B-B14F-4D97-AF65-F5344CB8AC3E}">
        <p14:creationId xmlns:p14="http://schemas.microsoft.com/office/powerpoint/2010/main" val="1005452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66241-2810-4BAF-8178-E32596874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99933"/>
            <a:ext cx="8305800" cy="892552"/>
          </a:xfrm>
        </p:spPr>
        <p:txBody>
          <a:bodyPr/>
          <a:lstStyle/>
          <a:p>
            <a:r>
              <a:rPr lang="en-US" sz="2600" dirty="0"/>
              <a:t>Impact on management of a misbehavior-related restatement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92CFF-35B1-4664-BA65-E9EA7180D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3642023"/>
          </a:xfrm>
        </p:spPr>
        <p:txBody>
          <a:bodyPr/>
          <a:lstStyle/>
          <a:p>
            <a:r>
              <a:rPr lang="en-US" sz="2600" dirty="0"/>
              <a:t>Firms with a misbehavior-related restatement had higher turnover in 13 months around restatement</a:t>
            </a:r>
          </a:p>
          <a:p>
            <a:pPr lvl="1"/>
            <a:r>
              <a:rPr lang="en-US" dirty="0"/>
              <a:t>49% of CEOs vs only 8% for error-related restatement </a:t>
            </a:r>
          </a:p>
          <a:p>
            <a:pPr lvl="1"/>
            <a:r>
              <a:rPr lang="en-US" dirty="0"/>
              <a:t>64% of CFOs vs only 12% for error-related restatement</a:t>
            </a:r>
          </a:p>
          <a:p>
            <a:pPr lvl="1"/>
            <a:r>
              <a:rPr lang="en-US" dirty="0"/>
              <a:t>91% of misbehavior restatements had either CEO or CFO leave</a:t>
            </a:r>
          </a:p>
          <a:p>
            <a:pPr marL="341313" lvl="1" indent="0">
              <a:buNone/>
            </a:pPr>
            <a:r>
              <a:rPr lang="en-US" dirty="0"/>
              <a:t>(Hennes, Leone, and Miller 2008)</a:t>
            </a:r>
          </a:p>
          <a:p>
            <a:endParaRPr lang="en-US" sz="2600" dirty="0"/>
          </a:p>
          <a:p>
            <a:r>
              <a:rPr lang="en-US" sz="2600" dirty="0"/>
              <a:t>More on misbehavior vs error related restatement:</a:t>
            </a:r>
          </a:p>
          <a:p>
            <a:pPr lvl="1"/>
            <a:r>
              <a:rPr lang="en-US" sz="1600" dirty="0"/>
              <a:t>Market reaction is -14% for misbehavior restatement, -2% for error-related restatement</a:t>
            </a:r>
          </a:p>
          <a:p>
            <a:pPr lvl="1"/>
            <a:r>
              <a:rPr lang="en-US" sz="1600" dirty="0"/>
              <a:t>80% of misbehavior has a class action lawsuit, while only 1% of error did</a:t>
            </a:r>
          </a:p>
        </p:txBody>
      </p:sp>
    </p:spTree>
    <p:extLst>
      <p:ext uri="{BB962C8B-B14F-4D97-AF65-F5344CB8AC3E}">
        <p14:creationId xmlns:p14="http://schemas.microsoft.com/office/powerpoint/2010/main" val="2196288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89CF88-4A4F-7E4B-25EF-1B8D3DCB4F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C8BD9-588C-7C89-1FE2-F81142370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EEB0C-B7AF-001D-278F-4FC6889AD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3857466"/>
          </a:xfrm>
        </p:spPr>
        <p:txBody>
          <a:bodyPr/>
          <a:lstStyle/>
          <a:p>
            <a:pPr marL="457200" indent="-457200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Review</a:t>
            </a:r>
          </a:p>
          <a:p>
            <a:pPr marL="457200" indent="-457200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Overview</a:t>
            </a:r>
          </a:p>
          <a:p>
            <a:pPr marL="1027113" lvl="1" indent="-457200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Misstatement Risk</a:t>
            </a:r>
          </a:p>
          <a:p>
            <a:pPr marL="457200" indent="-457200"/>
            <a:r>
              <a:rPr lang="en-US" b="1" dirty="0">
                <a:solidFill>
                  <a:srgbClr val="412985"/>
                </a:solidFill>
              </a:rPr>
              <a:t>Mini-Lab</a:t>
            </a:r>
          </a:p>
          <a:p>
            <a:pPr marL="1027113" lvl="1" indent="-457200"/>
            <a:r>
              <a:rPr lang="en-US" b="1" dirty="0">
                <a:solidFill>
                  <a:srgbClr val="412985"/>
                </a:solidFill>
              </a:rPr>
              <a:t>Explaining Common 2024/2025 Accounting Restatements</a:t>
            </a:r>
          </a:p>
          <a:p>
            <a:pPr marL="457200" indent="-457200"/>
            <a:r>
              <a:rPr lang="en-US" dirty="0"/>
              <a:t>Labs</a:t>
            </a:r>
          </a:p>
          <a:p>
            <a:pPr marL="1027113" lvl="1" indent="-457200"/>
            <a:r>
              <a:rPr lang="en-US" dirty="0"/>
              <a:t>Using F-Scores a restatement risk tool</a:t>
            </a:r>
          </a:p>
          <a:p>
            <a:pPr marL="1027113" lvl="1" indent="-457200"/>
            <a:endParaRPr lang="en-US" dirty="0"/>
          </a:p>
          <a:p>
            <a:pPr marL="1027113" lvl="1" indent="-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821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DA932-D296-C8AA-ED34-698506156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Mini-Lab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C676C-D345-39F9-CD8C-17C92CA6B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1569660"/>
          </a:xfrm>
        </p:spPr>
        <p:txBody>
          <a:bodyPr/>
          <a:lstStyle/>
          <a:p>
            <a:r>
              <a:rPr lang="en-US" dirty="0"/>
              <a:t>Goal: Explain, using an example firm, one of the top-10 reasons for restatements in 2024/2025.</a:t>
            </a:r>
          </a:p>
        </p:txBody>
      </p:sp>
    </p:spTree>
    <p:extLst>
      <p:ext uri="{BB962C8B-B14F-4D97-AF65-F5344CB8AC3E}">
        <p14:creationId xmlns:p14="http://schemas.microsoft.com/office/powerpoint/2010/main" val="192627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F84F76BB-C0B9-D4EF-613D-08EBD67D7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332845"/>
            <a:ext cx="8305800" cy="769441"/>
          </a:xfrm>
        </p:spPr>
        <p:txBody>
          <a:bodyPr/>
          <a:lstStyle/>
          <a:p>
            <a:r>
              <a:rPr lang="en-US" dirty="0"/>
              <a:t>Mini-Lab Assignments</a:t>
            </a:r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7F0C6018-4CF7-D522-D46C-55381D6319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0855564"/>
              </p:ext>
            </p:extLst>
          </p:nvPr>
        </p:nvGraphicFramePr>
        <p:xfrm>
          <a:off x="743607" y="1407056"/>
          <a:ext cx="7656785" cy="226030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693197">
                  <a:extLst>
                    <a:ext uri="{9D8B030D-6E8A-4147-A177-3AD203B41FA5}">
                      <a16:colId xmlns:a16="http://schemas.microsoft.com/office/drawing/2014/main" val="3757902519"/>
                    </a:ext>
                  </a:extLst>
                </a:gridCol>
                <a:gridCol w="1211221">
                  <a:extLst>
                    <a:ext uri="{9D8B030D-6E8A-4147-A177-3AD203B41FA5}">
                      <a16:colId xmlns:a16="http://schemas.microsoft.com/office/drawing/2014/main" val="1642987512"/>
                    </a:ext>
                  </a:extLst>
                </a:gridCol>
                <a:gridCol w="4752367">
                  <a:extLst>
                    <a:ext uri="{9D8B030D-6E8A-4147-A177-3AD203B41FA5}">
                      <a16:colId xmlns:a16="http://schemas.microsoft.com/office/drawing/2014/main" val="527168455"/>
                    </a:ext>
                  </a:extLst>
                </a:gridCol>
              </a:tblGrid>
              <a:tr h="1639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Discussion Team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35" marR="435" marT="43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Count of Restatements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35" marR="435" marT="43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Accounting Issue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35" marR="435" marT="435" marB="0" anchor="b"/>
                </a:tc>
                <a:extLst>
                  <a:ext uri="{0D108BD9-81ED-4DB2-BD59-A6C34878D82A}">
                    <a16:rowId xmlns:a16="http://schemas.microsoft.com/office/drawing/2014/main" val="2064567154"/>
                  </a:ext>
                </a:extLst>
              </a:tr>
              <a:tr h="16393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435" marR="435" marT="43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35" marR="435" marT="43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Debt, quasi-debt, warrants &amp; equity ( BCF) security issues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35" marR="435" marT="435" marB="0" anchor="b"/>
                </a:tc>
                <a:extLst>
                  <a:ext uri="{0D108BD9-81ED-4DB2-BD59-A6C34878D82A}">
                    <a16:rowId xmlns:a16="http://schemas.microsoft.com/office/drawing/2014/main" val="441257566"/>
                  </a:ext>
                </a:extLst>
              </a:tr>
              <a:tr h="16393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435" marR="435" marT="43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35" marR="435" marT="43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Liabilities, payables, reserves and accrual estimate failures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35" marR="435" marT="435" marB="0" anchor="b"/>
                </a:tc>
                <a:extLst>
                  <a:ext uri="{0D108BD9-81ED-4DB2-BD59-A6C34878D82A}">
                    <a16:rowId xmlns:a16="http://schemas.microsoft.com/office/drawing/2014/main" val="490959525"/>
                  </a:ext>
                </a:extLst>
              </a:tr>
              <a:tr h="16393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L="435" marR="435" marT="43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35" marR="435" marT="43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Revenue recognition issues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35" marR="435" marT="435" marB="0" anchor="b"/>
                </a:tc>
                <a:extLst>
                  <a:ext uri="{0D108BD9-81ED-4DB2-BD59-A6C34878D82A}">
                    <a16:rowId xmlns:a16="http://schemas.microsoft.com/office/drawing/2014/main" val="1248384551"/>
                  </a:ext>
                </a:extLst>
              </a:tr>
              <a:tr h="16393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marL="435" marR="435" marT="43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35" marR="435" marT="43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EPS, ratio and classification of income statement issues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35" marR="435" marT="435" marB="0" anchor="b"/>
                </a:tc>
                <a:extLst>
                  <a:ext uri="{0D108BD9-81ED-4DB2-BD59-A6C34878D82A}">
                    <a16:rowId xmlns:a16="http://schemas.microsoft.com/office/drawing/2014/main" val="3142329825"/>
                  </a:ext>
                </a:extLst>
              </a:tr>
              <a:tr h="16393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 marL="435" marR="435" marT="43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35" marR="435" marT="43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Cash flow statement (SFAS 95) classification errors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35" marR="435" marT="435" marB="0" anchor="b"/>
                </a:tc>
                <a:extLst>
                  <a:ext uri="{0D108BD9-81ED-4DB2-BD59-A6C34878D82A}">
                    <a16:rowId xmlns:a16="http://schemas.microsoft.com/office/drawing/2014/main" val="1574420240"/>
                  </a:ext>
                </a:extLst>
              </a:tr>
              <a:tr h="16393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 marL="435" marR="435" marT="43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35" marR="435" marT="43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Expense (payroll, SGA, other) recording issues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35" marR="435" marT="435" marB="0" anchor="b"/>
                </a:tc>
                <a:extLst>
                  <a:ext uri="{0D108BD9-81ED-4DB2-BD59-A6C34878D82A}">
                    <a16:rowId xmlns:a16="http://schemas.microsoft.com/office/drawing/2014/main" val="3819674538"/>
                  </a:ext>
                </a:extLst>
              </a:tr>
              <a:tr h="16393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</a:t>
                      </a:r>
                    </a:p>
                  </a:txBody>
                  <a:tcPr marL="435" marR="435" marT="43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35" marR="435" marT="43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Acquisitions, mergers, disposals, re-org acct  issues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35" marR="435" marT="435" marB="0" anchor="b"/>
                </a:tc>
                <a:extLst>
                  <a:ext uri="{0D108BD9-81ED-4DB2-BD59-A6C34878D82A}">
                    <a16:rowId xmlns:a16="http://schemas.microsoft.com/office/drawing/2014/main" val="1025854446"/>
                  </a:ext>
                </a:extLst>
              </a:tr>
              <a:tr h="16393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</a:t>
                      </a:r>
                    </a:p>
                  </a:txBody>
                  <a:tcPr marL="435" marR="435" marT="43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35" marR="435" marT="43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PPE intangible or fixed asset (value/diminution) issues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35" marR="435" marT="435" marB="0" anchor="b"/>
                </a:tc>
                <a:extLst>
                  <a:ext uri="{0D108BD9-81ED-4DB2-BD59-A6C34878D82A}">
                    <a16:rowId xmlns:a16="http://schemas.microsoft.com/office/drawing/2014/main" val="3085999388"/>
                  </a:ext>
                </a:extLst>
              </a:tr>
              <a:tr h="16393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</a:t>
                      </a:r>
                    </a:p>
                  </a:txBody>
                  <a:tcPr marL="435" marR="435" marT="43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35" marR="435" marT="43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Accounts/loans receivable, investments &amp; cash issues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35" marR="435" marT="435" marB="0" anchor="b"/>
                </a:tc>
                <a:extLst>
                  <a:ext uri="{0D108BD9-81ED-4DB2-BD59-A6C34878D82A}">
                    <a16:rowId xmlns:a16="http://schemas.microsoft.com/office/drawing/2014/main" val="3672921788"/>
                  </a:ext>
                </a:extLst>
              </a:tr>
              <a:tr h="16393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</a:t>
                      </a:r>
                    </a:p>
                  </a:txBody>
                  <a:tcPr marL="435" marR="435" marT="43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35" marR="435" marT="43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Debt and/or equity classification issues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35" marR="435" marT="435" marB="0" anchor="b"/>
                </a:tc>
                <a:extLst>
                  <a:ext uri="{0D108BD9-81ED-4DB2-BD59-A6C34878D82A}">
                    <a16:rowId xmlns:a16="http://schemas.microsoft.com/office/drawing/2014/main" val="2607944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2983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AE0C2-94C0-F04C-C4F4-A39F77681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Alteryx Workflow Hints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98AAB-7BF3-0E0E-5F4E-ECF4A7F1E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348044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Read in “</a:t>
            </a:r>
            <a:r>
              <a:rPr lang="en-US" sz="2400" dirty="0" err="1"/>
              <a:t>Accounting_restatements.yxdb</a:t>
            </a:r>
            <a:r>
              <a:rPr lang="en-US" sz="2400" dirty="0"/>
              <a:t>”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Save workflow to your /</a:t>
            </a:r>
            <a:r>
              <a:rPr lang="en-US" sz="2400" dirty="0" err="1"/>
              <a:t>my_work</a:t>
            </a:r>
            <a:r>
              <a:rPr lang="en-US" sz="2400" dirty="0"/>
              <a:t>/ folder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Filter [RES_ACCOUNTING_RES_CAT_TIT_LIS]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ID one firm to research as your example, and start with reading the information in the variable [DISCLOSURE_TEXT]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Note larger impacts on restated net income are more negative in [CHANGE_CUM_NET_INCOME_USD]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Note [HTTP_FILE_NAME_HTML_OF_8K_402] is a partial link to the filing @ </a:t>
            </a:r>
            <a:r>
              <a:rPr lang="en-US" sz="2400" dirty="0">
                <a:hlinkClick r:id="rId3"/>
              </a:rPr>
              <a:t>www.sec.gov</a:t>
            </a:r>
            <a:r>
              <a:rPr lang="en-US" sz="2400" dirty="0"/>
              <a:t> (var is /Archives/…)</a:t>
            </a:r>
          </a:p>
        </p:txBody>
      </p:sp>
    </p:spTree>
    <p:extLst>
      <p:ext uri="{BB962C8B-B14F-4D97-AF65-F5344CB8AC3E}">
        <p14:creationId xmlns:p14="http://schemas.microsoft.com/office/powerpoint/2010/main" val="34692972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6B92A0-01F1-E494-1C8F-52CFFB4A8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86E66-3BA9-4BC9-38A0-00DB4195E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18F1B-FFD5-2BD2-0554-10FDBDACD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3857466"/>
          </a:xfrm>
        </p:spPr>
        <p:txBody>
          <a:bodyPr/>
          <a:lstStyle/>
          <a:p>
            <a:pPr marL="457200" indent="-457200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Review</a:t>
            </a:r>
          </a:p>
          <a:p>
            <a:pPr marL="457200" indent="-457200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Overview</a:t>
            </a:r>
          </a:p>
          <a:p>
            <a:pPr marL="1027113" lvl="1" indent="-457200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Misstatement Risk</a:t>
            </a:r>
          </a:p>
          <a:p>
            <a:pPr marL="457200" indent="-457200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Mini-Lab</a:t>
            </a:r>
          </a:p>
          <a:p>
            <a:pPr marL="1027113" lvl="1" indent="-457200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Explaining Common 2024/2025 Accounting Restatements</a:t>
            </a:r>
          </a:p>
          <a:p>
            <a:pPr marL="457200" indent="-457200"/>
            <a:r>
              <a:rPr lang="en-US" b="1" dirty="0">
                <a:solidFill>
                  <a:srgbClr val="412985"/>
                </a:solidFill>
              </a:rPr>
              <a:t>Labs</a:t>
            </a:r>
          </a:p>
          <a:p>
            <a:pPr marL="1027113" lvl="1" indent="-457200"/>
            <a:r>
              <a:rPr lang="en-US" b="1" dirty="0">
                <a:solidFill>
                  <a:srgbClr val="412985"/>
                </a:solidFill>
              </a:rPr>
              <a:t>Using F-Scores a restatement risk tool</a:t>
            </a:r>
          </a:p>
          <a:p>
            <a:pPr marL="1027113" lvl="1" indent="-457200"/>
            <a:endParaRPr lang="en-US" dirty="0"/>
          </a:p>
          <a:p>
            <a:pPr marL="1027113" lvl="1" indent="-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999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808D3-2E7B-4761-93EE-64ED2D0E7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1732E-A723-4580-A147-73CBB5BF3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3857466"/>
          </a:xfrm>
        </p:spPr>
        <p:txBody>
          <a:bodyPr/>
          <a:lstStyle/>
          <a:p>
            <a:pPr marL="457200" indent="-457200"/>
            <a:r>
              <a:rPr lang="en-US" b="1" dirty="0">
                <a:solidFill>
                  <a:schemeClr val="tx2"/>
                </a:solidFill>
              </a:rPr>
              <a:t>Review</a:t>
            </a:r>
          </a:p>
          <a:p>
            <a:pPr marL="457200" indent="-457200"/>
            <a:r>
              <a:rPr lang="en-US" dirty="0"/>
              <a:t>Overview</a:t>
            </a:r>
          </a:p>
          <a:p>
            <a:pPr marL="1027113" lvl="1" indent="-457200"/>
            <a:r>
              <a:rPr lang="en-US" dirty="0"/>
              <a:t>Misstatement Risk</a:t>
            </a:r>
          </a:p>
          <a:p>
            <a:pPr marL="457200" indent="-457200"/>
            <a:r>
              <a:rPr lang="en-US" dirty="0"/>
              <a:t>Mini-Lab</a:t>
            </a:r>
          </a:p>
          <a:p>
            <a:pPr marL="1027113" lvl="1" indent="-457200"/>
            <a:r>
              <a:rPr lang="en-US" dirty="0"/>
              <a:t>Explaining Common 2024/2025 Accounting Restatements</a:t>
            </a:r>
          </a:p>
          <a:p>
            <a:pPr marL="457200" indent="-457200"/>
            <a:r>
              <a:rPr lang="en-US" dirty="0"/>
              <a:t>Labs</a:t>
            </a:r>
          </a:p>
          <a:p>
            <a:pPr marL="1027113" lvl="1" indent="-457200"/>
            <a:r>
              <a:rPr lang="en-US" dirty="0"/>
              <a:t>Using F-Scores a restatement risk tool</a:t>
            </a:r>
          </a:p>
          <a:p>
            <a:pPr marL="1027113" lvl="1" indent="-457200"/>
            <a:endParaRPr lang="en-US" dirty="0"/>
          </a:p>
          <a:p>
            <a:pPr marL="1027113" lvl="1" indent="-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699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ED570-F533-4541-AC75-954B9CB20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332845"/>
            <a:ext cx="8305800" cy="430887"/>
          </a:xfrm>
        </p:spPr>
        <p:txBody>
          <a:bodyPr/>
          <a:lstStyle/>
          <a:p>
            <a:r>
              <a:rPr lang="en-US" sz="2200" dirty="0"/>
              <a:t>What firm characteristics might predict restatement risk?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BB2DF-602C-48D1-BD25-7159575ED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584775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graphicFrame>
        <p:nvGraphicFramePr>
          <p:cNvPr id="19" name="Table 19">
            <a:extLst>
              <a:ext uri="{FF2B5EF4-FFF2-40B4-BE49-F238E27FC236}">
                <a16:creationId xmlns:a16="http://schemas.microsoft.com/office/drawing/2014/main" id="{65E8D479-263D-424D-88F1-EB05BD60C9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576028"/>
              </p:ext>
            </p:extLst>
          </p:nvPr>
        </p:nvGraphicFramePr>
        <p:xfrm>
          <a:off x="413982" y="885494"/>
          <a:ext cx="8570792" cy="32969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95123">
                  <a:extLst>
                    <a:ext uri="{9D8B030D-6E8A-4147-A177-3AD203B41FA5}">
                      <a16:colId xmlns:a16="http://schemas.microsoft.com/office/drawing/2014/main" val="56200533"/>
                    </a:ext>
                  </a:extLst>
                </a:gridCol>
                <a:gridCol w="1874079">
                  <a:extLst>
                    <a:ext uri="{9D8B030D-6E8A-4147-A177-3AD203B41FA5}">
                      <a16:colId xmlns:a16="http://schemas.microsoft.com/office/drawing/2014/main" val="1101758843"/>
                    </a:ext>
                  </a:extLst>
                </a:gridCol>
                <a:gridCol w="1211199">
                  <a:extLst>
                    <a:ext uri="{9D8B030D-6E8A-4147-A177-3AD203B41FA5}">
                      <a16:colId xmlns:a16="http://schemas.microsoft.com/office/drawing/2014/main" val="3593500529"/>
                    </a:ext>
                  </a:extLst>
                </a:gridCol>
                <a:gridCol w="546008">
                  <a:extLst>
                    <a:ext uri="{9D8B030D-6E8A-4147-A177-3AD203B41FA5}">
                      <a16:colId xmlns:a16="http://schemas.microsoft.com/office/drawing/2014/main" val="1183422998"/>
                    </a:ext>
                  </a:extLst>
                </a:gridCol>
                <a:gridCol w="4044383">
                  <a:extLst>
                    <a:ext uri="{9D8B030D-6E8A-4147-A177-3AD203B41FA5}">
                      <a16:colId xmlns:a16="http://schemas.microsoft.com/office/drawing/2014/main" val="1991261405"/>
                    </a:ext>
                  </a:extLst>
                </a:gridCol>
              </a:tblGrid>
              <a:tr h="256369">
                <a:tc>
                  <a:txBody>
                    <a:bodyPr/>
                    <a:lstStyle/>
                    <a:p>
                      <a:r>
                        <a:rPr lang="en-US" sz="1200" dirty="0"/>
                        <a:t>Discussion Teams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Firm Characteristic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Measures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+ / -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Why?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654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1,2,3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Accruals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ChgRec</a:t>
                      </a:r>
                      <a:r>
                        <a:rPr lang="en-US" sz="1200" dirty="0"/>
                        <a:t>, </a:t>
                      </a:r>
                      <a:r>
                        <a:rPr lang="en-US" sz="1200" dirty="0" err="1"/>
                        <a:t>ChgInv</a:t>
                      </a:r>
                      <a:r>
                        <a:rPr lang="en-US" sz="1200" dirty="0"/>
                        <a:t>, </a:t>
                      </a:r>
                    </a:p>
                    <a:p>
                      <a:r>
                        <a:rPr lang="en-US" sz="1200" dirty="0"/>
                        <a:t>RSST accruals, </a:t>
                      </a:r>
                    </a:p>
                    <a:p>
                      <a:r>
                        <a:rPr lang="en-US" sz="1200" dirty="0"/>
                        <a:t>% soft assets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41298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41298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08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4,5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Firm Performance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ChgROA</a:t>
                      </a:r>
                      <a:r>
                        <a:rPr lang="en-US" sz="1200" dirty="0"/>
                        <a:t>,</a:t>
                      </a:r>
                    </a:p>
                    <a:p>
                      <a:r>
                        <a:rPr lang="en-US" sz="1200" dirty="0" err="1"/>
                        <a:t>ChgCashSales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41298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41298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9123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Abn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chg</a:t>
                      </a:r>
                      <a:r>
                        <a:rPr lang="en-US" sz="1200" dirty="0"/>
                        <a:t> in # employees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AbnChgEmp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41298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41298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882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Off-balance sheet 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OperLeases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41298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41298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137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Stock / Debt market incentives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IssueDebtEquity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41298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41298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138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9,10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Growth expectations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StockReturns</a:t>
                      </a:r>
                      <a:r>
                        <a:rPr lang="en-US" sz="1200" dirty="0"/>
                        <a:t>, </a:t>
                      </a:r>
                      <a:r>
                        <a:rPr lang="en-US" sz="1200" dirty="0" err="1"/>
                        <a:t>BooktoMarket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41298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41298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59510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0067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207C4A-F718-3B23-0E1B-649FCCAE7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76D80-684C-DC16-1400-7EB3B4FF6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238079"/>
            <a:ext cx="8305800" cy="492443"/>
          </a:xfrm>
        </p:spPr>
        <p:txBody>
          <a:bodyPr/>
          <a:lstStyle/>
          <a:p>
            <a:r>
              <a:rPr lang="en-US" sz="2600" dirty="0"/>
              <a:t>F-Score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77509-695E-E152-58BC-19EE732B3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2316019"/>
          </a:xfrm>
        </p:spPr>
        <p:txBody>
          <a:bodyPr/>
          <a:lstStyle/>
          <a:p>
            <a:r>
              <a:rPr lang="en-US" sz="2600" dirty="0"/>
              <a:t>The F-Score combines the information in these different firm characteristics to predict the likelihood or risk of restatements. </a:t>
            </a:r>
          </a:p>
          <a:p>
            <a:pPr lvl="1"/>
            <a:r>
              <a:rPr lang="en-US" sz="1600" dirty="0"/>
              <a:t>F-Scores above one indicate increased risk, with the higher the number the higher the risk (capped at 5)</a:t>
            </a:r>
            <a:endParaRPr lang="en-US" dirty="0"/>
          </a:p>
          <a:p>
            <a:pPr lvl="1"/>
            <a:r>
              <a:rPr lang="en-US" sz="1600" dirty="0"/>
              <a:t>Numbers less than or equal to one imply no heightened risk.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077728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CF64C-B1A3-D5EF-59DD-39FB7A275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192833"/>
            <a:ext cx="8305800" cy="769441"/>
          </a:xfrm>
        </p:spPr>
        <p:txBody>
          <a:bodyPr/>
          <a:lstStyle/>
          <a:p>
            <a:r>
              <a:rPr lang="en-US" dirty="0"/>
              <a:t>F-Score Lab Assignments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2DAA016-C5F7-6C35-B447-2A508C2904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5318786"/>
              </p:ext>
            </p:extLst>
          </p:nvPr>
        </p:nvGraphicFramePr>
        <p:xfrm>
          <a:off x="361950" y="962274"/>
          <a:ext cx="8305800" cy="357359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500361">
                  <a:extLst>
                    <a:ext uri="{9D8B030D-6E8A-4147-A177-3AD203B41FA5}">
                      <a16:colId xmlns:a16="http://schemas.microsoft.com/office/drawing/2014/main" val="3362627542"/>
                    </a:ext>
                  </a:extLst>
                </a:gridCol>
                <a:gridCol w="6805439">
                  <a:extLst>
                    <a:ext uri="{9D8B030D-6E8A-4147-A177-3AD203B41FA5}">
                      <a16:colId xmlns:a16="http://schemas.microsoft.com/office/drawing/2014/main" val="4087927571"/>
                    </a:ext>
                  </a:extLst>
                </a:gridCol>
              </a:tblGrid>
              <a:tr h="5539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Discussion Team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" marR="676" marT="676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Audit Firm Focus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" marR="676" marT="676" marB="0" anchor="b"/>
                </a:tc>
                <a:extLst>
                  <a:ext uri="{0D108BD9-81ED-4DB2-BD59-A6C34878D82A}">
                    <a16:rowId xmlns:a16="http://schemas.microsoft.com/office/drawing/2014/main" val="4106454282"/>
                  </a:ext>
                </a:extLst>
              </a:tr>
              <a:tr h="33595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" marR="676" marT="676" marB="0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BDO International (BDO USA in North America)(Seidman and Seidman prior to September 1, 1988)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" marR="676" marT="676" marB="0"/>
                </a:tc>
                <a:extLst>
                  <a:ext uri="{0D108BD9-81ED-4DB2-BD59-A6C34878D82A}">
                    <a16:rowId xmlns:a16="http://schemas.microsoft.com/office/drawing/2014/main" val="2279459704"/>
                  </a:ext>
                </a:extLst>
              </a:tr>
              <a:tr h="33595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" marR="676" marT="676" marB="0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Crowe Horwath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" marR="676" marT="676" marB="0"/>
                </a:tc>
                <a:extLst>
                  <a:ext uri="{0D108BD9-81ED-4DB2-BD59-A6C34878D82A}">
                    <a16:rowId xmlns:a16="http://schemas.microsoft.com/office/drawing/2014/main" val="1579859868"/>
                  </a:ext>
                </a:extLst>
              </a:tr>
              <a:tr h="33595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" marR="676" marT="676" marB="0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Deloitte &amp; Touche (Deloitte, Haskins and Sells prior to December 4, 1989; Haskins &amp; Sells prior to May 1, 1978)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" marR="676" marT="676" marB="0"/>
                </a:tc>
                <a:extLst>
                  <a:ext uri="{0D108BD9-81ED-4DB2-BD59-A6C34878D82A}">
                    <a16:rowId xmlns:a16="http://schemas.microsoft.com/office/drawing/2014/main" val="2734558878"/>
                  </a:ext>
                </a:extLst>
              </a:tr>
              <a:tr h="33595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" marR="676" marT="676" marB="0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EisnerAmper</a:t>
                      </a:r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LLP (Richard A. Eisner prior to August 16, 2010)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" marR="676" marT="676" marB="0"/>
                </a:tc>
                <a:extLst>
                  <a:ext uri="{0D108BD9-81ED-4DB2-BD59-A6C34878D82A}">
                    <a16:rowId xmlns:a16="http://schemas.microsoft.com/office/drawing/2014/main" val="3880967622"/>
                  </a:ext>
                </a:extLst>
              </a:tr>
              <a:tr h="33595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" marR="676" marT="676" marB="0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Ernst &amp; Young (Ernst &amp; </a:t>
                      </a:r>
                      <a:r>
                        <a:rPr lang="en-US" sz="11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Whinney</a:t>
                      </a:r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from July 1, 1989 to September 29, 1989; Ernst &amp; Ernst prior to July 1, 1989)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" marR="676" marT="676" marB="0"/>
                </a:tc>
                <a:extLst>
                  <a:ext uri="{0D108BD9-81ED-4DB2-BD59-A6C34878D82A}">
                    <a16:rowId xmlns:a16="http://schemas.microsoft.com/office/drawing/2014/main" val="3012768797"/>
                  </a:ext>
                </a:extLst>
              </a:tr>
              <a:tr h="33595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" marR="676" marT="676" marB="0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Grant Thornton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" marR="676" marT="676" marB="0"/>
                </a:tc>
                <a:extLst>
                  <a:ext uri="{0D108BD9-81ED-4DB2-BD59-A6C34878D82A}">
                    <a16:rowId xmlns:a16="http://schemas.microsoft.com/office/drawing/2014/main" val="1629538308"/>
                  </a:ext>
                </a:extLst>
              </a:tr>
              <a:tr h="33595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" marR="676" marT="676" marB="0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KPMG (Peat, Marwick, Mitchell prior to April 1, 1987)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" marR="676" marT="676" marB="0"/>
                </a:tc>
                <a:extLst>
                  <a:ext uri="{0D108BD9-81ED-4DB2-BD59-A6C34878D82A}">
                    <a16:rowId xmlns:a16="http://schemas.microsoft.com/office/drawing/2014/main" val="146312101"/>
                  </a:ext>
                </a:extLst>
              </a:tr>
              <a:tr h="33595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" marR="676" marT="676" marB="0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Moss Adams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" marR="676" marT="676" marB="0"/>
                </a:tc>
                <a:extLst>
                  <a:ext uri="{0D108BD9-81ED-4DB2-BD59-A6C34878D82A}">
                    <a16:rowId xmlns:a16="http://schemas.microsoft.com/office/drawing/2014/main" val="2740149200"/>
                  </a:ext>
                </a:extLst>
              </a:tr>
              <a:tr h="33595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" marR="676" marT="676" marB="0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PricewaterhouseCoopers (Price Waterhouse prior to July 1, 1998 merger with Coopers and Lybrand)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" marR="676" marT="676" marB="0"/>
                </a:tc>
                <a:extLst>
                  <a:ext uri="{0D108BD9-81ED-4DB2-BD59-A6C34878D82A}">
                    <a16:rowId xmlns:a16="http://schemas.microsoft.com/office/drawing/2014/main" val="4026470126"/>
                  </a:ext>
                </a:extLst>
              </a:tr>
              <a:tr h="33595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" marR="676" marT="676" marB="0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RSM (McGladrey LLP prior to October 26, 2015; McGladrey and Pullen prior to May 1, 2012; McGladrey, Hendrickson and Pullen prior to May 1988)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" marR="676" marT="676" marB="0"/>
                </a:tc>
                <a:extLst>
                  <a:ext uri="{0D108BD9-81ED-4DB2-BD59-A6C34878D82A}">
                    <a16:rowId xmlns:a16="http://schemas.microsoft.com/office/drawing/2014/main" val="3622127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36305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6F032-70E9-C769-DD1E-359B0CF0E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3E5F2-F17F-B85B-DCC0-FD3307A9C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400879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File for analysis is either </a:t>
            </a:r>
            <a:r>
              <a:rPr lang="en-US" sz="2800" dirty="0" err="1"/>
              <a:t>fscore_data_with_auditor</a:t>
            </a:r>
            <a:r>
              <a:rPr lang="en-US" sz="2800" dirty="0"/>
              <a:t> .</a:t>
            </a:r>
            <a:r>
              <a:rPr lang="en-US" sz="2800" dirty="0" err="1"/>
              <a:t>yxdb</a:t>
            </a:r>
            <a:r>
              <a:rPr lang="en-US" sz="2800" dirty="0"/>
              <a:t> (Alteryx) or .hyper (Tableau)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Identify your Assigned Audit Firm Companies and their F-Scores.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Research one high risk company and one low risk company using F-Score.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Identify if a company characteristic in the F-Score model could help identify accounts with heightened misstatement risk.</a:t>
            </a:r>
          </a:p>
        </p:txBody>
      </p:sp>
    </p:spTree>
    <p:extLst>
      <p:ext uri="{BB962C8B-B14F-4D97-AF65-F5344CB8AC3E}">
        <p14:creationId xmlns:p14="http://schemas.microsoft.com/office/powerpoint/2010/main" val="36304097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8E59E-D035-442F-B808-80D34A409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6" y="2021614"/>
            <a:ext cx="8170606" cy="769441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4F8A0F-A392-468B-83F5-F4CB4C1F3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77202"/>
            <a:ext cx="9144000" cy="60979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C65860-206F-486C-94A8-1A3581784A71}"/>
              </a:ext>
            </a:extLst>
          </p:cNvPr>
          <p:cNvSpPr txBox="1"/>
          <p:nvPr/>
        </p:nvSpPr>
        <p:spPr>
          <a:xfrm>
            <a:off x="2997529" y="1152145"/>
            <a:ext cx="31951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78"/>
            <a:r>
              <a:rPr lang="en-US" sz="4400" b="1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Thank you!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2899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1DEB1-41E0-4496-9A7F-1316089B8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Economics of Audit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DFE8D-7CA3-417D-B5EE-34FEB06E7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3536866"/>
          </a:xfrm>
        </p:spPr>
        <p:txBody>
          <a:bodyPr vert="horz" wrap="square" lIns="137160" tIns="45720" rIns="91440" bIns="45720" rtlCol="0" anchor="t">
            <a:spAutoFit/>
          </a:bodyPr>
          <a:lstStyle/>
          <a:p>
            <a:pPr marL="457200" indent="-457200">
              <a:buChar char="•"/>
            </a:pPr>
            <a:endParaRPr lang="en-US" sz="1800" dirty="0"/>
          </a:p>
          <a:p>
            <a:pPr marL="457200" indent="-457200">
              <a:buChar char="•"/>
            </a:pPr>
            <a:r>
              <a:rPr lang="en-US" sz="2400" dirty="0"/>
              <a:t>Conflicting incentives for (i) firms to disclose and withhold information and (ii) for firms to undertake audits (or information verification).</a:t>
            </a:r>
          </a:p>
          <a:p>
            <a:pPr marL="457200" indent="-457200">
              <a:buChar char="•"/>
            </a:pPr>
            <a:r>
              <a:rPr lang="en-US" sz="2400" dirty="0"/>
              <a:t>Factors that influence demand for audit and therefore audit fee include:</a:t>
            </a:r>
          </a:p>
          <a:p>
            <a:pPr marL="1027113" lvl="1" indent="-457200"/>
            <a:r>
              <a:rPr lang="en-US" sz="1600" dirty="0"/>
              <a:t>Agency conflicts</a:t>
            </a:r>
          </a:p>
          <a:p>
            <a:pPr marL="1027113" lvl="1" indent="-457200"/>
            <a:r>
              <a:rPr lang="en-US" sz="1600" dirty="0"/>
              <a:t>Information asymmetry</a:t>
            </a:r>
          </a:p>
          <a:p>
            <a:pPr marL="1027113" lvl="1" indent="-457200"/>
            <a:r>
              <a:rPr lang="en-US" sz="1600" dirty="0"/>
              <a:t>Risk of intentional manipulation</a:t>
            </a:r>
          </a:p>
          <a:p>
            <a:pPr marL="1027113" lvl="1" indent="-457200"/>
            <a:r>
              <a:rPr lang="en-US" sz="1600" dirty="0"/>
              <a:t>Risk of unintentional errors </a:t>
            </a:r>
          </a:p>
          <a:p>
            <a:pPr marL="1027113" lvl="1" indent="-457200"/>
            <a:r>
              <a:rPr lang="en-US" sz="1600" dirty="0"/>
              <a:t>For example, firm size (i.e., total assets)</a:t>
            </a:r>
          </a:p>
        </p:txBody>
      </p:sp>
    </p:spTree>
    <p:extLst>
      <p:ext uri="{BB962C8B-B14F-4D97-AF65-F5344CB8AC3E}">
        <p14:creationId xmlns:p14="http://schemas.microsoft.com/office/powerpoint/2010/main" val="716392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495C5D-C27A-0444-1D8B-0D3D19A05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842" y="0"/>
            <a:ext cx="803431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263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A1D44-C01C-414C-83D1-1F6285AE1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Audit Risk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3A417-AAB9-4C95-B068-1F375B415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769441"/>
          </a:xfrm>
        </p:spPr>
        <p:txBody>
          <a:bodyPr/>
          <a:lstStyle/>
          <a:p>
            <a:r>
              <a:rPr lang="en-US" sz="2200" b="1"/>
              <a:t>Audit Risk</a:t>
            </a:r>
            <a:r>
              <a:rPr lang="en-US" sz="2200"/>
              <a:t>: risk that the auditor expresses an inappropriate audit opinion when the financial statements are materially misstated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F8C4F2B-CF3B-4820-BCF1-7D9C97C4A61C}"/>
              </a:ext>
            </a:extLst>
          </p:cNvPr>
          <p:cNvSpPr txBox="1">
            <a:spLocks/>
          </p:cNvSpPr>
          <p:nvPr/>
        </p:nvSpPr>
        <p:spPr>
          <a:xfrm>
            <a:off x="361950" y="1769566"/>
            <a:ext cx="8229600" cy="430887"/>
          </a:xfrm>
          <a:prstGeom prst="rect">
            <a:avLst/>
          </a:prstGeom>
        </p:spPr>
        <p:txBody>
          <a:bodyPr vert="horz" wrap="square" lIns="137160" tIns="45720" rIns="91440" bIns="45720" rtlCol="0">
            <a:spAutoFit/>
          </a:bodyPr>
          <a:lstStyle>
            <a:lvl1pPr marL="0" indent="0" algn="l" defTabSz="457200" rtl="0" fontAlgn="base">
              <a:spcBef>
                <a:spcPts val="0"/>
              </a:spcBef>
              <a:spcAft>
                <a:spcPts val="100"/>
              </a:spcAft>
              <a:buFont typeface="Arial" charset="0"/>
              <a:buNone/>
              <a:defRPr lang="en-US" sz="3200" kern="1200" dirty="0" smtClean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69913" indent="-228600" algn="l" defTabSz="457200" rtl="0" fontAlgn="base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lang="en-US" sz="2200" kern="1200" dirty="0" smtClean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01688" indent="-227013" algn="l" defTabSz="457200" rtl="0" fontAlgn="base">
              <a:spcBef>
                <a:spcPts val="0"/>
              </a:spcBef>
              <a:spcAft>
                <a:spcPts val="100"/>
              </a:spcAft>
              <a:buFont typeface="Arial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27113" indent="-220663" algn="l" defTabSz="457200" rtl="0" fontAlgn="base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258888" indent="-239713" algn="l" defTabSz="457200" rtl="0" fontAlgn="base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/>
              <a:t>AR = IR x CR x DR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B04141-713E-4624-967C-F0C79C48220F}"/>
              </a:ext>
            </a:extLst>
          </p:cNvPr>
          <p:cNvSpPr txBox="1">
            <a:spLocks/>
          </p:cNvSpPr>
          <p:nvPr/>
        </p:nvSpPr>
        <p:spPr>
          <a:xfrm>
            <a:off x="361950" y="2771695"/>
            <a:ext cx="8229600" cy="1810752"/>
          </a:xfrm>
          <a:prstGeom prst="rect">
            <a:avLst/>
          </a:prstGeom>
        </p:spPr>
        <p:txBody>
          <a:bodyPr vert="horz" wrap="square" lIns="137160" tIns="45720" rIns="91440" bIns="45720" rtlCol="0">
            <a:spAutoFit/>
          </a:bodyPr>
          <a:lstStyle>
            <a:lvl1pPr marL="0" indent="0" algn="l" defTabSz="457200" rtl="0" fontAlgn="base">
              <a:spcBef>
                <a:spcPts val="0"/>
              </a:spcBef>
              <a:spcAft>
                <a:spcPts val="100"/>
              </a:spcAft>
              <a:buFont typeface="Arial" charset="0"/>
              <a:buNone/>
              <a:defRPr lang="en-US" sz="3200" kern="1200" dirty="0" smtClean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69913" indent="-228600" algn="l" defTabSz="457200" rtl="0" fontAlgn="base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lang="en-US" sz="2200" kern="1200" dirty="0" smtClean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01688" indent="-227013" algn="l" defTabSz="457200" rtl="0" fontAlgn="base">
              <a:spcBef>
                <a:spcPts val="0"/>
              </a:spcBef>
              <a:spcAft>
                <a:spcPts val="100"/>
              </a:spcAft>
              <a:buFont typeface="Arial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27113" indent="-220663" algn="l" defTabSz="457200" rtl="0" fontAlgn="base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258888" indent="-239713" algn="l" defTabSz="457200" rtl="0" fontAlgn="base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/>
              <a:t>Inherent Risk</a:t>
            </a:r>
            <a:r>
              <a:rPr lang="en-US" sz="2200"/>
              <a:t>: risk that a management assertion is materially misstated (before considering internal controls)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/>
              <a:t>Control Risk</a:t>
            </a:r>
            <a:r>
              <a:rPr lang="en-US" sz="2200"/>
              <a:t>: risk that internal controls fail to detect a misstatement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/>
              <a:t>Detection Risk</a:t>
            </a:r>
            <a:r>
              <a:rPr lang="en-US" sz="2200"/>
              <a:t>: risk that auditors fail to detect a misstatement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6C31180A-C9ED-431F-B8D1-BB6AAEAFC575}"/>
              </a:ext>
            </a:extLst>
          </p:cNvPr>
          <p:cNvSpPr/>
          <p:nvPr/>
        </p:nvSpPr>
        <p:spPr>
          <a:xfrm rot="16200000">
            <a:off x="1397620" y="1857746"/>
            <a:ext cx="193119" cy="77300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71F59EB-7788-4970-AAEB-DA64B6B93858}"/>
              </a:ext>
            </a:extLst>
          </p:cNvPr>
          <p:cNvSpPr txBox="1">
            <a:spLocks/>
          </p:cNvSpPr>
          <p:nvPr/>
        </p:nvSpPr>
        <p:spPr>
          <a:xfrm>
            <a:off x="1046129" y="2327522"/>
            <a:ext cx="8229600" cy="430887"/>
          </a:xfrm>
          <a:prstGeom prst="rect">
            <a:avLst/>
          </a:prstGeom>
        </p:spPr>
        <p:txBody>
          <a:bodyPr vert="horz" wrap="square" lIns="137160" tIns="45720" rIns="91440" bIns="45720" rtlCol="0">
            <a:spAutoFit/>
          </a:bodyPr>
          <a:lstStyle>
            <a:lvl1pPr marL="0" indent="0" algn="l" defTabSz="457200" rtl="0" fontAlgn="base">
              <a:spcBef>
                <a:spcPts val="0"/>
              </a:spcBef>
              <a:spcAft>
                <a:spcPts val="100"/>
              </a:spcAft>
              <a:buFont typeface="Arial" charset="0"/>
              <a:buNone/>
              <a:defRPr lang="en-US" sz="3200" kern="1200" dirty="0" smtClean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69913" indent="-228600" algn="l" defTabSz="457200" rtl="0" fontAlgn="base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lang="en-US" sz="2200" kern="1200" dirty="0" smtClean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01688" indent="-227013" algn="l" defTabSz="457200" rtl="0" fontAlgn="base">
              <a:spcBef>
                <a:spcPts val="0"/>
              </a:spcBef>
              <a:spcAft>
                <a:spcPts val="100"/>
              </a:spcAft>
              <a:buFont typeface="Arial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27113" indent="-220663" algn="l" defTabSz="457200" rtl="0" fontAlgn="base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258888" indent="-239713" algn="l" defTabSz="457200" rtl="0" fontAlgn="base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/>
              <a:t>RMM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AD36374-B9E1-45ED-AA6B-551B96CDE3FF}"/>
              </a:ext>
            </a:extLst>
          </p:cNvPr>
          <p:cNvSpPr/>
          <p:nvPr/>
        </p:nvSpPr>
        <p:spPr>
          <a:xfrm>
            <a:off x="1046129" y="1834978"/>
            <a:ext cx="325471" cy="312712"/>
          </a:xfrm>
          <a:prstGeom prst="ellipse">
            <a:avLst/>
          </a:prstGeom>
          <a:noFill/>
          <a:ln w="28575">
            <a:solidFill>
              <a:srgbClr val="41298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80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9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1DEB1-41E0-4496-9A7F-1316089B8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30684"/>
            <a:ext cx="8305800" cy="769441"/>
          </a:xfrm>
        </p:spPr>
        <p:txBody>
          <a:bodyPr/>
          <a:lstStyle/>
          <a:p>
            <a:r>
              <a:rPr lang="en-US" dirty="0"/>
              <a:t>Audit Planning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DFE8D-7CA3-417D-B5EE-34FEB06E7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3480440"/>
          </a:xfrm>
        </p:spPr>
        <p:txBody>
          <a:bodyPr vert="horz" wrap="square" lIns="137160" tIns="45720" rIns="91440" bIns="45720" rtlCol="0" anchor="t">
            <a:spAutoFit/>
          </a:bodyPr>
          <a:lstStyle/>
          <a:p>
            <a:pPr marL="457200" indent="-457200">
              <a:buChar char="•"/>
            </a:pPr>
            <a:r>
              <a:rPr lang="en-US" sz="1800" dirty="0">
                <a:cs typeface="Calibri"/>
              </a:rPr>
              <a:t>Assessment of business risks is fundamental to thoughtful planning and execution of the audit.</a:t>
            </a:r>
          </a:p>
          <a:p>
            <a:pPr marL="457200" indent="-457200">
              <a:buChar char="•"/>
            </a:pPr>
            <a:r>
              <a:rPr lang="en-US" sz="1800" dirty="0">
                <a:cs typeface="Calibri"/>
              </a:rPr>
              <a:t>Business risks provide helpful starting point for assessing financial statement risks.</a:t>
            </a:r>
          </a:p>
          <a:p>
            <a:pPr marL="457200" indent="-457200">
              <a:buChar char="•"/>
            </a:pPr>
            <a:r>
              <a:rPr lang="en-US" sz="1800" dirty="0">
                <a:cs typeface="Calibri"/>
              </a:rPr>
              <a:t>Firm disclosures are helpful but can also contain boilerplate information or inconsistencies. Consider broad sources.</a:t>
            </a:r>
          </a:p>
          <a:p>
            <a:pPr marL="457200" indent="-457200">
              <a:buChar char="•"/>
            </a:pPr>
            <a:r>
              <a:rPr lang="en-US" sz="1800" dirty="0">
                <a:cs typeface="Calibri"/>
              </a:rPr>
              <a:t>Materiality is judged by whether the information would change the decision of a reasonable investor</a:t>
            </a:r>
          </a:p>
          <a:p>
            <a:pPr marL="457200" indent="-457200">
              <a:buFont typeface="Arial" charset="0"/>
              <a:buChar char="•"/>
            </a:pPr>
            <a:r>
              <a:rPr lang="en-US" sz="1800" dirty="0">
                <a:cs typeface="Calibri"/>
              </a:rPr>
              <a:t>Materiality is based on qualitative and quantitative factors. It is </a:t>
            </a:r>
            <a:r>
              <a:rPr lang="en-US" sz="1800" b="1" i="1" dirty="0">
                <a:cs typeface="Calibri"/>
              </a:rPr>
              <a:t>subjective</a:t>
            </a:r>
            <a:r>
              <a:rPr lang="en-US" sz="1800" dirty="0">
                <a:cs typeface="Calibri"/>
              </a:rPr>
              <a:t> and requires judgment, but it is a critical starting point for understanding where to focus audit planning attention.</a:t>
            </a:r>
          </a:p>
          <a:p>
            <a:endParaRPr lang="en-US" sz="1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8088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236097-FC9B-5016-0852-A6ACDEA176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90DDC-60B0-2830-8A4B-E6A68FB30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0035E-F2CE-0D82-ADA8-97BD729F9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3857466"/>
          </a:xfrm>
        </p:spPr>
        <p:txBody>
          <a:bodyPr/>
          <a:lstStyle/>
          <a:p>
            <a:pPr marL="457200" indent="-457200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Review</a:t>
            </a:r>
          </a:p>
          <a:p>
            <a:pPr marL="457200" indent="-457200"/>
            <a:r>
              <a:rPr lang="en-US" b="1" dirty="0">
                <a:solidFill>
                  <a:srgbClr val="412985"/>
                </a:solidFill>
              </a:rPr>
              <a:t>Overview</a:t>
            </a:r>
          </a:p>
          <a:p>
            <a:pPr marL="1027113" lvl="1" indent="-457200"/>
            <a:r>
              <a:rPr lang="en-US" b="1" dirty="0">
                <a:solidFill>
                  <a:srgbClr val="412985"/>
                </a:solidFill>
              </a:rPr>
              <a:t>Misstatement Risk</a:t>
            </a:r>
          </a:p>
          <a:p>
            <a:pPr marL="457200" indent="-457200"/>
            <a:r>
              <a:rPr lang="en-US" dirty="0"/>
              <a:t>Mini-Lab</a:t>
            </a:r>
          </a:p>
          <a:p>
            <a:pPr marL="1027113" lvl="1" indent="-457200"/>
            <a:r>
              <a:rPr lang="en-US" dirty="0"/>
              <a:t>Explaining Common 2024/2025 Accounting Restatements</a:t>
            </a:r>
          </a:p>
          <a:p>
            <a:pPr marL="457200" indent="-457200"/>
            <a:r>
              <a:rPr lang="en-US" dirty="0"/>
              <a:t>Labs</a:t>
            </a:r>
          </a:p>
          <a:p>
            <a:pPr marL="1027113" lvl="1" indent="-457200"/>
            <a:r>
              <a:rPr lang="en-US" dirty="0"/>
              <a:t>Using F-Scores a restatement risk tool</a:t>
            </a:r>
          </a:p>
          <a:p>
            <a:pPr marL="1027113" lvl="1" indent="-457200"/>
            <a:endParaRPr lang="en-US" dirty="0"/>
          </a:p>
          <a:p>
            <a:pPr marL="1027113" lvl="1" indent="-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43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101D0-E4AC-48A8-8725-ACF2F8673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332845"/>
            <a:ext cx="8305800" cy="553998"/>
          </a:xfrm>
        </p:spPr>
        <p:txBody>
          <a:bodyPr/>
          <a:lstStyle/>
          <a:p>
            <a:r>
              <a:rPr lang="en-US" sz="3000" dirty="0"/>
              <a:t>What is a Misstatement?  (AS2810.A2)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2600A-7AF5-4CE0-AB56-F83FAF5EE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2813591"/>
          </a:xfrm>
        </p:spPr>
        <p:txBody>
          <a:bodyPr vert="horz" wrap="square" lIns="137160" tIns="45720" rIns="91440" bIns="45720" rtlCol="0" anchor="t">
            <a:spAutoFit/>
          </a:bodyPr>
          <a:lstStyle/>
          <a:p>
            <a:pPr marL="344170" indent="-344170">
              <a:buNone/>
            </a:pPr>
            <a:r>
              <a:rPr lang="en-US" sz="1800" dirty="0">
                <a:cs typeface="Calibri"/>
              </a:rPr>
              <a:t>     "A misstatement, if material individually or in combination with other misstatements, causes the financial statements not to be presented fairly in conformity with the applicable financial reporting framework. </a:t>
            </a:r>
            <a:r>
              <a:rPr lang="en-US" sz="1800" b="1" dirty="0">
                <a:solidFill>
                  <a:srgbClr val="33006F"/>
                </a:solidFill>
                <a:cs typeface="Calibri"/>
              </a:rPr>
              <a:t>A misstatement may relate to a difference between the amount, classification, presentation, or disclosure of a reported financial statement item </a:t>
            </a:r>
            <a:r>
              <a:rPr lang="en-US" sz="1800" dirty="0">
                <a:cs typeface="Calibri"/>
              </a:rPr>
              <a:t>and the amount, classification, presentation, or disclosure that should be reported in conformity with the applicable financial reporting framework. Misstatements can arise from error (i.e., unintentional misstatement) or fraud.”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8728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8A83E-2A3F-4AC1-B929-EAB01311B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332845"/>
            <a:ext cx="8305800" cy="553998"/>
          </a:xfrm>
        </p:spPr>
        <p:txBody>
          <a:bodyPr/>
          <a:lstStyle/>
          <a:p>
            <a:r>
              <a:rPr lang="en-US" sz="3000" dirty="0"/>
              <a:t>Material Misstatements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70B09-4AD3-460E-A5D2-DD11D399F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2482731"/>
          </a:xfrm>
        </p:spPr>
        <p:txBody>
          <a:bodyPr/>
          <a:lstStyle/>
          <a:p>
            <a:r>
              <a:rPr lang="en-US" sz="2200" dirty="0"/>
              <a:t>Material misstatements will cause a firm to </a:t>
            </a:r>
            <a:r>
              <a:rPr lang="en-US" sz="2200" b="1" dirty="0">
                <a:solidFill>
                  <a:schemeClr val="tx2"/>
                </a:solidFill>
              </a:rPr>
              <a:t>restate</a:t>
            </a:r>
            <a:r>
              <a:rPr lang="en-US" sz="2200" dirty="0"/>
              <a:t> their financial statements.</a:t>
            </a:r>
          </a:p>
          <a:p>
            <a:endParaRPr lang="en-US" sz="2200" dirty="0"/>
          </a:p>
          <a:p>
            <a:r>
              <a:rPr lang="en-US" sz="2200" dirty="0"/>
              <a:t>Many restatements are publicly announced in an 8-K.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809233"/>
      </p:ext>
    </p:extLst>
  </p:cSld>
  <p:clrMapOvr>
    <a:masterClrMapping/>
  </p:clrMapOvr>
</p:sld>
</file>

<file path=ppt/theme/theme1.xml><?xml version="1.0" encoding="utf-8"?>
<a:theme xmlns:a="http://schemas.openxmlformats.org/drawingml/2006/main" name="W Foster MBA Career Mgmt">
  <a:themeElements>
    <a:clrScheme name="Foster">
      <a:dk1>
        <a:sysClr val="windowText" lastClr="000000"/>
      </a:dk1>
      <a:lt1>
        <a:sysClr val="window" lastClr="FFFFFF"/>
      </a:lt1>
      <a:dk2>
        <a:srgbClr val="4B2E84"/>
      </a:dk2>
      <a:lt2>
        <a:srgbClr val="B9A077"/>
      </a:lt2>
      <a:accent1>
        <a:srgbClr val="86754D"/>
      </a:accent1>
      <a:accent2>
        <a:srgbClr val="0988C1"/>
      </a:accent2>
      <a:accent3>
        <a:srgbClr val="3CB2A7"/>
      </a:accent3>
      <a:accent4>
        <a:srgbClr val="41AD49"/>
      </a:accent4>
      <a:accent5>
        <a:srgbClr val="DC4327"/>
      </a:accent5>
      <a:accent6>
        <a:srgbClr val="D2B887"/>
      </a:accent6>
      <a:hlink>
        <a:srgbClr val="4B2E84"/>
      </a:hlink>
      <a:folHlink>
        <a:srgbClr val="4B2E84"/>
      </a:folHlink>
    </a:clrScheme>
    <a:fontScheme name="Foster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F69E203AC04243ACA450E86C6C3027" ma:contentTypeVersion="3" ma:contentTypeDescription="Create a new document." ma:contentTypeScope="" ma:versionID="2d5dfb402cda9ec94ad9e4211ac1946e">
  <xsd:schema xmlns:xsd="http://www.w3.org/2001/XMLSchema" xmlns:xs="http://www.w3.org/2001/XMLSchema" xmlns:p="http://schemas.microsoft.com/office/2006/metadata/properties" xmlns:ns2="92d151aa-5444-48df-9732-7562e1b8a114" targetNamespace="http://schemas.microsoft.com/office/2006/metadata/properties" ma:root="true" ma:fieldsID="713c23bda8087a008cc1c00c9d76869d" ns2:_="">
    <xsd:import namespace="92d151aa-5444-48df-9732-7562e1b8a1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d151aa-5444-48df-9732-7562e1b8a1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C7141BF-5E11-47F9-9296-0695D3DC96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d151aa-5444-48df-9732-7562e1b8a1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2C1C38-D2BC-41E8-BFF7-3546CADD06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AA8D24-9DB6-4446-BFF5-A34A571DCD63}">
  <ds:schemaRefs>
    <ds:schemaRef ds:uri="http://schemas.microsoft.com/office/infopath/2007/PartnerControls"/>
    <ds:schemaRef ds:uri="http://purl.org/dc/elements/1.1/"/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92d151aa-5444-48df-9732-7562e1b8a114"/>
    <ds:schemaRef ds:uri="http://schemas.microsoft.com/office/2006/metadata/properties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f6b6dd5b-f02f-441a-99a0-162ac5060bd2}" enabled="0" method="" siteId="{f6b6dd5b-f02f-441a-99a0-162ac5060b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9897</TotalTime>
  <Words>1261</Words>
  <Application>Microsoft Office PowerPoint</Application>
  <PresentationFormat>On-screen Show (16:9)</PresentationFormat>
  <Paragraphs>214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Aptos Narrow</vt:lpstr>
      <vt:lpstr>Arial</vt:lpstr>
      <vt:lpstr>Arial Black</vt:lpstr>
      <vt:lpstr>Calibri</vt:lpstr>
      <vt:lpstr>W Foster MBA Career Mgmt</vt:lpstr>
      <vt:lpstr>Misstatement Risk </vt:lpstr>
      <vt:lpstr>Agenda</vt:lpstr>
      <vt:lpstr>Economics of Audit</vt:lpstr>
      <vt:lpstr>PowerPoint Presentation</vt:lpstr>
      <vt:lpstr>Audit Risk Model</vt:lpstr>
      <vt:lpstr>Audit Planning </vt:lpstr>
      <vt:lpstr>Agenda</vt:lpstr>
      <vt:lpstr>What is a Misstatement?  (AS2810.A2)</vt:lpstr>
      <vt:lpstr>Material Misstatements</vt:lpstr>
      <vt:lpstr>Market response to restating firm</vt:lpstr>
      <vt:lpstr>Impact on auditor of a client restatement</vt:lpstr>
      <vt:lpstr>PowerPoint Presentation</vt:lpstr>
      <vt:lpstr>PowerPoint Presentation</vt:lpstr>
      <vt:lpstr>Impact on management of a misbehavior-related restatement</vt:lpstr>
      <vt:lpstr>Agenda</vt:lpstr>
      <vt:lpstr>Mini-Lab</vt:lpstr>
      <vt:lpstr>Mini-Lab Assignments</vt:lpstr>
      <vt:lpstr>Alteryx Workflow Hints</vt:lpstr>
      <vt:lpstr>Agenda</vt:lpstr>
      <vt:lpstr>What firm characteristics might predict restatement risk?</vt:lpstr>
      <vt:lpstr>F-Score</vt:lpstr>
      <vt:lpstr>F-Score Lab Assignments</vt:lpstr>
      <vt:lpstr>Lab Exercise</vt:lpstr>
      <vt:lpstr>PowerPoint Presentation</vt:lpstr>
    </vt:vector>
  </TitlesOfParts>
  <Company>A.K.A. Design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 Kumasaka</dc:creator>
  <cp:lastModifiedBy>Asher Curtis</cp:lastModifiedBy>
  <cp:revision>401</cp:revision>
  <cp:lastPrinted>2025-10-07T18:42:49Z</cp:lastPrinted>
  <dcterms:created xsi:type="dcterms:W3CDTF">2011-09-06T04:32:21Z</dcterms:created>
  <dcterms:modified xsi:type="dcterms:W3CDTF">2025-10-07T18:44:40Z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0x01010023F69E203AC04243ACA450E86C6C3027</vt:lpwstr>
  </property>
  <property fmtid="{D5CDD505-2E9C-101B-9397-08002B2CF9AE}" pid="3" name="ImageCreateDate">
    <vt:lpwstr/>
  </property>
  <property fmtid="{D5CDD505-2E9C-101B-9397-08002B2CF9AE}" pid="4" name="Foster Site Scope">
    <vt:lpwstr>Intranet</vt:lpwstr>
  </property>
  <property fmtid="{D5CDD505-2E9C-101B-9397-08002B2CF9AE}" pid="5" name="Foster Permission Form">
    <vt:lpwstr/>
  </property>
  <property fmtid="{D5CDD505-2E9C-101B-9397-08002B2CF9AE}" pid="6" name="This needs to be set to identify the intended use of this image.  Examples would be &quot;Homepage&quot; or &quot;Program Cent">
    <vt:lpwstr/>
  </property>
  <property fmtid="{D5CDD505-2E9C-101B-9397-08002B2CF9AE}" pid="7" name="Page Location">
    <vt:lpwstr>Brand</vt:lpwstr>
  </property>
  <property fmtid="{D5CDD505-2E9C-101B-9397-08002B2CF9AE}" pid="8" name="Caption">
    <vt:lpwstr/>
  </property>
  <property fmtid="{D5CDD505-2E9C-101B-9397-08002B2CF9AE}" pid="9" name="Source Image">
    <vt:lpwstr/>
  </property>
  <property fmtid="{D5CDD505-2E9C-101B-9397-08002B2CF9AE}" pid="10" name="Comments">
    <vt:lpwstr/>
  </property>
</Properties>
</file>