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3"/>
  </p:notesMasterIdLst>
  <p:handoutMasterIdLst>
    <p:handoutMasterId r:id="rId34"/>
  </p:handoutMasterIdLst>
  <p:sldIdLst>
    <p:sldId id="495" r:id="rId5"/>
    <p:sldId id="376" r:id="rId6"/>
    <p:sldId id="540" r:id="rId7"/>
    <p:sldId id="884" r:id="rId8"/>
    <p:sldId id="897" r:id="rId9"/>
    <p:sldId id="764" r:id="rId10"/>
    <p:sldId id="388" r:id="rId11"/>
    <p:sldId id="389" r:id="rId12"/>
    <p:sldId id="882" r:id="rId13"/>
    <p:sldId id="883" r:id="rId14"/>
    <p:sldId id="895" r:id="rId15"/>
    <p:sldId id="896" r:id="rId16"/>
    <p:sldId id="898" r:id="rId17"/>
    <p:sldId id="846" r:id="rId18"/>
    <p:sldId id="868" r:id="rId19"/>
    <p:sldId id="869" r:id="rId20"/>
    <p:sldId id="870" r:id="rId21"/>
    <p:sldId id="544" r:id="rId22"/>
    <p:sldId id="881" r:id="rId23"/>
    <p:sldId id="873" r:id="rId24"/>
    <p:sldId id="899" r:id="rId25"/>
    <p:sldId id="891" r:id="rId26"/>
    <p:sldId id="892" r:id="rId27"/>
    <p:sldId id="893" r:id="rId28"/>
    <p:sldId id="838" r:id="rId29"/>
    <p:sldId id="900" r:id="rId30"/>
    <p:sldId id="885" r:id="rId31"/>
    <p:sldId id="809" r:id="rId32"/>
  </p:sldIdLst>
  <p:sldSz cx="9144000" cy="5143500" type="screen16x9"/>
  <p:notesSz cx="9601200" cy="73152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Default Section" id="{8D555BDC-712A-D847-BE44-26DF3EC466F7}">
          <p14:sldIdLst>
            <p14:sldId id="495"/>
            <p14:sldId id="376"/>
            <p14:sldId id="540"/>
            <p14:sldId id="884"/>
            <p14:sldId id="897"/>
            <p14:sldId id="764"/>
            <p14:sldId id="388"/>
            <p14:sldId id="389"/>
            <p14:sldId id="882"/>
            <p14:sldId id="883"/>
            <p14:sldId id="895"/>
            <p14:sldId id="896"/>
            <p14:sldId id="898"/>
            <p14:sldId id="846"/>
            <p14:sldId id="868"/>
            <p14:sldId id="869"/>
            <p14:sldId id="870"/>
            <p14:sldId id="544"/>
            <p14:sldId id="881"/>
            <p14:sldId id="873"/>
            <p14:sldId id="899"/>
            <p14:sldId id="891"/>
            <p14:sldId id="892"/>
            <p14:sldId id="893"/>
            <p14:sldId id="838"/>
            <p14:sldId id="900"/>
            <p14:sldId id="885"/>
            <p14:sldId id="809"/>
          </p14:sldIdLst>
        </p14:section>
      </p14:sectionLst>
    </p:ext>
    <p:ext uri="{EFAFB233-063F-42B5-8137-9DF3F51BA10A}">
      <p15:sldGuideLst xmlns:p15="http://schemas.microsoft.com/office/powerpoint/2012/main">
        <p15:guide id="1" orient="horz" pos="2148" userDrawn="1">
          <p15:clr>
            <a:srgbClr val="A4A3A4"/>
          </p15:clr>
        </p15:guide>
        <p15:guide id="2" pos="2880">
          <p15:clr>
            <a:srgbClr val="A4A3A4"/>
          </p15:clr>
        </p15:guide>
        <p15:guide id="3" orient="horz" pos="1620">
          <p15:clr>
            <a:srgbClr val="A4A3A4"/>
          </p15:clr>
        </p15:guide>
        <p15:guide id="4" pos="228">
          <p15:clr>
            <a:srgbClr val="A4A3A4"/>
          </p15:clr>
        </p15:guide>
        <p15:guide id="5" pos="2887">
          <p15:clr>
            <a:srgbClr val="A4A3A4"/>
          </p15:clr>
        </p15:guide>
      </p15:sldGuideLst>
    </p:ext>
    <p:ext uri="{2D200454-40CA-4A62-9FC3-DE9A4176ACB9}">
      <p15:notesGuideLst xmlns:p15="http://schemas.microsoft.com/office/powerpoint/2012/main">
        <p15:guide id="1" orient="horz" pos="2304" userDrawn="1">
          <p15:clr>
            <a:srgbClr val="A4A3A4"/>
          </p15:clr>
        </p15:guide>
        <p15:guide id="2" pos="302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2985"/>
    <a:srgbClr val="C09F29"/>
    <a:srgbClr val="B9A077"/>
    <a:srgbClr val="0000FF"/>
    <a:srgbClr val="361F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150"/>
      </p:cViewPr>
      <p:guideLst>
        <p:guide orient="horz" pos="2148"/>
        <p:guide pos="2880"/>
        <p:guide orient="horz" pos="1620"/>
        <p:guide pos="228"/>
        <p:guide pos="2887"/>
      </p:guideLst>
    </p:cSldViewPr>
  </p:slideViewPr>
  <p:notesTextViewPr>
    <p:cViewPr>
      <p:scale>
        <a:sx n="1" d="1"/>
        <a:sy n="1" d="1"/>
      </p:scale>
      <p:origin x="0" y="0"/>
    </p:cViewPr>
  </p:notesTextViewPr>
  <p:notesViewPr>
    <p:cSldViewPr snapToGrid="0">
      <p:cViewPr>
        <p:scale>
          <a:sx n="1" d="2"/>
          <a:sy n="1" d="2"/>
        </p:scale>
        <p:origin x="0" y="0"/>
      </p:cViewPr>
      <p:guideLst>
        <p:guide orient="horz" pos="2304"/>
        <p:guide pos="302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her Curtis" userId="494c4f5b-6d11-415a-9d9e-829c1135aa91" providerId="ADAL" clId="{FDEDEEF3-7275-4161-A24C-7071BE30F9A7}"/>
    <pc:docChg chg="delSld modSection">
      <pc:chgData name="Asher Curtis" userId="494c4f5b-6d11-415a-9d9e-829c1135aa91" providerId="ADAL" clId="{FDEDEEF3-7275-4161-A24C-7071BE30F9A7}" dt="2025-10-09T19:35:09.863" v="0" actId="47"/>
      <pc:docMkLst>
        <pc:docMk/>
      </pc:docMkLst>
      <pc:sldChg chg="del">
        <pc:chgData name="Asher Curtis" userId="494c4f5b-6d11-415a-9d9e-829c1135aa91" providerId="ADAL" clId="{FDEDEEF3-7275-4161-A24C-7071BE30F9A7}" dt="2025-10-09T19:35:09.863" v="0" actId="47"/>
        <pc:sldMkLst>
          <pc:docMk/>
          <pc:sldMk cId="1573954790" sldId="894"/>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BB883A-14C1-4AD8-8C10-5BF617763380}" type="doc">
      <dgm:prSet loTypeId="urn:microsoft.com/office/officeart/2008/layout/IncreasingCircleProcess" loCatId="process" qsTypeId="urn:microsoft.com/office/officeart/2005/8/quickstyle/simple1" qsCatId="simple" csTypeId="urn:microsoft.com/office/officeart/2005/8/colors/accent0_3" csCatId="mainScheme" phldr="1"/>
      <dgm:spPr/>
      <dgm:t>
        <a:bodyPr/>
        <a:lstStyle/>
        <a:p>
          <a:endParaRPr lang="en-US"/>
        </a:p>
      </dgm:t>
    </dgm:pt>
    <dgm:pt modelId="{4B31FCA5-D60D-492A-8182-A004FCFB8C16}">
      <dgm:prSet phldrT="[Text]" custT="1"/>
      <dgm:spPr/>
      <dgm:t>
        <a:bodyPr/>
        <a:lstStyle/>
        <a:p>
          <a:r>
            <a:rPr lang="en-US" sz="1100" dirty="0"/>
            <a:t>First Line of Defense</a:t>
          </a:r>
        </a:p>
      </dgm:t>
    </dgm:pt>
    <dgm:pt modelId="{084647FC-ACA8-4680-A623-74EBE03C1756}" type="parTrans" cxnId="{6D8159A3-8FA3-426E-BB5F-6113C0984EE9}">
      <dgm:prSet/>
      <dgm:spPr/>
      <dgm:t>
        <a:bodyPr/>
        <a:lstStyle/>
        <a:p>
          <a:endParaRPr lang="en-US"/>
        </a:p>
      </dgm:t>
    </dgm:pt>
    <dgm:pt modelId="{12DD95AB-B8B8-4BDE-887B-FBA8040B6DBF}" type="sibTrans" cxnId="{6D8159A3-8FA3-426E-BB5F-6113C0984EE9}">
      <dgm:prSet/>
      <dgm:spPr/>
      <dgm:t>
        <a:bodyPr/>
        <a:lstStyle/>
        <a:p>
          <a:endParaRPr lang="en-US"/>
        </a:p>
      </dgm:t>
    </dgm:pt>
    <dgm:pt modelId="{404A806A-05B5-44C6-8FD8-428B92177C09}">
      <dgm:prSet phldrT="[Text]" custT="1"/>
      <dgm:spPr/>
      <dgm:t>
        <a:bodyPr/>
        <a:lstStyle/>
        <a:p>
          <a:r>
            <a:rPr lang="en-US" sz="1100" dirty="0"/>
            <a:t>Second Line of Defense</a:t>
          </a:r>
        </a:p>
      </dgm:t>
    </dgm:pt>
    <dgm:pt modelId="{C86CF8F9-C3DC-4803-9102-E4CC7DACDFEA}" type="parTrans" cxnId="{CB41C78F-83F2-4110-9C9F-D3EA368188DD}">
      <dgm:prSet/>
      <dgm:spPr/>
      <dgm:t>
        <a:bodyPr/>
        <a:lstStyle/>
        <a:p>
          <a:endParaRPr lang="en-US"/>
        </a:p>
      </dgm:t>
    </dgm:pt>
    <dgm:pt modelId="{4BCFFDF2-A051-4DF3-B01C-2E98509E27AD}" type="sibTrans" cxnId="{CB41C78F-83F2-4110-9C9F-D3EA368188DD}">
      <dgm:prSet/>
      <dgm:spPr/>
      <dgm:t>
        <a:bodyPr/>
        <a:lstStyle/>
        <a:p>
          <a:endParaRPr lang="en-US"/>
        </a:p>
      </dgm:t>
    </dgm:pt>
    <dgm:pt modelId="{DD8C5602-9C61-4C5B-9CCA-B1CEA97233C5}">
      <dgm:prSet phldrT="[Text]" custT="1"/>
      <dgm:spPr/>
      <dgm:t>
        <a:bodyPr/>
        <a:lstStyle/>
        <a:p>
          <a:r>
            <a:rPr lang="en-US" sz="1100" dirty="0"/>
            <a:t>Third Line of Defense</a:t>
          </a:r>
        </a:p>
      </dgm:t>
    </dgm:pt>
    <dgm:pt modelId="{72361164-09EE-4412-B1CB-3EF8CC53E04E}" type="parTrans" cxnId="{5F7C7740-11EB-4546-8B95-6C9739EEBD09}">
      <dgm:prSet/>
      <dgm:spPr/>
      <dgm:t>
        <a:bodyPr/>
        <a:lstStyle/>
        <a:p>
          <a:endParaRPr lang="en-US"/>
        </a:p>
      </dgm:t>
    </dgm:pt>
    <dgm:pt modelId="{D7D89C23-B1E4-43D2-A45D-96CE31AADEA2}" type="sibTrans" cxnId="{5F7C7740-11EB-4546-8B95-6C9739EEBD09}">
      <dgm:prSet/>
      <dgm:spPr/>
      <dgm:t>
        <a:bodyPr/>
        <a:lstStyle/>
        <a:p>
          <a:endParaRPr lang="en-US"/>
        </a:p>
      </dgm:t>
    </dgm:pt>
    <dgm:pt modelId="{300AEBD2-DE8C-4172-AF0F-79DEF210F5C5}" type="pres">
      <dgm:prSet presAssocID="{95BB883A-14C1-4AD8-8C10-5BF617763380}" presName="Name0" presStyleCnt="0">
        <dgm:presLayoutVars>
          <dgm:chMax val="7"/>
          <dgm:chPref val="7"/>
          <dgm:dir/>
          <dgm:animOne val="branch"/>
          <dgm:animLvl val="lvl"/>
        </dgm:presLayoutVars>
      </dgm:prSet>
      <dgm:spPr/>
    </dgm:pt>
    <dgm:pt modelId="{041E182E-9544-42E7-8FC1-C0FF2E66957B}" type="pres">
      <dgm:prSet presAssocID="{4B31FCA5-D60D-492A-8182-A004FCFB8C16}" presName="composite" presStyleCnt="0"/>
      <dgm:spPr/>
    </dgm:pt>
    <dgm:pt modelId="{1E43CAB0-3352-4177-9513-B638365F12DD}" type="pres">
      <dgm:prSet presAssocID="{4B31FCA5-D60D-492A-8182-A004FCFB8C16}" presName="BackAccent" presStyleLbl="bgShp" presStyleIdx="0" presStyleCnt="3"/>
      <dgm:spPr/>
    </dgm:pt>
    <dgm:pt modelId="{4ED02604-E7CF-4A7D-BB12-8714823B771A}" type="pres">
      <dgm:prSet presAssocID="{4B31FCA5-D60D-492A-8182-A004FCFB8C16}" presName="Accent" presStyleLbl="alignNode1" presStyleIdx="0" presStyleCnt="3"/>
      <dgm:spPr/>
    </dgm:pt>
    <dgm:pt modelId="{3C6E81A2-2652-444B-B92C-6A7189C05A6A}" type="pres">
      <dgm:prSet presAssocID="{4B31FCA5-D60D-492A-8182-A004FCFB8C16}" presName="Child" presStyleLbl="revTx" presStyleIdx="0" presStyleCnt="3">
        <dgm:presLayoutVars>
          <dgm:chMax val="0"/>
          <dgm:chPref val="0"/>
          <dgm:bulletEnabled val="1"/>
        </dgm:presLayoutVars>
      </dgm:prSet>
      <dgm:spPr/>
    </dgm:pt>
    <dgm:pt modelId="{6BADBB54-D8DA-4C72-ADD2-14CB8E1041C3}" type="pres">
      <dgm:prSet presAssocID="{4B31FCA5-D60D-492A-8182-A004FCFB8C16}" presName="Parent" presStyleLbl="revTx" presStyleIdx="0" presStyleCnt="3">
        <dgm:presLayoutVars>
          <dgm:chMax val="1"/>
          <dgm:chPref val="1"/>
          <dgm:bulletEnabled val="1"/>
        </dgm:presLayoutVars>
      </dgm:prSet>
      <dgm:spPr/>
    </dgm:pt>
    <dgm:pt modelId="{CE2B3516-6FEC-46C0-ADBE-C26765C115C4}" type="pres">
      <dgm:prSet presAssocID="{12DD95AB-B8B8-4BDE-887B-FBA8040B6DBF}" presName="sibTrans" presStyleCnt="0"/>
      <dgm:spPr/>
    </dgm:pt>
    <dgm:pt modelId="{3C1E0FED-BAF1-4526-A177-19AAED8176E6}" type="pres">
      <dgm:prSet presAssocID="{404A806A-05B5-44C6-8FD8-428B92177C09}" presName="composite" presStyleCnt="0"/>
      <dgm:spPr/>
    </dgm:pt>
    <dgm:pt modelId="{BBCEF65E-4C73-4CC0-BCCA-E3F2CB3109B4}" type="pres">
      <dgm:prSet presAssocID="{404A806A-05B5-44C6-8FD8-428B92177C09}" presName="BackAccent" presStyleLbl="bgShp" presStyleIdx="1" presStyleCnt="3"/>
      <dgm:spPr/>
    </dgm:pt>
    <dgm:pt modelId="{2C988AAD-8748-4FBA-9AD2-457CE5D60D63}" type="pres">
      <dgm:prSet presAssocID="{404A806A-05B5-44C6-8FD8-428B92177C09}" presName="Accent" presStyleLbl="alignNode1" presStyleIdx="1" presStyleCnt="3"/>
      <dgm:spPr/>
    </dgm:pt>
    <dgm:pt modelId="{23573ED9-9466-4C3B-9EEB-61FEC6D718B2}" type="pres">
      <dgm:prSet presAssocID="{404A806A-05B5-44C6-8FD8-428B92177C09}" presName="Child" presStyleLbl="revTx" presStyleIdx="0" presStyleCnt="3">
        <dgm:presLayoutVars>
          <dgm:chMax val="0"/>
          <dgm:chPref val="0"/>
          <dgm:bulletEnabled val="1"/>
        </dgm:presLayoutVars>
      </dgm:prSet>
      <dgm:spPr/>
    </dgm:pt>
    <dgm:pt modelId="{BF964679-61D1-4643-9D22-EFBFC70B0346}" type="pres">
      <dgm:prSet presAssocID="{404A806A-05B5-44C6-8FD8-428B92177C09}" presName="Parent" presStyleLbl="revTx" presStyleIdx="1" presStyleCnt="3">
        <dgm:presLayoutVars>
          <dgm:chMax val="1"/>
          <dgm:chPref val="1"/>
          <dgm:bulletEnabled val="1"/>
        </dgm:presLayoutVars>
      </dgm:prSet>
      <dgm:spPr/>
    </dgm:pt>
    <dgm:pt modelId="{16A8DE88-2A64-4B75-B795-CA433FD851B7}" type="pres">
      <dgm:prSet presAssocID="{4BCFFDF2-A051-4DF3-B01C-2E98509E27AD}" presName="sibTrans" presStyleCnt="0"/>
      <dgm:spPr/>
    </dgm:pt>
    <dgm:pt modelId="{83BCA711-1258-4586-919B-C5E1E51E99C0}" type="pres">
      <dgm:prSet presAssocID="{DD8C5602-9C61-4C5B-9CCA-B1CEA97233C5}" presName="composite" presStyleCnt="0"/>
      <dgm:spPr/>
    </dgm:pt>
    <dgm:pt modelId="{E41D31EC-B3E8-4F5B-8127-D578817FD1C6}" type="pres">
      <dgm:prSet presAssocID="{DD8C5602-9C61-4C5B-9CCA-B1CEA97233C5}" presName="BackAccent" presStyleLbl="bgShp" presStyleIdx="2" presStyleCnt="3"/>
      <dgm:spPr/>
    </dgm:pt>
    <dgm:pt modelId="{71076B0F-7384-4B14-9FA6-FD35430B3DBA}" type="pres">
      <dgm:prSet presAssocID="{DD8C5602-9C61-4C5B-9CCA-B1CEA97233C5}" presName="Accent" presStyleLbl="alignNode1" presStyleIdx="2" presStyleCnt="3" custLinFactNeighborX="1" custLinFactNeighborY="-1834"/>
      <dgm:spPr/>
    </dgm:pt>
    <dgm:pt modelId="{2FD88A77-1C6E-4411-AC57-BEB17F5E9AA1}" type="pres">
      <dgm:prSet presAssocID="{DD8C5602-9C61-4C5B-9CCA-B1CEA97233C5}" presName="Child" presStyleLbl="revTx" presStyleIdx="1" presStyleCnt="3">
        <dgm:presLayoutVars>
          <dgm:chMax val="0"/>
          <dgm:chPref val="0"/>
          <dgm:bulletEnabled val="1"/>
        </dgm:presLayoutVars>
      </dgm:prSet>
      <dgm:spPr/>
    </dgm:pt>
    <dgm:pt modelId="{C593F88C-86DF-4D0C-8A91-FAD4F6690274}" type="pres">
      <dgm:prSet presAssocID="{DD8C5602-9C61-4C5B-9CCA-B1CEA97233C5}" presName="Parent" presStyleLbl="revTx" presStyleIdx="2" presStyleCnt="3">
        <dgm:presLayoutVars>
          <dgm:chMax val="1"/>
          <dgm:chPref val="1"/>
          <dgm:bulletEnabled val="1"/>
        </dgm:presLayoutVars>
      </dgm:prSet>
      <dgm:spPr/>
    </dgm:pt>
  </dgm:ptLst>
  <dgm:cxnLst>
    <dgm:cxn modelId="{D5F90638-12A4-4D36-B16A-19C38AD373DA}" type="presOf" srcId="{95BB883A-14C1-4AD8-8C10-5BF617763380}" destId="{300AEBD2-DE8C-4172-AF0F-79DEF210F5C5}" srcOrd="0" destOrd="0" presId="urn:microsoft.com/office/officeart/2008/layout/IncreasingCircleProcess"/>
    <dgm:cxn modelId="{5F7C7740-11EB-4546-8B95-6C9739EEBD09}" srcId="{95BB883A-14C1-4AD8-8C10-5BF617763380}" destId="{DD8C5602-9C61-4C5B-9CCA-B1CEA97233C5}" srcOrd="2" destOrd="0" parTransId="{72361164-09EE-4412-B1CB-3EF8CC53E04E}" sibTransId="{D7D89C23-B1E4-43D2-A45D-96CE31AADEA2}"/>
    <dgm:cxn modelId="{0DB17F61-6AC7-40A9-9481-A8F4E3234269}" type="presOf" srcId="{404A806A-05B5-44C6-8FD8-428B92177C09}" destId="{BF964679-61D1-4643-9D22-EFBFC70B0346}" srcOrd="0" destOrd="0" presId="urn:microsoft.com/office/officeart/2008/layout/IncreasingCircleProcess"/>
    <dgm:cxn modelId="{CB41C78F-83F2-4110-9C9F-D3EA368188DD}" srcId="{95BB883A-14C1-4AD8-8C10-5BF617763380}" destId="{404A806A-05B5-44C6-8FD8-428B92177C09}" srcOrd="1" destOrd="0" parTransId="{C86CF8F9-C3DC-4803-9102-E4CC7DACDFEA}" sibTransId="{4BCFFDF2-A051-4DF3-B01C-2E98509E27AD}"/>
    <dgm:cxn modelId="{6D8159A3-8FA3-426E-BB5F-6113C0984EE9}" srcId="{95BB883A-14C1-4AD8-8C10-5BF617763380}" destId="{4B31FCA5-D60D-492A-8182-A004FCFB8C16}" srcOrd="0" destOrd="0" parTransId="{084647FC-ACA8-4680-A623-74EBE03C1756}" sibTransId="{12DD95AB-B8B8-4BDE-887B-FBA8040B6DBF}"/>
    <dgm:cxn modelId="{409487C1-6A25-4A69-8CD6-A89AE0970DC8}" type="presOf" srcId="{DD8C5602-9C61-4C5B-9CCA-B1CEA97233C5}" destId="{C593F88C-86DF-4D0C-8A91-FAD4F6690274}" srcOrd="0" destOrd="0" presId="urn:microsoft.com/office/officeart/2008/layout/IncreasingCircleProcess"/>
    <dgm:cxn modelId="{B88819E0-3B5B-44B2-83E4-A3BF9168E0DB}" type="presOf" srcId="{4B31FCA5-D60D-492A-8182-A004FCFB8C16}" destId="{6BADBB54-D8DA-4C72-ADD2-14CB8E1041C3}" srcOrd="0" destOrd="0" presId="urn:microsoft.com/office/officeart/2008/layout/IncreasingCircleProcess"/>
    <dgm:cxn modelId="{248E5492-C1BF-4B69-B0A5-8C49EACD3E78}" type="presParOf" srcId="{300AEBD2-DE8C-4172-AF0F-79DEF210F5C5}" destId="{041E182E-9544-42E7-8FC1-C0FF2E66957B}" srcOrd="0" destOrd="0" presId="urn:microsoft.com/office/officeart/2008/layout/IncreasingCircleProcess"/>
    <dgm:cxn modelId="{B233A53B-4A0A-434F-B2B5-377830072B1E}" type="presParOf" srcId="{041E182E-9544-42E7-8FC1-C0FF2E66957B}" destId="{1E43CAB0-3352-4177-9513-B638365F12DD}" srcOrd="0" destOrd="0" presId="urn:microsoft.com/office/officeart/2008/layout/IncreasingCircleProcess"/>
    <dgm:cxn modelId="{48F992AD-8820-4058-8963-A1513AF71B14}" type="presParOf" srcId="{041E182E-9544-42E7-8FC1-C0FF2E66957B}" destId="{4ED02604-E7CF-4A7D-BB12-8714823B771A}" srcOrd="1" destOrd="0" presId="urn:microsoft.com/office/officeart/2008/layout/IncreasingCircleProcess"/>
    <dgm:cxn modelId="{2FDFF085-1472-43B1-82BF-394696167EB1}" type="presParOf" srcId="{041E182E-9544-42E7-8FC1-C0FF2E66957B}" destId="{3C6E81A2-2652-444B-B92C-6A7189C05A6A}" srcOrd="2" destOrd="0" presId="urn:microsoft.com/office/officeart/2008/layout/IncreasingCircleProcess"/>
    <dgm:cxn modelId="{826A9C52-89D6-4249-856E-2372A038FEEC}" type="presParOf" srcId="{041E182E-9544-42E7-8FC1-C0FF2E66957B}" destId="{6BADBB54-D8DA-4C72-ADD2-14CB8E1041C3}" srcOrd="3" destOrd="0" presId="urn:microsoft.com/office/officeart/2008/layout/IncreasingCircleProcess"/>
    <dgm:cxn modelId="{4E0A8080-BB00-436C-9709-F7EE412F8BCA}" type="presParOf" srcId="{300AEBD2-DE8C-4172-AF0F-79DEF210F5C5}" destId="{CE2B3516-6FEC-46C0-ADBE-C26765C115C4}" srcOrd="1" destOrd="0" presId="urn:microsoft.com/office/officeart/2008/layout/IncreasingCircleProcess"/>
    <dgm:cxn modelId="{70ABBF2E-6A36-4C23-970C-44F1E570816D}" type="presParOf" srcId="{300AEBD2-DE8C-4172-AF0F-79DEF210F5C5}" destId="{3C1E0FED-BAF1-4526-A177-19AAED8176E6}" srcOrd="2" destOrd="0" presId="urn:microsoft.com/office/officeart/2008/layout/IncreasingCircleProcess"/>
    <dgm:cxn modelId="{51C66EF3-6E7E-4906-8AEC-85F73DB607C1}" type="presParOf" srcId="{3C1E0FED-BAF1-4526-A177-19AAED8176E6}" destId="{BBCEF65E-4C73-4CC0-BCCA-E3F2CB3109B4}" srcOrd="0" destOrd="0" presId="urn:microsoft.com/office/officeart/2008/layout/IncreasingCircleProcess"/>
    <dgm:cxn modelId="{90E9D187-1564-4E45-AE1E-D08C83A43935}" type="presParOf" srcId="{3C1E0FED-BAF1-4526-A177-19AAED8176E6}" destId="{2C988AAD-8748-4FBA-9AD2-457CE5D60D63}" srcOrd="1" destOrd="0" presId="urn:microsoft.com/office/officeart/2008/layout/IncreasingCircleProcess"/>
    <dgm:cxn modelId="{EBF0D7D7-5388-43B7-96CA-95C47B9FD661}" type="presParOf" srcId="{3C1E0FED-BAF1-4526-A177-19AAED8176E6}" destId="{23573ED9-9466-4C3B-9EEB-61FEC6D718B2}" srcOrd="2" destOrd="0" presId="urn:microsoft.com/office/officeart/2008/layout/IncreasingCircleProcess"/>
    <dgm:cxn modelId="{0F6A7CCF-BB46-4F1F-BFA5-BE6B5D01C108}" type="presParOf" srcId="{3C1E0FED-BAF1-4526-A177-19AAED8176E6}" destId="{BF964679-61D1-4643-9D22-EFBFC70B0346}" srcOrd="3" destOrd="0" presId="urn:microsoft.com/office/officeart/2008/layout/IncreasingCircleProcess"/>
    <dgm:cxn modelId="{19242FF6-158D-4F6F-8616-7227AFBFC568}" type="presParOf" srcId="{300AEBD2-DE8C-4172-AF0F-79DEF210F5C5}" destId="{16A8DE88-2A64-4B75-B795-CA433FD851B7}" srcOrd="3" destOrd="0" presId="urn:microsoft.com/office/officeart/2008/layout/IncreasingCircleProcess"/>
    <dgm:cxn modelId="{2BF426A8-61D5-43D1-A1E9-ABEB262A04A3}" type="presParOf" srcId="{300AEBD2-DE8C-4172-AF0F-79DEF210F5C5}" destId="{83BCA711-1258-4586-919B-C5E1E51E99C0}" srcOrd="4" destOrd="0" presId="urn:microsoft.com/office/officeart/2008/layout/IncreasingCircleProcess"/>
    <dgm:cxn modelId="{0D2474B5-F18B-456F-BFBF-D085D0B9A2C5}" type="presParOf" srcId="{83BCA711-1258-4586-919B-C5E1E51E99C0}" destId="{E41D31EC-B3E8-4F5B-8127-D578817FD1C6}" srcOrd="0" destOrd="0" presId="urn:microsoft.com/office/officeart/2008/layout/IncreasingCircleProcess"/>
    <dgm:cxn modelId="{39E0239A-3A25-451F-B0E1-F8AC76471BD8}" type="presParOf" srcId="{83BCA711-1258-4586-919B-C5E1E51E99C0}" destId="{71076B0F-7384-4B14-9FA6-FD35430B3DBA}" srcOrd="1" destOrd="0" presId="urn:microsoft.com/office/officeart/2008/layout/IncreasingCircleProcess"/>
    <dgm:cxn modelId="{D1FDA9B3-AF61-414E-8AB3-A70ED46B5016}" type="presParOf" srcId="{83BCA711-1258-4586-919B-C5E1E51E99C0}" destId="{2FD88A77-1C6E-4411-AC57-BEB17F5E9AA1}" srcOrd="2" destOrd="0" presId="urn:microsoft.com/office/officeart/2008/layout/IncreasingCircleProcess"/>
    <dgm:cxn modelId="{BFE08DB3-3BB1-499C-A6FB-E1BC2E8DB68F}" type="presParOf" srcId="{83BCA711-1258-4586-919B-C5E1E51E99C0}" destId="{C593F88C-86DF-4D0C-8A91-FAD4F6690274}"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43CAB0-3352-4177-9513-B638365F12DD}">
      <dsp:nvSpPr>
        <dsp:cNvPr id="0" name=""/>
        <dsp:cNvSpPr/>
      </dsp:nvSpPr>
      <dsp:spPr>
        <a:xfrm>
          <a:off x="984" y="0"/>
          <a:ext cx="598232" cy="598232"/>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D02604-E7CF-4A7D-BB12-8714823B771A}">
      <dsp:nvSpPr>
        <dsp:cNvPr id="0" name=""/>
        <dsp:cNvSpPr/>
      </dsp:nvSpPr>
      <dsp:spPr>
        <a:xfrm>
          <a:off x="60807" y="59823"/>
          <a:ext cx="478586" cy="478586"/>
        </a:xfrm>
        <a:prstGeom prst="chord">
          <a:avLst>
            <a:gd name="adj1" fmla="val 1168272"/>
            <a:gd name="adj2" fmla="val 9631728"/>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ADBB54-D8DA-4C72-ADD2-14CB8E1041C3}">
      <dsp:nvSpPr>
        <dsp:cNvPr id="0" name=""/>
        <dsp:cNvSpPr/>
      </dsp:nvSpPr>
      <dsp:spPr>
        <a:xfrm>
          <a:off x="723849" y="0"/>
          <a:ext cx="1769771" cy="5982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b" anchorCtr="0">
          <a:noAutofit/>
        </a:bodyPr>
        <a:lstStyle/>
        <a:p>
          <a:pPr marL="0" lvl="0" indent="0" algn="l" defTabSz="488950">
            <a:lnSpc>
              <a:spcPct val="90000"/>
            </a:lnSpc>
            <a:spcBef>
              <a:spcPct val="0"/>
            </a:spcBef>
            <a:spcAft>
              <a:spcPct val="35000"/>
            </a:spcAft>
            <a:buNone/>
          </a:pPr>
          <a:r>
            <a:rPr lang="en-US" sz="1100" kern="1200" dirty="0"/>
            <a:t>First Line of Defense</a:t>
          </a:r>
        </a:p>
      </dsp:txBody>
      <dsp:txXfrm>
        <a:off x="723849" y="0"/>
        <a:ext cx="1769771" cy="598232"/>
      </dsp:txXfrm>
    </dsp:sp>
    <dsp:sp modelId="{BBCEF65E-4C73-4CC0-BCCA-E3F2CB3109B4}">
      <dsp:nvSpPr>
        <dsp:cNvPr id="0" name=""/>
        <dsp:cNvSpPr/>
      </dsp:nvSpPr>
      <dsp:spPr>
        <a:xfrm>
          <a:off x="2618252" y="0"/>
          <a:ext cx="598232" cy="598232"/>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C988AAD-8748-4FBA-9AD2-457CE5D60D63}">
      <dsp:nvSpPr>
        <dsp:cNvPr id="0" name=""/>
        <dsp:cNvSpPr/>
      </dsp:nvSpPr>
      <dsp:spPr>
        <a:xfrm>
          <a:off x="2678075" y="59823"/>
          <a:ext cx="478586" cy="478586"/>
        </a:xfrm>
        <a:prstGeom prst="chord">
          <a:avLst>
            <a:gd name="adj1" fmla="val 20431728"/>
            <a:gd name="adj2" fmla="val 11968272"/>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F964679-61D1-4643-9D22-EFBFC70B0346}">
      <dsp:nvSpPr>
        <dsp:cNvPr id="0" name=""/>
        <dsp:cNvSpPr/>
      </dsp:nvSpPr>
      <dsp:spPr>
        <a:xfrm>
          <a:off x="3341116" y="0"/>
          <a:ext cx="1769771" cy="5982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b" anchorCtr="0">
          <a:noAutofit/>
        </a:bodyPr>
        <a:lstStyle/>
        <a:p>
          <a:pPr marL="0" lvl="0" indent="0" algn="l" defTabSz="488950">
            <a:lnSpc>
              <a:spcPct val="90000"/>
            </a:lnSpc>
            <a:spcBef>
              <a:spcPct val="0"/>
            </a:spcBef>
            <a:spcAft>
              <a:spcPct val="35000"/>
            </a:spcAft>
            <a:buNone/>
          </a:pPr>
          <a:r>
            <a:rPr lang="en-US" sz="1100" kern="1200" dirty="0"/>
            <a:t>Second Line of Defense</a:t>
          </a:r>
        </a:p>
      </dsp:txBody>
      <dsp:txXfrm>
        <a:off x="3341116" y="0"/>
        <a:ext cx="1769771" cy="598232"/>
      </dsp:txXfrm>
    </dsp:sp>
    <dsp:sp modelId="{E41D31EC-B3E8-4F5B-8127-D578817FD1C6}">
      <dsp:nvSpPr>
        <dsp:cNvPr id="0" name=""/>
        <dsp:cNvSpPr/>
      </dsp:nvSpPr>
      <dsp:spPr>
        <a:xfrm>
          <a:off x="5235520" y="0"/>
          <a:ext cx="598232" cy="598232"/>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1076B0F-7384-4B14-9FA6-FD35430B3DBA}">
      <dsp:nvSpPr>
        <dsp:cNvPr id="0" name=""/>
        <dsp:cNvSpPr/>
      </dsp:nvSpPr>
      <dsp:spPr>
        <a:xfrm>
          <a:off x="5295348" y="51045"/>
          <a:ext cx="478586" cy="478586"/>
        </a:xfrm>
        <a:prstGeom prst="chord">
          <a:avLst>
            <a:gd name="adj1" fmla="val 16200000"/>
            <a:gd name="adj2" fmla="val 16200000"/>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593F88C-86DF-4D0C-8A91-FAD4F6690274}">
      <dsp:nvSpPr>
        <dsp:cNvPr id="0" name=""/>
        <dsp:cNvSpPr/>
      </dsp:nvSpPr>
      <dsp:spPr>
        <a:xfrm>
          <a:off x="5958384" y="0"/>
          <a:ext cx="1769771" cy="5982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b" anchorCtr="0">
          <a:noAutofit/>
        </a:bodyPr>
        <a:lstStyle/>
        <a:p>
          <a:pPr marL="0" lvl="0" indent="0" algn="l" defTabSz="488950">
            <a:lnSpc>
              <a:spcPct val="90000"/>
            </a:lnSpc>
            <a:spcBef>
              <a:spcPct val="0"/>
            </a:spcBef>
            <a:spcAft>
              <a:spcPct val="35000"/>
            </a:spcAft>
            <a:buNone/>
          </a:pPr>
          <a:r>
            <a:rPr lang="en-US" sz="1100" kern="1200" dirty="0"/>
            <a:t>Third Line of Defense</a:t>
          </a:r>
        </a:p>
      </dsp:txBody>
      <dsp:txXfrm>
        <a:off x="5958384" y="0"/>
        <a:ext cx="1769771" cy="598232"/>
      </dsp:txXfrm>
    </dsp:sp>
  </dsp:spTree>
</dsp:drawing>
</file>

<file path=ppt/diagrams/layout1.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520" cy="365760"/>
          </a:xfrm>
          <a:prstGeom prst="rect">
            <a:avLst/>
          </a:prstGeom>
        </p:spPr>
        <p:txBody>
          <a:bodyPr vert="horz" lIns="96653" tIns="48327" rIns="96653" bIns="48327" rtlCol="0"/>
          <a:lstStyle>
            <a:lvl1pPr algn="l" fontAlgn="auto">
              <a:spcBef>
                <a:spcPts val="0"/>
              </a:spcBef>
              <a:spcAft>
                <a:spcPts val="0"/>
              </a:spcAft>
              <a:defRPr sz="1200">
                <a:latin typeface="+mn-lt"/>
                <a:cs typeface="+mn-cs"/>
              </a:defRPr>
            </a:lvl1pPr>
          </a:lstStyle>
          <a:p>
            <a:pPr>
              <a:defRPr/>
            </a:pPr>
            <a:endParaRPr lang="en-US">
              <a:latin typeface="Arial" panose="020B0604020202020204" pitchFamily="34" charset="0"/>
            </a:endParaRPr>
          </a:p>
        </p:txBody>
      </p:sp>
      <p:sp>
        <p:nvSpPr>
          <p:cNvPr id="3" name="Date Placeholder 2"/>
          <p:cNvSpPr>
            <a:spLocks noGrp="1"/>
          </p:cNvSpPr>
          <p:nvPr>
            <p:ph type="dt" sz="quarter" idx="1"/>
          </p:nvPr>
        </p:nvSpPr>
        <p:spPr>
          <a:xfrm>
            <a:off x="5438458" y="0"/>
            <a:ext cx="4160520" cy="365760"/>
          </a:xfrm>
          <a:prstGeom prst="rect">
            <a:avLst/>
          </a:prstGeom>
        </p:spPr>
        <p:txBody>
          <a:bodyPr vert="horz" lIns="96653" tIns="48327" rIns="96653" bIns="48327" rtlCol="0"/>
          <a:lstStyle>
            <a:lvl1pPr algn="r" fontAlgn="auto">
              <a:spcBef>
                <a:spcPts val="0"/>
              </a:spcBef>
              <a:spcAft>
                <a:spcPts val="0"/>
              </a:spcAft>
              <a:defRPr sz="1200" smtClean="0">
                <a:latin typeface="+mn-lt"/>
                <a:cs typeface="+mn-cs"/>
              </a:defRPr>
            </a:lvl1pPr>
          </a:lstStyle>
          <a:p>
            <a:pPr>
              <a:defRPr/>
            </a:pPr>
            <a:fld id="{F87AE820-DFE1-4C3C-B564-108A438BD633}" type="datetimeFigureOut">
              <a:rPr lang="en-US">
                <a:latin typeface="Arial" panose="020B0604020202020204" pitchFamily="34" charset="0"/>
              </a:rPr>
              <a:pPr>
                <a:defRPr/>
              </a:pPr>
              <a:t>10/9/2025</a:t>
            </a:fld>
            <a:endParaRPr lang="en-US">
              <a:latin typeface="Arial" panose="020B0604020202020204" pitchFamily="34" charset="0"/>
            </a:endParaRPr>
          </a:p>
        </p:txBody>
      </p:sp>
      <p:sp>
        <p:nvSpPr>
          <p:cNvPr id="4" name="Footer Placeholder 3"/>
          <p:cNvSpPr>
            <a:spLocks noGrp="1"/>
          </p:cNvSpPr>
          <p:nvPr>
            <p:ph type="ftr" sz="quarter" idx="2"/>
          </p:nvPr>
        </p:nvSpPr>
        <p:spPr>
          <a:xfrm>
            <a:off x="0" y="6948171"/>
            <a:ext cx="4160520" cy="365760"/>
          </a:xfrm>
          <a:prstGeom prst="rect">
            <a:avLst/>
          </a:prstGeom>
        </p:spPr>
        <p:txBody>
          <a:bodyPr vert="horz" lIns="96653" tIns="48327" rIns="96653" bIns="48327" rtlCol="0" anchor="b"/>
          <a:lstStyle>
            <a:lvl1pPr algn="l" fontAlgn="auto">
              <a:spcBef>
                <a:spcPts val="0"/>
              </a:spcBef>
              <a:spcAft>
                <a:spcPts val="0"/>
              </a:spcAft>
              <a:defRPr sz="1200">
                <a:latin typeface="+mn-lt"/>
                <a:cs typeface="+mn-cs"/>
              </a:defRPr>
            </a:lvl1pPr>
          </a:lstStyle>
          <a:p>
            <a:pPr>
              <a:defRPr/>
            </a:pPr>
            <a:endParaRPr lang="en-US">
              <a:latin typeface="Arial" panose="020B0604020202020204" pitchFamily="34" charset="0"/>
            </a:endParaRPr>
          </a:p>
        </p:txBody>
      </p:sp>
      <p:sp>
        <p:nvSpPr>
          <p:cNvPr id="5" name="Slide Number Placeholder 4"/>
          <p:cNvSpPr>
            <a:spLocks noGrp="1"/>
          </p:cNvSpPr>
          <p:nvPr>
            <p:ph type="sldNum" sz="quarter" idx="3"/>
          </p:nvPr>
        </p:nvSpPr>
        <p:spPr>
          <a:xfrm>
            <a:off x="5438458" y="6948171"/>
            <a:ext cx="4160520" cy="365760"/>
          </a:xfrm>
          <a:prstGeom prst="rect">
            <a:avLst/>
          </a:prstGeom>
        </p:spPr>
        <p:txBody>
          <a:bodyPr vert="horz" lIns="96653" tIns="48327" rIns="96653" bIns="48327" rtlCol="0" anchor="b"/>
          <a:lstStyle>
            <a:lvl1pPr algn="r" fontAlgn="auto">
              <a:spcBef>
                <a:spcPts val="0"/>
              </a:spcBef>
              <a:spcAft>
                <a:spcPts val="0"/>
              </a:spcAft>
              <a:defRPr sz="1200" smtClean="0">
                <a:latin typeface="+mn-lt"/>
                <a:cs typeface="+mn-cs"/>
              </a:defRPr>
            </a:lvl1pPr>
          </a:lstStyle>
          <a:p>
            <a:pPr>
              <a:defRPr/>
            </a:pPr>
            <a:fld id="{429C84BD-FF2B-4119-9416-77652C2C47E2}" type="slidenum">
              <a:rPr lang="en-US">
                <a:latin typeface="Arial" panose="020B0604020202020204" pitchFamily="34" charset="0"/>
              </a:rPr>
              <a:pPr>
                <a:defRPr/>
              </a:pPr>
              <a:t>‹#›</a:t>
            </a:fld>
            <a:endParaRPr lang="en-US">
              <a:latin typeface="Arial" panose="020B0604020202020204" pitchFamily="34" charset="0"/>
            </a:endParaRPr>
          </a:p>
        </p:txBody>
      </p:sp>
    </p:spTree>
    <p:extLst>
      <p:ext uri="{BB962C8B-B14F-4D97-AF65-F5344CB8AC3E}">
        <p14:creationId xmlns:p14="http://schemas.microsoft.com/office/powerpoint/2010/main" val="13761755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520" cy="365760"/>
          </a:xfrm>
          <a:prstGeom prst="rect">
            <a:avLst/>
          </a:prstGeom>
        </p:spPr>
        <p:txBody>
          <a:bodyPr vert="horz" lIns="96653" tIns="48327" rIns="96653" bIns="48327" rtlCol="0"/>
          <a:lstStyle>
            <a:lvl1pPr algn="l" fontAlgn="auto">
              <a:spcBef>
                <a:spcPts val="0"/>
              </a:spcBef>
              <a:spcAft>
                <a:spcPts val="0"/>
              </a:spcAft>
              <a:defRPr sz="1200">
                <a:latin typeface="Arial" panose="020B0604020202020204" pitchFamily="34" charset="0"/>
                <a:cs typeface="+mn-cs"/>
              </a:defRPr>
            </a:lvl1pPr>
          </a:lstStyle>
          <a:p>
            <a:pPr>
              <a:defRPr/>
            </a:pPr>
            <a:endParaRPr lang="en-US"/>
          </a:p>
        </p:txBody>
      </p:sp>
      <p:sp>
        <p:nvSpPr>
          <p:cNvPr id="3" name="Date Placeholder 2"/>
          <p:cNvSpPr>
            <a:spLocks noGrp="1"/>
          </p:cNvSpPr>
          <p:nvPr>
            <p:ph type="dt" idx="1"/>
          </p:nvPr>
        </p:nvSpPr>
        <p:spPr>
          <a:xfrm>
            <a:off x="5438458" y="0"/>
            <a:ext cx="4160520" cy="365760"/>
          </a:xfrm>
          <a:prstGeom prst="rect">
            <a:avLst/>
          </a:prstGeom>
        </p:spPr>
        <p:txBody>
          <a:bodyPr vert="horz" lIns="96653" tIns="48327" rIns="96653" bIns="48327" rtlCol="0"/>
          <a:lstStyle>
            <a:lvl1pPr algn="r" fontAlgn="auto">
              <a:spcBef>
                <a:spcPts val="0"/>
              </a:spcBef>
              <a:spcAft>
                <a:spcPts val="0"/>
              </a:spcAft>
              <a:defRPr sz="1200" smtClean="0">
                <a:latin typeface="Arial" panose="020B0604020202020204" pitchFamily="34" charset="0"/>
                <a:cs typeface="+mn-cs"/>
              </a:defRPr>
            </a:lvl1pPr>
          </a:lstStyle>
          <a:p>
            <a:pPr>
              <a:defRPr/>
            </a:pPr>
            <a:fld id="{7C0560D2-22A1-4522-9A61-5BC081CC233D}" type="datetimeFigureOut">
              <a:rPr lang="en-US" smtClean="0"/>
              <a:pPr>
                <a:defRPr/>
              </a:pPr>
              <a:t>10/9/2025</a:t>
            </a:fld>
            <a:endParaRPr lang="en-US"/>
          </a:p>
        </p:txBody>
      </p:sp>
      <p:sp>
        <p:nvSpPr>
          <p:cNvPr id="4" name="Slide Image Placeholder 3"/>
          <p:cNvSpPr>
            <a:spLocks noGrp="1" noRot="1" noChangeAspect="1"/>
          </p:cNvSpPr>
          <p:nvPr>
            <p:ph type="sldImg" idx="2"/>
          </p:nvPr>
        </p:nvSpPr>
        <p:spPr>
          <a:xfrm>
            <a:off x="2362200" y="547688"/>
            <a:ext cx="4876800" cy="2743200"/>
          </a:xfrm>
          <a:prstGeom prst="rect">
            <a:avLst/>
          </a:prstGeom>
          <a:noFill/>
          <a:ln w="12700">
            <a:solidFill>
              <a:prstClr val="black"/>
            </a:solidFill>
          </a:ln>
        </p:spPr>
        <p:txBody>
          <a:bodyPr vert="horz" lIns="96653" tIns="48327" rIns="96653" bIns="48327" rtlCol="0" anchor="ctr"/>
          <a:lstStyle/>
          <a:p>
            <a:pPr lvl="0"/>
            <a:endParaRPr lang="en-US" noProof="0"/>
          </a:p>
        </p:txBody>
      </p:sp>
      <p:sp>
        <p:nvSpPr>
          <p:cNvPr id="5" name="Notes Placeholder 4"/>
          <p:cNvSpPr>
            <a:spLocks noGrp="1"/>
          </p:cNvSpPr>
          <p:nvPr>
            <p:ph type="body" sz="quarter" idx="3"/>
          </p:nvPr>
        </p:nvSpPr>
        <p:spPr>
          <a:xfrm>
            <a:off x="960120" y="3474720"/>
            <a:ext cx="7680960" cy="3291840"/>
          </a:xfrm>
          <a:prstGeom prst="rect">
            <a:avLst/>
          </a:prstGeom>
        </p:spPr>
        <p:txBody>
          <a:bodyPr vert="horz" lIns="96653" tIns="48327" rIns="96653" bIns="48327"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6948171"/>
            <a:ext cx="4160520" cy="365760"/>
          </a:xfrm>
          <a:prstGeom prst="rect">
            <a:avLst/>
          </a:prstGeom>
        </p:spPr>
        <p:txBody>
          <a:bodyPr vert="horz" lIns="96653" tIns="48327" rIns="96653" bIns="48327" rtlCol="0" anchor="b"/>
          <a:lstStyle>
            <a:lvl1pPr algn="l" fontAlgn="auto">
              <a:spcBef>
                <a:spcPts val="0"/>
              </a:spcBef>
              <a:spcAft>
                <a:spcPts val="0"/>
              </a:spcAft>
              <a:defRPr sz="1200">
                <a:latin typeface="Arial" panose="020B0604020202020204" pitchFamily="34" charset="0"/>
                <a:cs typeface="+mn-cs"/>
              </a:defRPr>
            </a:lvl1pPr>
          </a:lstStyle>
          <a:p>
            <a:pPr>
              <a:defRPr/>
            </a:pPr>
            <a:endParaRPr lang="en-US"/>
          </a:p>
        </p:txBody>
      </p:sp>
      <p:sp>
        <p:nvSpPr>
          <p:cNvPr id="7" name="Slide Number Placeholder 6"/>
          <p:cNvSpPr>
            <a:spLocks noGrp="1"/>
          </p:cNvSpPr>
          <p:nvPr>
            <p:ph type="sldNum" sz="quarter" idx="5"/>
          </p:nvPr>
        </p:nvSpPr>
        <p:spPr>
          <a:xfrm>
            <a:off x="5438458" y="6948171"/>
            <a:ext cx="4160520" cy="365760"/>
          </a:xfrm>
          <a:prstGeom prst="rect">
            <a:avLst/>
          </a:prstGeom>
        </p:spPr>
        <p:txBody>
          <a:bodyPr vert="horz" lIns="96653" tIns="48327" rIns="96653" bIns="48327" rtlCol="0" anchor="b"/>
          <a:lstStyle>
            <a:lvl1pPr algn="r" fontAlgn="auto">
              <a:spcBef>
                <a:spcPts val="0"/>
              </a:spcBef>
              <a:spcAft>
                <a:spcPts val="0"/>
              </a:spcAft>
              <a:defRPr sz="1200" smtClean="0">
                <a:latin typeface="Arial" panose="020B0604020202020204" pitchFamily="34" charset="0"/>
                <a:cs typeface="+mn-cs"/>
              </a:defRPr>
            </a:lvl1pPr>
          </a:lstStyle>
          <a:p>
            <a:pPr>
              <a:defRPr/>
            </a:pPr>
            <a:fld id="{7B479713-0D50-44A6-B1F4-4082749E615F}" type="slidenum">
              <a:rPr lang="en-US" smtClean="0"/>
              <a:pPr>
                <a:defRPr/>
              </a:pPr>
              <a:t>‹#›</a:t>
            </a:fld>
            <a:endParaRPr lang="en-US"/>
          </a:p>
        </p:txBody>
      </p:sp>
    </p:spTree>
    <p:extLst>
      <p:ext uri="{BB962C8B-B14F-4D97-AF65-F5344CB8AC3E}">
        <p14:creationId xmlns:p14="http://schemas.microsoft.com/office/powerpoint/2010/main" val="1719214621"/>
      </p:ext>
    </p:extLst>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defTabSz="457200"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defTabSz="457200"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defTabSz="457200"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defTabSz="457200"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7B479713-0D50-44A6-B1F4-4082749E615F}" type="slidenum">
              <a:rPr lang="en-US" smtClean="0"/>
              <a:pPr>
                <a:defRPr/>
              </a:pPr>
              <a:t>3</a:t>
            </a:fld>
            <a:endParaRPr lang="en-US"/>
          </a:p>
        </p:txBody>
      </p:sp>
    </p:spTree>
    <p:extLst>
      <p:ext uri="{BB962C8B-B14F-4D97-AF65-F5344CB8AC3E}">
        <p14:creationId xmlns:p14="http://schemas.microsoft.com/office/powerpoint/2010/main" val="2656690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will establish the importance of the analytical mindset using the model developed for the </a:t>
            </a:r>
            <a:r>
              <a:rPr lang="en-US" dirty="0" err="1"/>
              <a:t>MPAcc</a:t>
            </a:r>
            <a:r>
              <a:rPr lang="en-US" dirty="0"/>
              <a:t>, but can easily be applied to any career path. </a:t>
            </a:r>
          </a:p>
        </p:txBody>
      </p:sp>
      <p:sp>
        <p:nvSpPr>
          <p:cNvPr id="4" name="Slide Number Placeholder 3"/>
          <p:cNvSpPr>
            <a:spLocks noGrp="1"/>
          </p:cNvSpPr>
          <p:nvPr>
            <p:ph type="sldNum" sz="quarter" idx="5"/>
          </p:nvPr>
        </p:nvSpPr>
        <p:spPr/>
        <p:txBody>
          <a:bodyPr/>
          <a:lstStyle/>
          <a:p>
            <a:pPr defTabSz="948507">
              <a:defRPr/>
            </a:pPr>
            <a:fld id="{9E84417D-1188-4C37-8002-C7B0954B3805}" type="slidenum">
              <a:rPr lang="en-US">
                <a:solidFill>
                  <a:prstClr val="black"/>
                </a:solidFill>
                <a:latin typeface="Calibri" panose="020F0502020204030204"/>
              </a:rPr>
              <a:pPr defTabSz="948507">
                <a:defRPr/>
              </a:pPr>
              <a:t>17</a:t>
            </a:fld>
            <a:endParaRPr lang="en-US">
              <a:solidFill>
                <a:prstClr val="black"/>
              </a:solidFill>
              <a:latin typeface="Calibri" panose="020F0502020204030204"/>
            </a:endParaRPr>
          </a:p>
        </p:txBody>
      </p:sp>
    </p:spTree>
    <p:extLst>
      <p:ext uri="{BB962C8B-B14F-4D97-AF65-F5344CB8AC3E}">
        <p14:creationId xmlns:p14="http://schemas.microsoft.com/office/powerpoint/2010/main" val="24663428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48507">
              <a:defRPr/>
            </a:pPr>
            <a:fld id="{30DDAE6E-1341-4F33-A4D7-DC004C47BC06}" type="slidenum">
              <a:rPr lang="en-US">
                <a:solidFill>
                  <a:prstClr val="black"/>
                </a:solidFill>
                <a:latin typeface="Calibri" panose="020F0502020204030204"/>
              </a:rPr>
              <a:pPr defTabSz="948507">
                <a:defRPr/>
              </a:pPr>
              <a:t>18</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14737961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84417D-1188-4C37-8002-C7B0954B3805}" type="slidenum">
              <a:rPr lang="en-US" smtClean="0"/>
              <a:t>28</a:t>
            </a:fld>
            <a:endParaRPr lang="en-US"/>
          </a:p>
        </p:txBody>
      </p:sp>
    </p:spTree>
    <p:extLst>
      <p:ext uri="{BB962C8B-B14F-4D97-AF65-F5344CB8AC3E}">
        <p14:creationId xmlns:p14="http://schemas.microsoft.com/office/powerpoint/2010/main" val="685817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Title Slide White">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361951" y="3014332"/>
            <a:ext cx="7762875" cy="538609"/>
          </a:xfrm>
          <a:prstGeom prst="rect">
            <a:avLst/>
          </a:prstGeom>
        </p:spPr>
        <p:txBody>
          <a:bodyPr anchor="t" anchorCtr="0"/>
          <a:lstStyle>
            <a:lvl1pPr marL="0" indent="0" algn="l">
              <a:spcBef>
                <a:spcPts val="0"/>
              </a:spcBef>
              <a:spcAft>
                <a:spcPts val="300"/>
              </a:spcAft>
              <a:buNone/>
              <a:defRPr sz="2900" b="0">
                <a:solidFill>
                  <a:schemeClr val="tx2"/>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name</a:t>
            </a:r>
          </a:p>
        </p:txBody>
      </p:sp>
      <p:sp>
        <p:nvSpPr>
          <p:cNvPr id="7" name="Title 1"/>
          <p:cNvSpPr>
            <a:spLocks noGrp="1"/>
          </p:cNvSpPr>
          <p:nvPr>
            <p:ph type="title" hasCustomPrompt="1"/>
          </p:nvPr>
        </p:nvSpPr>
        <p:spPr>
          <a:xfrm>
            <a:off x="361951" y="1419523"/>
            <a:ext cx="7743825" cy="1272143"/>
          </a:xfrm>
          <a:prstGeom prst="rect">
            <a:avLst/>
          </a:prstGeom>
        </p:spPr>
        <p:txBody>
          <a:bodyPr anchor="b" anchorCtr="0"/>
          <a:lstStyle>
            <a:lvl1pPr algn="l">
              <a:lnSpc>
                <a:spcPts val="4600"/>
              </a:lnSpc>
              <a:spcBef>
                <a:spcPts val="0"/>
              </a:spcBef>
              <a:defRPr sz="4400" b="0" cap="all" spc="-30" baseline="0">
                <a:solidFill>
                  <a:schemeClr val="tx2"/>
                </a:solidFill>
                <a:latin typeface="Arial Black" panose="020B0A04020102020204" pitchFamily="34" charset="0"/>
              </a:defRPr>
            </a:lvl1pPr>
          </a:lstStyle>
          <a:p>
            <a:r>
              <a:rPr lang="en-US"/>
              <a:t>Click to edit master title style</a:t>
            </a:r>
          </a:p>
        </p:txBody>
      </p:sp>
      <p:sp>
        <p:nvSpPr>
          <p:cNvPr id="13" name="Freeform 12"/>
          <p:cNvSpPr>
            <a:spLocks/>
          </p:cNvSpPr>
          <p:nvPr userDrawn="1"/>
        </p:nvSpPr>
        <p:spPr bwMode="auto">
          <a:xfrm>
            <a:off x="7951304" y="384934"/>
            <a:ext cx="1192696" cy="799273"/>
          </a:xfrm>
          <a:custGeom>
            <a:avLst/>
            <a:gdLst>
              <a:gd name="T0" fmla="*/ 88 w 3456"/>
              <a:gd name="T1" fmla="*/ 0 h 2317"/>
              <a:gd name="T2" fmla="*/ 462 w 3456"/>
              <a:gd name="T3" fmla="*/ 0 h 2317"/>
              <a:gd name="T4" fmla="*/ 1159 w 3456"/>
              <a:gd name="T5" fmla="*/ 0 h 2317"/>
              <a:gd name="T6" fmla="*/ 1231 w 3456"/>
              <a:gd name="T7" fmla="*/ 419 h 2317"/>
              <a:gd name="T8" fmla="*/ 953 w 3456"/>
              <a:gd name="T9" fmla="*/ 419 h 2317"/>
              <a:gd name="T10" fmla="*/ 1239 w 3456"/>
              <a:gd name="T11" fmla="*/ 1591 h 2317"/>
              <a:gd name="T12" fmla="*/ 1298 w 3456"/>
              <a:gd name="T13" fmla="*/ 1374 h 2317"/>
              <a:gd name="T14" fmla="*/ 1387 w 3456"/>
              <a:gd name="T15" fmla="*/ 1044 h 2317"/>
              <a:gd name="T16" fmla="*/ 1487 w 3456"/>
              <a:gd name="T17" fmla="*/ 673 h 2317"/>
              <a:gd name="T18" fmla="*/ 1580 w 3456"/>
              <a:gd name="T19" fmla="*/ 328 h 2317"/>
              <a:gd name="T20" fmla="*/ 1646 w 3456"/>
              <a:gd name="T21" fmla="*/ 81 h 2317"/>
              <a:gd name="T22" fmla="*/ 1763 w 3456"/>
              <a:gd name="T23" fmla="*/ 0 h 2317"/>
              <a:gd name="T24" fmla="*/ 2093 w 3456"/>
              <a:gd name="T25" fmla="*/ 0 h 2317"/>
              <a:gd name="T26" fmla="*/ 2122 w 3456"/>
              <a:gd name="T27" fmla="*/ 113 h 2317"/>
              <a:gd name="T28" fmla="*/ 2189 w 3456"/>
              <a:gd name="T29" fmla="*/ 380 h 2317"/>
              <a:gd name="T30" fmla="*/ 2277 w 3456"/>
              <a:gd name="T31" fmla="*/ 734 h 2317"/>
              <a:gd name="T32" fmla="*/ 2369 w 3456"/>
              <a:gd name="T33" fmla="*/ 1105 h 2317"/>
              <a:gd name="T34" fmla="*/ 2447 w 3456"/>
              <a:gd name="T35" fmla="*/ 1420 h 2317"/>
              <a:gd name="T36" fmla="*/ 2496 w 3456"/>
              <a:gd name="T37" fmla="*/ 1611 h 2317"/>
              <a:gd name="T38" fmla="*/ 2634 w 3456"/>
              <a:gd name="T39" fmla="*/ 419 h 2317"/>
              <a:gd name="T40" fmla="*/ 2536 w 3456"/>
              <a:gd name="T41" fmla="*/ 281 h 2317"/>
              <a:gd name="T42" fmla="*/ 2536 w 3456"/>
              <a:gd name="T43" fmla="*/ 0 h 2317"/>
              <a:gd name="T44" fmla="*/ 3215 w 3456"/>
              <a:gd name="T45" fmla="*/ 419 h 2317"/>
              <a:gd name="T46" fmla="*/ 3178 w 3456"/>
              <a:gd name="T47" fmla="*/ 446 h 2317"/>
              <a:gd name="T48" fmla="*/ 3127 w 3456"/>
              <a:gd name="T49" fmla="*/ 640 h 2317"/>
              <a:gd name="T50" fmla="*/ 3041 w 3456"/>
              <a:gd name="T51" fmla="*/ 967 h 2317"/>
              <a:gd name="T52" fmla="*/ 2938 w 3456"/>
              <a:gd name="T53" fmla="*/ 1360 h 2317"/>
              <a:gd name="T54" fmla="*/ 2833 w 3456"/>
              <a:gd name="T55" fmla="*/ 1754 h 2317"/>
              <a:gd name="T56" fmla="*/ 2746 w 3456"/>
              <a:gd name="T57" fmla="*/ 2084 h 2317"/>
              <a:gd name="T58" fmla="*/ 2693 w 3456"/>
              <a:gd name="T59" fmla="*/ 2286 h 2317"/>
              <a:gd name="T60" fmla="*/ 2525 w 3456"/>
              <a:gd name="T61" fmla="*/ 2317 h 2317"/>
              <a:gd name="T62" fmla="*/ 2242 w 3456"/>
              <a:gd name="T63" fmla="*/ 2317 h 2317"/>
              <a:gd name="T64" fmla="*/ 2020 w 3456"/>
              <a:gd name="T65" fmla="*/ 2301 h 2317"/>
              <a:gd name="T66" fmla="*/ 1977 w 3456"/>
              <a:gd name="T67" fmla="*/ 2131 h 2317"/>
              <a:gd name="T68" fmla="*/ 1906 w 3456"/>
              <a:gd name="T69" fmla="*/ 1845 h 2317"/>
              <a:gd name="T70" fmla="*/ 1825 w 3456"/>
              <a:gd name="T71" fmla="*/ 1527 h 2317"/>
              <a:gd name="T72" fmla="*/ 1758 w 3456"/>
              <a:gd name="T73" fmla="*/ 1258 h 2317"/>
              <a:gd name="T74" fmla="*/ 1725 w 3456"/>
              <a:gd name="T75" fmla="*/ 1126 h 2317"/>
              <a:gd name="T76" fmla="*/ 1705 w 3456"/>
              <a:gd name="T77" fmla="*/ 1195 h 2317"/>
              <a:gd name="T78" fmla="*/ 1644 w 3456"/>
              <a:gd name="T79" fmla="*/ 1428 h 2317"/>
              <a:gd name="T80" fmla="*/ 1561 w 3456"/>
              <a:gd name="T81" fmla="*/ 1739 h 2317"/>
              <a:gd name="T82" fmla="*/ 1481 w 3456"/>
              <a:gd name="T83" fmla="*/ 2045 h 2317"/>
              <a:gd name="T84" fmla="*/ 1423 w 3456"/>
              <a:gd name="T85" fmla="*/ 2263 h 2317"/>
              <a:gd name="T86" fmla="*/ 1272 w 3456"/>
              <a:gd name="T87" fmla="*/ 2317 h 2317"/>
              <a:gd name="T88" fmla="*/ 1012 w 3456"/>
              <a:gd name="T89" fmla="*/ 2317 h 2317"/>
              <a:gd name="T90" fmla="*/ 748 w 3456"/>
              <a:gd name="T91" fmla="*/ 2313 h 2317"/>
              <a:gd name="T92" fmla="*/ 711 w 3456"/>
              <a:gd name="T93" fmla="*/ 2169 h 2317"/>
              <a:gd name="T94" fmla="*/ 638 w 3456"/>
              <a:gd name="T95" fmla="*/ 1874 h 2317"/>
              <a:gd name="T96" fmla="*/ 542 w 3456"/>
              <a:gd name="T97" fmla="*/ 1494 h 2317"/>
              <a:gd name="T98" fmla="*/ 442 w 3456"/>
              <a:gd name="T99" fmla="*/ 1093 h 2317"/>
              <a:gd name="T100" fmla="*/ 353 w 3456"/>
              <a:gd name="T101" fmla="*/ 738 h 2317"/>
              <a:gd name="T102" fmla="*/ 291 w 3456"/>
              <a:gd name="T103" fmla="*/ 492 h 2317"/>
              <a:gd name="T104" fmla="*/ 118 w 3456"/>
              <a:gd name="T105" fmla="*/ 419 h 2317"/>
              <a:gd name="T106" fmla="*/ 0 w 3456"/>
              <a:gd name="T107" fmla="*/ 419 h 23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456" h="2317">
                <a:moveTo>
                  <a:pt x="0" y="0"/>
                </a:moveTo>
                <a:lnTo>
                  <a:pt x="15" y="0"/>
                </a:lnTo>
                <a:lnTo>
                  <a:pt x="22" y="0"/>
                </a:lnTo>
                <a:lnTo>
                  <a:pt x="43" y="0"/>
                </a:lnTo>
                <a:lnTo>
                  <a:pt x="71" y="0"/>
                </a:lnTo>
                <a:lnTo>
                  <a:pt x="88" y="0"/>
                </a:lnTo>
                <a:lnTo>
                  <a:pt x="189" y="0"/>
                </a:lnTo>
                <a:lnTo>
                  <a:pt x="237" y="0"/>
                </a:lnTo>
                <a:lnTo>
                  <a:pt x="289" y="0"/>
                </a:lnTo>
                <a:lnTo>
                  <a:pt x="345" y="0"/>
                </a:lnTo>
                <a:lnTo>
                  <a:pt x="402" y="0"/>
                </a:lnTo>
                <a:lnTo>
                  <a:pt x="462" y="0"/>
                </a:lnTo>
                <a:lnTo>
                  <a:pt x="941" y="0"/>
                </a:lnTo>
                <a:lnTo>
                  <a:pt x="993" y="0"/>
                </a:lnTo>
                <a:lnTo>
                  <a:pt x="1042" y="0"/>
                </a:lnTo>
                <a:lnTo>
                  <a:pt x="1106" y="0"/>
                </a:lnTo>
                <a:lnTo>
                  <a:pt x="1125" y="0"/>
                </a:lnTo>
                <a:lnTo>
                  <a:pt x="1159" y="0"/>
                </a:lnTo>
                <a:lnTo>
                  <a:pt x="1188" y="0"/>
                </a:lnTo>
                <a:lnTo>
                  <a:pt x="1231" y="0"/>
                </a:lnTo>
                <a:lnTo>
                  <a:pt x="1231" y="372"/>
                </a:lnTo>
                <a:lnTo>
                  <a:pt x="1231" y="394"/>
                </a:lnTo>
                <a:lnTo>
                  <a:pt x="1231" y="410"/>
                </a:lnTo>
                <a:lnTo>
                  <a:pt x="1231" y="419"/>
                </a:lnTo>
                <a:lnTo>
                  <a:pt x="1082" y="419"/>
                </a:lnTo>
                <a:lnTo>
                  <a:pt x="1053" y="419"/>
                </a:lnTo>
                <a:lnTo>
                  <a:pt x="1024" y="419"/>
                </a:lnTo>
                <a:lnTo>
                  <a:pt x="997" y="419"/>
                </a:lnTo>
                <a:lnTo>
                  <a:pt x="973" y="419"/>
                </a:lnTo>
                <a:lnTo>
                  <a:pt x="953" y="419"/>
                </a:lnTo>
                <a:lnTo>
                  <a:pt x="924" y="419"/>
                </a:lnTo>
                <a:lnTo>
                  <a:pt x="1226" y="1638"/>
                </a:lnTo>
                <a:lnTo>
                  <a:pt x="1227" y="1635"/>
                </a:lnTo>
                <a:lnTo>
                  <a:pt x="1229" y="1627"/>
                </a:lnTo>
                <a:lnTo>
                  <a:pt x="1234" y="1611"/>
                </a:lnTo>
                <a:lnTo>
                  <a:pt x="1239" y="1591"/>
                </a:lnTo>
                <a:lnTo>
                  <a:pt x="1246" y="1566"/>
                </a:lnTo>
                <a:lnTo>
                  <a:pt x="1255" y="1536"/>
                </a:lnTo>
                <a:lnTo>
                  <a:pt x="1264" y="1502"/>
                </a:lnTo>
                <a:lnTo>
                  <a:pt x="1275" y="1463"/>
                </a:lnTo>
                <a:lnTo>
                  <a:pt x="1286" y="1420"/>
                </a:lnTo>
                <a:lnTo>
                  <a:pt x="1298" y="1374"/>
                </a:lnTo>
                <a:lnTo>
                  <a:pt x="1311" y="1325"/>
                </a:lnTo>
                <a:lnTo>
                  <a:pt x="1325" y="1273"/>
                </a:lnTo>
                <a:lnTo>
                  <a:pt x="1339" y="1219"/>
                </a:lnTo>
                <a:lnTo>
                  <a:pt x="1355" y="1162"/>
                </a:lnTo>
                <a:lnTo>
                  <a:pt x="1371" y="1104"/>
                </a:lnTo>
                <a:lnTo>
                  <a:pt x="1387" y="1044"/>
                </a:lnTo>
                <a:lnTo>
                  <a:pt x="1403" y="984"/>
                </a:lnTo>
                <a:lnTo>
                  <a:pt x="1420" y="922"/>
                </a:lnTo>
                <a:lnTo>
                  <a:pt x="1437" y="860"/>
                </a:lnTo>
                <a:lnTo>
                  <a:pt x="1454" y="797"/>
                </a:lnTo>
                <a:lnTo>
                  <a:pt x="1470" y="734"/>
                </a:lnTo>
                <a:lnTo>
                  <a:pt x="1487" y="673"/>
                </a:lnTo>
                <a:lnTo>
                  <a:pt x="1504" y="611"/>
                </a:lnTo>
                <a:lnTo>
                  <a:pt x="1520" y="551"/>
                </a:lnTo>
                <a:lnTo>
                  <a:pt x="1535" y="492"/>
                </a:lnTo>
                <a:lnTo>
                  <a:pt x="1551" y="436"/>
                </a:lnTo>
                <a:lnTo>
                  <a:pt x="1566" y="380"/>
                </a:lnTo>
                <a:lnTo>
                  <a:pt x="1580" y="328"/>
                </a:lnTo>
                <a:lnTo>
                  <a:pt x="1593" y="278"/>
                </a:lnTo>
                <a:lnTo>
                  <a:pt x="1605" y="231"/>
                </a:lnTo>
                <a:lnTo>
                  <a:pt x="1618" y="188"/>
                </a:lnTo>
                <a:lnTo>
                  <a:pt x="1629" y="149"/>
                </a:lnTo>
                <a:lnTo>
                  <a:pt x="1638" y="112"/>
                </a:lnTo>
                <a:lnTo>
                  <a:pt x="1646" y="81"/>
                </a:lnTo>
                <a:lnTo>
                  <a:pt x="1654" y="55"/>
                </a:lnTo>
                <a:lnTo>
                  <a:pt x="1660" y="33"/>
                </a:lnTo>
                <a:lnTo>
                  <a:pt x="1664" y="16"/>
                </a:lnTo>
                <a:lnTo>
                  <a:pt x="1667" y="6"/>
                </a:lnTo>
                <a:lnTo>
                  <a:pt x="1668" y="0"/>
                </a:lnTo>
                <a:lnTo>
                  <a:pt x="1763" y="0"/>
                </a:lnTo>
                <a:lnTo>
                  <a:pt x="1794" y="0"/>
                </a:lnTo>
                <a:lnTo>
                  <a:pt x="1811" y="0"/>
                </a:lnTo>
                <a:lnTo>
                  <a:pt x="1968" y="0"/>
                </a:lnTo>
                <a:lnTo>
                  <a:pt x="1999" y="0"/>
                </a:lnTo>
                <a:lnTo>
                  <a:pt x="2028" y="0"/>
                </a:lnTo>
                <a:lnTo>
                  <a:pt x="2093" y="0"/>
                </a:lnTo>
                <a:lnTo>
                  <a:pt x="2095" y="6"/>
                </a:lnTo>
                <a:lnTo>
                  <a:pt x="2098" y="16"/>
                </a:lnTo>
                <a:lnTo>
                  <a:pt x="2102" y="33"/>
                </a:lnTo>
                <a:lnTo>
                  <a:pt x="2107" y="55"/>
                </a:lnTo>
                <a:lnTo>
                  <a:pt x="2113" y="81"/>
                </a:lnTo>
                <a:lnTo>
                  <a:pt x="2122" y="113"/>
                </a:lnTo>
                <a:lnTo>
                  <a:pt x="2130" y="149"/>
                </a:lnTo>
                <a:lnTo>
                  <a:pt x="2141" y="188"/>
                </a:lnTo>
                <a:lnTo>
                  <a:pt x="2151" y="231"/>
                </a:lnTo>
                <a:lnTo>
                  <a:pt x="2163" y="278"/>
                </a:lnTo>
                <a:lnTo>
                  <a:pt x="2175" y="328"/>
                </a:lnTo>
                <a:lnTo>
                  <a:pt x="2189" y="380"/>
                </a:lnTo>
                <a:lnTo>
                  <a:pt x="2202" y="436"/>
                </a:lnTo>
                <a:lnTo>
                  <a:pt x="2216" y="492"/>
                </a:lnTo>
                <a:lnTo>
                  <a:pt x="2231" y="552"/>
                </a:lnTo>
                <a:lnTo>
                  <a:pt x="2246" y="611"/>
                </a:lnTo>
                <a:lnTo>
                  <a:pt x="2261" y="673"/>
                </a:lnTo>
                <a:lnTo>
                  <a:pt x="2277" y="734"/>
                </a:lnTo>
                <a:lnTo>
                  <a:pt x="2292" y="797"/>
                </a:lnTo>
                <a:lnTo>
                  <a:pt x="2308" y="860"/>
                </a:lnTo>
                <a:lnTo>
                  <a:pt x="2323" y="922"/>
                </a:lnTo>
                <a:lnTo>
                  <a:pt x="2339" y="984"/>
                </a:lnTo>
                <a:lnTo>
                  <a:pt x="2354" y="1044"/>
                </a:lnTo>
                <a:lnTo>
                  <a:pt x="2369" y="1105"/>
                </a:lnTo>
                <a:lnTo>
                  <a:pt x="2384" y="1162"/>
                </a:lnTo>
                <a:lnTo>
                  <a:pt x="2397" y="1219"/>
                </a:lnTo>
                <a:lnTo>
                  <a:pt x="2411" y="1273"/>
                </a:lnTo>
                <a:lnTo>
                  <a:pt x="2423" y="1325"/>
                </a:lnTo>
                <a:lnTo>
                  <a:pt x="2436" y="1374"/>
                </a:lnTo>
                <a:lnTo>
                  <a:pt x="2447" y="1420"/>
                </a:lnTo>
                <a:lnTo>
                  <a:pt x="2458" y="1463"/>
                </a:lnTo>
                <a:lnTo>
                  <a:pt x="2467" y="1502"/>
                </a:lnTo>
                <a:lnTo>
                  <a:pt x="2477" y="1536"/>
                </a:lnTo>
                <a:lnTo>
                  <a:pt x="2484" y="1565"/>
                </a:lnTo>
                <a:lnTo>
                  <a:pt x="2490" y="1591"/>
                </a:lnTo>
                <a:lnTo>
                  <a:pt x="2496" y="1611"/>
                </a:lnTo>
                <a:lnTo>
                  <a:pt x="2499" y="1627"/>
                </a:lnTo>
                <a:lnTo>
                  <a:pt x="2501" y="1635"/>
                </a:lnTo>
                <a:lnTo>
                  <a:pt x="2502" y="1638"/>
                </a:lnTo>
                <a:lnTo>
                  <a:pt x="2831" y="419"/>
                </a:lnTo>
                <a:lnTo>
                  <a:pt x="2663" y="419"/>
                </a:lnTo>
                <a:lnTo>
                  <a:pt x="2634" y="419"/>
                </a:lnTo>
                <a:lnTo>
                  <a:pt x="2607" y="419"/>
                </a:lnTo>
                <a:lnTo>
                  <a:pt x="2582" y="419"/>
                </a:lnTo>
                <a:lnTo>
                  <a:pt x="2562" y="419"/>
                </a:lnTo>
                <a:lnTo>
                  <a:pt x="2546" y="419"/>
                </a:lnTo>
                <a:lnTo>
                  <a:pt x="2536" y="419"/>
                </a:lnTo>
                <a:lnTo>
                  <a:pt x="2536" y="281"/>
                </a:lnTo>
                <a:lnTo>
                  <a:pt x="2536" y="246"/>
                </a:lnTo>
                <a:lnTo>
                  <a:pt x="2536" y="209"/>
                </a:lnTo>
                <a:lnTo>
                  <a:pt x="2536" y="47"/>
                </a:lnTo>
                <a:lnTo>
                  <a:pt x="2536" y="26"/>
                </a:lnTo>
                <a:lnTo>
                  <a:pt x="2536" y="10"/>
                </a:lnTo>
                <a:lnTo>
                  <a:pt x="2536" y="0"/>
                </a:lnTo>
                <a:lnTo>
                  <a:pt x="3456" y="0"/>
                </a:lnTo>
                <a:lnTo>
                  <a:pt x="3456" y="419"/>
                </a:lnTo>
                <a:lnTo>
                  <a:pt x="3283" y="419"/>
                </a:lnTo>
                <a:lnTo>
                  <a:pt x="3258" y="419"/>
                </a:lnTo>
                <a:lnTo>
                  <a:pt x="3234" y="419"/>
                </a:lnTo>
                <a:lnTo>
                  <a:pt x="3215" y="419"/>
                </a:lnTo>
                <a:lnTo>
                  <a:pt x="3199" y="419"/>
                </a:lnTo>
                <a:lnTo>
                  <a:pt x="3189" y="419"/>
                </a:lnTo>
                <a:lnTo>
                  <a:pt x="3186" y="419"/>
                </a:lnTo>
                <a:lnTo>
                  <a:pt x="3185" y="422"/>
                </a:lnTo>
                <a:lnTo>
                  <a:pt x="3183" y="431"/>
                </a:lnTo>
                <a:lnTo>
                  <a:pt x="3178" y="446"/>
                </a:lnTo>
                <a:lnTo>
                  <a:pt x="3173" y="466"/>
                </a:lnTo>
                <a:lnTo>
                  <a:pt x="3166" y="492"/>
                </a:lnTo>
                <a:lnTo>
                  <a:pt x="3159" y="522"/>
                </a:lnTo>
                <a:lnTo>
                  <a:pt x="3149" y="558"/>
                </a:lnTo>
                <a:lnTo>
                  <a:pt x="3139" y="597"/>
                </a:lnTo>
                <a:lnTo>
                  <a:pt x="3127" y="640"/>
                </a:lnTo>
                <a:lnTo>
                  <a:pt x="3115" y="687"/>
                </a:lnTo>
                <a:lnTo>
                  <a:pt x="3101" y="738"/>
                </a:lnTo>
                <a:lnTo>
                  <a:pt x="3087" y="791"/>
                </a:lnTo>
                <a:lnTo>
                  <a:pt x="3073" y="847"/>
                </a:lnTo>
                <a:lnTo>
                  <a:pt x="3057" y="906"/>
                </a:lnTo>
                <a:lnTo>
                  <a:pt x="3041" y="967"/>
                </a:lnTo>
                <a:lnTo>
                  <a:pt x="3025" y="1029"/>
                </a:lnTo>
                <a:lnTo>
                  <a:pt x="3008" y="1093"/>
                </a:lnTo>
                <a:lnTo>
                  <a:pt x="2990" y="1159"/>
                </a:lnTo>
                <a:lnTo>
                  <a:pt x="2973" y="1225"/>
                </a:lnTo>
                <a:lnTo>
                  <a:pt x="2955" y="1292"/>
                </a:lnTo>
                <a:lnTo>
                  <a:pt x="2938" y="1360"/>
                </a:lnTo>
                <a:lnTo>
                  <a:pt x="2920" y="1427"/>
                </a:lnTo>
                <a:lnTo>
                  <a:pt x="2902" y="1494"/>
                </a:lnTo>
                <a:lnTo>
                  <a:pt x="2884" y="1560"/>
                </a:lnTo>
                <a:lnTo>
                  <a:pt x="2867" y="1626"/>
                </a:lnTo>
                <a:lnTo>
                  <a:pt x="2850" y="1691"/>
                </a:lnTo>
                <a:lnTo>
                  <a:pt x="2833" y="1754"/>
                </a:lnTo>
                <a:lnTo>
                  <a:pt x="2817" y="1815"/>
                </a:lnTo>
                <a:lnTo>
                  <a:pt x="2801" y="1874"/>
                </a:lnTo>
                <a:lnTo>
                  <a:pt x="2787" y="1931"/>
                </a:lnTo>
                <a:lnTo>
                  <a:pt x="2772" y="1985"/>
                </a:lnTo>
                <a:lnTo>
                  <a:pt x="2759" y="2036"/>
                </a:lnTo>
                <a:lnTo>
                  <a:pt x="2746" y="2084"/>
                </a:lnTo>
                <a:lnTo>
                  <a:pt x="2734" y="2128"/>
                </a:lnTo>
                <a:lnTo>
                  <a:pt x="2724" y="2169"/>
                </a:lnTo>
                <a:lnTo>
                  <a:pt x="2715" y="2205"/>
                </a:lnTo>
                <a:lnTo>
                  <a:pt x="2706" y="2237"/>
                </a:lnTo>
                <a:lnTo>
                  <a:pt x="2699" y="2264"/>
                </a:lnTo>
                <a:lnTo>
                  <a:pt x="2693" y="2286"/>
                </a:lnTo>
                <a:lnTo>
                  <a:pt x="2688" y="2302"/>
                </a:lnTo>
                <a:lnTo>
                  <a:pt x="2686" y="2313"/>
                </a:lnTo>
                <a:lnTo>
                  <a:pt x="2684" y="2317"/>
                </a:lnTo>
                <a:lnTo>
                  <a:pt x="2584" y="2317"/>
                </a:lnTo>
                <a:lnTo>
                  <a:pt x="2548" y="2317"/>
                </a:lnTo>
                <a:lnTo>
                  <a:pt x="2525" y="2317"/>
                </a:lnTo>
                <a:lnTo>
                  <a:pt x="2490" y="2317"/>
                </a:lnTo>
                <a:lnTo>
                  <a:pt x="2466" y="2317"/>
                </a:lnTo>
                <a:lnTo>
                  <a:pt x="2422" y="2317"/>
                </a:lnTo>
                <a:lnTo>
                  <a:pt x="2312" y="2317"/>
                </a:lnTo>
                <a:lnTo>
                  <a:pt x="2286" y="2317"/>
                </a:lnTo>
                <a:lnTo>
                  <a:pt x="2242" y="2317"/>
                </a:lnTo>
                <a:lnTo>
                  <a:pt x="2058" y="2317"/>
                </a:lnTo>
                <a:lnTo>
                  <a:pt x="2045" y="2317"/>
                </a:lnTo>
                <a:lnTo>
                  <a:pt x="2032" y="2317"/>
                </a:lnTo>
                <a:lnTo>
                  <a:pt x="2024" y="2317"/>
                </a:lnTo>
                <a:lnTo>
                  <a:pt x="2023" y="2312"/>
                </a:lnTo>
                <a:lnTo>
                  <a:pt x="2020" y="2301"/>
                </a:lnTo>
                <a:lnTo>
                  <a:pt x="2016" y="2285"/>
                </a:lnTo>
                <a:lnTo>
                  <a:pt x="2011" y="2263"/>
                </a:lnTo>
                <a:lnTo>
                  <a:pt x="2003" y="2236"/>
                </a:lnTo>
                <a:lnTo>
                  <a:pt x="1996" y="2205"/>
                </a:lnTo>
                <a:lnTo>
                  <a:pt x="1988" y="2170"/>
                </a:lnTo>
                <a:lnTo>
                  <a:pt x="1977" y="2131"/>
                </a:lnTo>
                <a:lnTo>
                  <a:pt x="1967" y="2089"/>
                </a:lnTo>
                <a:lnTo>
                  <a:pt x="1956" y="2045"/>
                </a:lnTo>
                <a:lnTo>
                  <a:pt x="1944" y="1998"/>
                </a:lnTo>
                <a:lnTo>
                  <a:pt x="1931" y="1948"/>
                </a:lnTo>
                <a:lnTo>
                  <a:pt x="1919" y="1897"/>
                </a:lnTo>
                <a:lnTo>
                  <a:pt x="1906" y="1845"/>
                </a:lnTo>
                <a:lnTo>
                  <a:pt x="1892" y="1792"/>
                </a:lnTo>
                <a:lnTo>
                  <a:pt x="1879" y="1739"/>
                </a:lnTo>
                <a:lnTo>
                  <a:pt x="1865" y="1684"/>
                </a:lnTo>
                <a:lnTo>
                  <a:pt x="1852" y="1631"/>
                </a:lnTo>
                <a:lnTo>
                  <a:pt x="1839" y="1578"/>
                </a:lnTo>
                <a:lnTo>
                  <a:pt x="1825" y="1527"/>
                </a:lnTo>
                <a:lnTo>
                  <a:pt x="1813" y="1476"/>
                </a:lnTo>
                <a:lnTo>
                  <a:pt x="1801" y="1428"/>
                </a:lnTo>
                <a:lnTo>
                  <a:pt x="1790" y="1381"/>
                </a:lnTo>
                <a:lnTo>
                  <a:pt x="1778" y="1337"/>
                </a:lnTo>
                <a:lnTo>
                  <a:pt x="1768" y="1296"/>
                </a:lnTo>
                <a:lnTo>
                  <a:pt x="1758" y="1258"/>
                </a:lnTo>
                <a:lnTo>
                  <a:pt x="1750" y="1225"/>
                </a:lnTo>
                <a:lnTo>
                  <a:pt x="1743" y="1195"/>
                </a:lnTo>
                <a:lnTo>
                  <a:pt x="1736" y="1170"/>
                </a:lnTo>
                <a:lnTo>
                  <a:pt x="1731" y="1150"/>
                </a:lnTo>
                <a:lnTo>
                  <a:pt x="1727" y="1135"/>
                </a:lnTo>
                <a:lnTo>
                  <a:pt x="1725" y="1126"/>
                </a:lnTo>
                <a:lnTo>
                  <a:pt x="1725" y="1123"/>
                </a:lnTo>
                <a:lnTo>
                  <a:pt x="1724" y="1126"/>
                </a:lnTo>
                <a:lnTo>
                  <a:pt x="1722" y="1135"/>
                </a:lnTo>
                <a:lnTo>
                  <a:pt x="1718" y="1150"/>
                </a:lnTo>
                <a:lnTo>
                  <a:pt x="1712" y="1170"/>
                </a:lnTo>
                <a:lnTo>
                  <a:pt x="1705" y="1195"/>
                </a:lnTo>
                <a:lnTo>
                  <a:pt x="1698" y="1225"/>
                </a:lnTo>
                <a:lnTo>
                  <a:pt x="1688" y="1258"/>
                </a:lnTo>
                <a:lnTo>
                  <a:pt x="1679" y="1296"/>
                </a:lnTo>
                <a:lnTo>
                  <a:pt x="1668" y="1337"/>
                </a:lnTo>
                <a:lnTo>
                  <a:pt x="1657" y="1381"/>
                </a:lnTo>
                <a:lnTo>
                  <a:pt x="1644" y="1428"/>
                </a:lnTo>
                <a:lnTo>
                  <a:pt x="1632" y="1476"/>
                </a:lnTo>
                <a:lnTo>
                  <a:pt x="1618" y="1527"/>
                </a:lnTo>
                <a:lnTo>
                  <a:pt x="1604" y="1578"/>
                </a:lnTo>
                <a:lnTo>
                  <a:pt x="1591" y="1631"/>
                </a:lnTo>
                <a:lnTo>
                  <a:pt x="1576" y="1684"/>
                </a:lnTo>
                <a:lnTo>
                  <a:pt x="1561" y="1739"/>
                </a:lnTo>
                <a:lnTo>
                  <a:pt x="1548" y="1792"/>
                </a:lnTo>
                <a:lnTo>
                  <a:pt x="1534" y="1845"/>
                </a:lnTo>
                <a:lnTo>
                  <a:pt x="1520" y="1897"/>
                </a:lnTo>
                <a:lnTo>
                  <a:pt x="1507" y="1948"/>
                </a:lnTo>
                <a:lnTo>
                  <a:pt x="1493" y="1998"/>
                </a:lnTo>
                <a:lnTo>
                  <a:pt x="1481" y="2045"/>
                </a:lnTo>
                <a:lnTo>
                  <a:pt x="1469" y="2089"/>
                </a:lnTo>
                <a:lnTo>
                  <a:pt x="1458" y="2131"/>
                </a:lnTo>
                <a:lnTo>
                  <a:pt x="1448" y="2170"/>
                </a:lnTo>
                <a:lnTo>
                  <a:pt x="1439" y="2205"/>
                </a:lnTo>
                <a:lnTo>
                  <a:pt x="1431" y="2236"/>
                </a:lnTo>
                <a:lnTo>
                  <a:pt x="1423" y="2263"/>
                </a:lnTo>
                <a:lnTo>
                  <a:pt x="1418" y="2285"/>
                </a:lnTo>
                <a:lnTo>
                  <a:pt x="1414" y="2301"/>
                </a:lnTo>
                <a:lnTo>
                  <a:pt x="1411" y="2312"/>
                </a:lnTo>
                <a:lnTo>
                  <a:pt x="1410" y="2317"/>
                </a:lnTo>
                <a:lnTo>
                  <a:pt x="1308" y="2317"/>
                </a:lnTo>
                <a:lnTo>
                  <a:pt x="1272" y="2317"/>
                </a:lnTo>
                <a:lnTo>
                  <a:pt x="1250" y="2317"/>
                </a:lnTo>
                <a:lnTo>
                  <a:pt x="1215" y="2317"/>
                </a:lnTo>
                <a:lnTo>
                  <a:pt x="1191" y="2317"/>
                </a:lnTo>
                <a:lnTo>
                  <a:pt x="1147" y="2317"/>
                </a:lnTo>
                <a:lnTo>
                  <a:pt x="1037" y="2317"/>
                </a:lnTo>
                <a:lnTo>
                  <a:pt x="1012" y="2317"/>
                </a:lnTo>
                <a:lnTo>
                  <a:pt x="968" y="2317"/>
                </a:lnTo>
                <a:lnTo>
                  <a:pt x="782" y="2317"/>
                </a:lnTo>
                <a:lnTo>
                  <a:pt x="771" y="2317"/>
                </a:lnTo>
                <a:lnTo>
                  <a:pt x="756" y="2317"/>
                </a:lnTo>
                <a:lnTo>
                  <a:pt x="749" y="2317"/>
                </a:lnTo>
                <a:lnTo>
                  <a:pt x="748" y="2313"/>
                </a:lnTo>
                <a:lnTo>
                  <a:pt x="745" y="2301"/>
                </a:lnTo>
                <a:lnTo>
                  <a:pt x="740" y="2286"/>
                </a:lnTo>
                <a:lnTo>
                  <a:pt x="735" y="2264"/>
                </a:lnTo>
                <a:lnTo>
                  <a:pt x="729" y="2237"/>
                </a:lnTo>
                <a:lnTo>
                  <a:pt x="721" y="2205"/>
                </a:lnTo>
                <a:lnTo>
                  <a:pt x="711" y="2169"/>
                </a:lnTo>
                <a:lnTo>
                  <a:pt x="702" y="2128"/>
                </a:lnTo>
                <a:lnTo>
                  <a:pt x="690" y="2084"/>
                </a:lnTo>
                <a:lnTo>
                  <a:pt x="679" y="2036"/>
                </a:lnTo>
                <a:lnTo>
                  <a:pt x="665" y="1985"/>
                </a:lnTo>
                <a:lnTo>
                  <a:pt x="651" y="1931"/>
                </a:lnTo>
                <a:lnTo>
                  <a:pt x="638" y="1874"/>
                </a:lnTo>
                <a:lnTo>
                  <a:pt x="623" y="1815"/>
                </a:lnTo>
                <a:lnTo>
                  <a:pt x="607" y="1753"/>
                </a:lnTo>
                <a:lnTo>
                  <a:pt x="592" y="1691"/>
                </a:lnTo>
                <a:lnTo>
                  <a:pt x="576" y="1626"/>
                </a:lnTo>
                <a:lnTo>
                  <a:pt x="559" y="1560"/>
                </a:lnTo>
                <a:lnTo>
                  <a:pt x="542" y="1494"/>
                </a:lnTo>
                <a:lnTo>
                  <a:pt x="526" y="1427"/>
                </a:lnTo>
                <a:lnTo>
                  <a:pt x="509" y="1360"/>
                </a:lnTo>
                <a:lnTo>
                  <a:pt x="492" y="1292"/>
                </a:lnTo>
                <a:lnTo>
                  <a:pt x="474" y="1225"/>
                </a:lnTo>
                <a:lnTo>
                  <a:pt x="459" y="1159"/>
                </a:lnTo>
                <a:lnTo>
                  <a:pt x="442" y="1093"/>
                </a:lnTo>
                <a:lnTo>
                  <a:pt x="426" y="1029"/>
                </a:lnTo>
                <a:lnTo>
                  <a:pt x="411" y="966"/>
                </a:lnTo>
                <a:lnTo>
                  <a:pt x="395" y="906"/>
                </a:lnTo>
                <a:lnTo>
                  <a:pt x="380" y="847"/>
                </a:lnTo>
                <a:lnTo>
                  <a:pt x="367" y="791"/>
                </a:lnTo>
                <a:lnTo>
                  <a:pt x="353" y="738"/>
                </a:lnTo>
                <a:lnTo>
                  <a:pt x="340" y="687"/>
                </a:lnTo>
                <a:lnTo>
                  <a:pt x="328" y="640"/>
                </a:lnTo>
                <a:lnTo>
                  <a:pt x="317" y="597"/>
                </a:lnTo>
                <a:lnTo>
                  <a:pt x="308" y="558"/>
                </a:lnTo>
                <a:lnTo>
                  <a:pt x="298" y="522"/>
                </a:lnTo>
                <a:lnTo>
                  <a:pt x="291" y="492"/>
                </a:lnTo>
                <a:lnTo>
                  <a:pt x="285" y="466"/>
                </a:lnTo>
                <a:lnTo>
                  <a:pt x="280" y="446"/>
                </a:lnTo>
                <a:lnTo>
                  <a:pt x="275" y="431"/>
                </a:lnTo>
                <a:lnTo>
                  <a:pt x="273" y="422"/>
                </a:lnTo>
                <a:lnTo>
                  <a:pt x="272" y="419"/>
                </a:lnTo>
                <a:lnTo>
                  <a:pt x="118" y="419"/>
                </a:lnTo>
                <a:lnTo>
                  <a:pt x="91" y="419"/>
                </a:lnTo>
                <a:lnTo>
                  <a:pt x="66" y="419"/>
                </a:lnTo>
                <a:lnTo>
                  <a:pt x="43" y="419"/>
                </a:lnTo>
                <a:lnTo>
                  <a:pt x="24" y="419"/>
                </a:lnTo>
                <a:lnTo>
                  <a:pt x="9" y="419"/>
                </a:lnTo>
                <a:lnTo>
                  <a:pt x="0" y="419"/>
                </a:lnTo>
                <a:lnTo>
                  <a:pt x="0" y="0"/>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5" name="Group 4"/>
          <p:cNvGrpSpPr/>
          <p:nvPr userDrawn="1"/>
        </p:nvGrpSpPr>
        <p:grpSpPr>
          <a:xfrm>
            <a:off x="0" y="4913906"/>
            <a:ext cx="9144000" cy="229594"/>
            <a:chOff x="0" y="4913906"/>
            <a:chExt cx="9144000" cy="229594"/>
          </a:xfrm>
        </p:grpSpPr>
        <p:pic>
          <p:nvPicPr>
            <p:cNvPr id="19" name="Picture 350" descr="C:\Users\Sarah\Documents\_SSD_Business\Clients\AKA Design\1388_UW Foster PPT template\Art\RainAngle-purple_CESMAS.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4807"/>
            <a:stretch/>
          </p:blipFill>
          <p:spPr bwMode="auto">
            <a:xfrm>
              <a:off x="0" y="4913906"/>
              <a:ext cx="9144000" cy="229594"/>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350" descr="C:\Users\Sarah\Documents\_SSD_Business\Clients\AKA Design\1388_UW Foster PPT template\Art\RainAngle-purple_CESMAS.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4807"/>
            <a:stretch/>
          </p:blipFill>
          <p:spPr bwMode="auto">
            <a:xfrm>
              <a:off x="0" y="4913906"/>
              <a:ext cx="9144000" cy="229594"/>
            </a:xfrm>
            <a:prstGeom prst="rect">
              <a:avLst/>
            </a:prstGeom>
            <a:noFill/>
            <a:extLst>
              <a:ext uri="{909E8E84-426E-40DD-AFC4-6F175D3DCCD1}">
                <a14:hiddenFill xmlns:a14="http://schemas.microsoft.com/office/drawing/2010/main">
                  <a:solidFill>
                    <a:srgbClr val="FFFFFF"/>
                  </a:solidFill>
                </a14:hiddenFill>
              </a:ext>
            </a:extLst>
          </p:spPr>
        </p:pic>
      </p:grpSp>
      <p:sp>
        <p:nvSpPr>
          <p:cNvPr id="14" name="Freeform 8"/>
          <p:cNvSpPr>
            <a:spLocks/>
          </p:cNvSpPr>
          <p:nvPr userDrawn="1"/>
        </p:nvSpPr>
        <p:spPr bwMode="auto">
          <a:xfrm>
            <a:off x="0" y="2715182"/>
            <a:ext cx="4876038" cy="127000"/>
          </a:xfrm>
          <a:custGeom>
            <a:avLst/>
            <a:gdLst/>
            <a:ahLst/>
            <a:cxnLst/>
            <a:rect l="l" t="t" r="r" b="b"/>
            <a:pathLst>
              <a:path w="4876038" h="127000">
                <a:moveTo>
                  <a:pt x="0" y="0"/>
                </a:moveTo>
                <a:lnTo>
                  <a:pt x="1651376" y="0"/>
                </a:lnTo>
                <a:lnTo>
                  <a:pt x="3224662" y="0"/>
                </a:lnTo>
                <a:lnTo>
                  <a:pt x="4876038" y="0"/>
                </a:lnTo>
                <a:lnTo>
                  <a:pt x="4842701" y="127000"/>
                </a:lnTo>
                <a:lnTo>
                  <a:pt x="3191325" y="127000"/>
                </a:lnTo>
                <a:lnTo>
                  <a:pt x="1651376" y="127000"/>
                </a:lnTo>
                <a:lnTo>
                  <a:pt x="0" y="127000"/>
                </a:lnTo>
                <a:close/>
              </a:path>
            </a:pathLst>
          </a:cu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a:solidFill>
                <a:schemeClr val="lt1"/>
              </a:solidFill>
              <a:latin typeface="+mn-lt"/>
              <a:cs typeface="+mn-cs"/>
            </a:endParaRPr>
          </a:p>
        </p:txBody>
      </p:sp>
      <p:pic>
        <p:nvPicPr>
          <p:cNvPr id="16" name="Picture 15"/>
          <p:cNvPicPr>
            <a:picLocks noChangeAspect="1"/>
          </p:cNvPicPr>
          <p:nvPr userDrawn="1"/>
        </p:nvPicPr>
        <p:blipFill>
          <a:blip r:embed="rId3"/>
          <a:stretch>
            <a:fillRect/>
          </a:stretch>
        </p:blipFill>
        <p:spPr>
          <a:xfrm>
            <a:off x="315569" y="404086"/>
            <a:ext cx="2240279" cy="640080"/>
          </a:xfrm>
          <a:prstGeom prst="rect">
            <a:avLst/>
          </a:prstGeom>
        </p:spPr>
      </p:pic>
    </p:spTree>
    <p:extLst>
      <p:ext uri="{BB962C8B-B14F-4D97-AF65-F5344CB8AC3E}">
        <p14:creationId xmlns:p14="http://schemas.microsoft.com/office/powerpoint/2010/main" val="2114452014"/>
      </p:ext>
    </p:extLst>
  </p:cSld>
  <p:clrMapOvr>
    <a:masterClrMapping/>
  </p:clrMapOvr>
  <p:extLst>
    <p:ext uri="{DCECCB84-F9BA-43D5-87BE-67443E8EF086}">
      <p15:sldGuideLst xmlns:p15="http://schemas.microsoft.com/office/powerpoint/2012/main">
        <p15:guide id="1" pos="2880" userDrawn="1">
          <p15:clr>
            <a:srgbClr val="FBAE40"/>
          </p15:clr>
        </p15:guide>
        <p15:guide id="2" pos="5568" userDrawn="1">
          <p15:clr>
            <a:srgbClr val="FBAE40"/>
          </p15:clr>
        </p15:guide>
        <p15:guide id="3" pos="322"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Section header_purple">
    <p:bg>
      <p:bgPr>
        <a:solidFill>
          <a:schemeClr val="tx2"/>
        </a:solid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361951" y="3035188"/>
            <a:ext cx="7762875" cy="530915"/>
          </a:xfrm>
          <a:prstGeom prst="rect">
            <a:avLst/>
          </a:prstGeom>
        </p:spPr>
        <p:txBody>
          <a:bodyPr anchor="t" anchorCtr="0"/>
          <a:lstStyle>
            <a:lvl1pPr marL="0" indent="0" algn="l">
              <a:spcBef>
                <a:spcPts val="0"/>
              </a:spcBef>
              <a:spcAft>
                <a:spcPts val="300"/>
              </a:spcAft>
              <a:buNone/>
              <a:defRPr sz="2850" b="0">
                <a:solidFill>
                  <a:schemeClr val="bg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name</a:t>
            </a:r>
          </a:p>
        </p:txBody>
      </p:sp>
      <p:sp>
        <p:nvSpPr>
          <p:cNvPr id="7" name="Title 1"/>
          <p:cNvSpPr>
            <a:spLocks noGrp="1"/>
          </p:cNvSpPr>
          <p:nvPr>
            <p:ph type="title" hasCustomPrompt="1"/>
          </p:nvPr>
        </p:nvSpPr>
        <p:spPr>
          <a:xfrm>
            <a:off x="361951" y="1568359"/>
            <a:ext cx="7743825" cy="1118255"/>
          </a:xfrm>
          <a:prstGeom prst="rect">
            <a:avLst/>
          </a:prstGeom>
        </p:spPr>
        <p:txBody>
          <a:bodyPr anchor="t" anchorCtr="0"/>
          <a:lstStyle>
            <a:lvl1pPr algn="l">
              <a:lnSpc>
                <a:spcPts val="4000"/>
              </a:lnSpc>
              <a:spcBef>
                <a:spcPts val="0"/>
              </a:spcBef>
              <a:defRPr sz="3800" b="0" cap="all" spc="-30" baseline="0">
                <a:solidFill>
                  <a:schemeClr val="bg2"/>
                </a:solidFill>
                <a:latin typeface="Arial Black" panose="020B0A04020102020204" pitchFamily="34" charset="0"/>
              </a:defRPr>
            </a:lvl1pPr>
          </a:lstStyle>
          <a:p>
            <a:r>
              <a:rPr lang="en-US"/>
              <a:t>This Click to edit master title style</a:t>
            </a:r>
          </a:p>
        </p:txBody>
      </p:sp>
      <p:sp>
        <p:nvSpPr>
          <p:cNvPr id="11" name="Freeform 8"/>
          <p:cNvSpPr>
            <a:spLocks/>
          </p:cNvSpPr>
          <p:nvPr userDrawn="1"/>
        </p:nvSpPr>
        <p:spPr bwMode="auto">
          <a:xfrm>
            <a:off x="-2866" y="2715182"/>
            <a:ext cx="2560320" cy="127000"/>
          </a:xfrm>
          <a:custGeom>
            <a:avLst/>
            <a:gdLst/>
            <a:ahLst/>
            <a:cxnLst/>
            <a:rect l="l" t="t" r="r" b="b"/>
            <a:pathLst>
              <a:path w="3224662" h="127000">
                <a:moveTo>
                  <a:pt x="0" y="0"/>
                </a:moveTo>
                <a:lnTo>
                  <a:pt x="3224662" y="0"/>
                </a:lnTo>
                <a:lnTo>
                  <a:pt x="3191325" y="127000"/>
                </a:lnTo>
                <a:lnTo>
                  <a:pt x="0" y="127000"/>
                </a:lnTo>
                <a:close/>
              </a:path>
            </a:pathLst>
          </a:cu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a:solidFill>
                <a:schemeClr val="lt1"/>
              </a:solidFill>
              <a:latin typeface="+mn-lt"/>
              <a:cs typeface="+mn-cs"/>
            </a:endParaRPr>
          </a:p>
        </p:txBody>
      </p:sp>
      <p:pic>
        <p:nvPicPr>
          <p:cNvPr id="12" name="Picture 11"/>
          <p:cNvPicPr>
            <a:picLocks noChangeAspect="1"/>
          </p:cNvPicPr>
          <p:nvPr userDrawn="1"/>
        </p:nvPicPr>
        <p:blipFill>
          <a:blip r:embed="rId2"/>
          <a:stretch>
            <a:fillRect/>
          </a:stretch>
        </p:blipFill>
        <p:spPr>
          <a:xfrm>
            <a:off x="7086600" y="4448832"/>
            <a:ext cx="1920239" cy="548640"/>
          </a:xfrm>
          <a:prstGeom prst="rect">
            <a:avLst/>
          </a:prstGeom>
        </p:spPr>
      </p:pic>
    </p:spTree>
    <p:extLst>
      <p:ext uri="{BB962C8B-B14F-4D97-AF65-F5344CB8AC3E}">
        <p14:creationId xmlns:p14="http://schemas.microsoft.com/office/powerpoint/2010/main" val="2133832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61950" y="332845"/>
            <a:ext cx="8305800" cy="769441"/>
          </a:xfrm>
          <a:prstGeom prst="rect">
            <a:avLst/>
          </a:prstGeom>
        </p:spPr>
        <p:txBody>
          <a:bodyPr vert="horz" wrap="square" lIns="91440" tIns="45720" rIns="91440" bIns="45720" rtlCol="0" anchor="t" anchorCtr="0">
            <a:spAutoFit/>
          </a:bodyPr>
          <a:lstStyle>
            <a:lvl1pPr>
              <a:defRPr lang="en-US" sz="4400" dirty="0"/>
            </a:lvl1pPr>
          </a:lstStyle>
          <a:p>
            <a:pPr lvl="0"/>
            <a:r>
              <a:rPr lang="en-US"/>
              <a:t>Click to edit Master title style</a:t>
            </a:r>
          </a:p>
        </p:txBody>
      </p:sp>
      <p:sp>
        <p:nvSpPr>
          <p:cNvPr id="3" name="Content Placeholder 2"/>
          <p:cNvSpPr>
            <a:spLocks noGrp="1"/>
          </p:cNvSpPr>
          <p:nvPr>
            <p:ph idx="1"/>
          </p:nvPr>
        </p:nvSpPr>
        <p:spPr>
          <a:xfrm>
            <a:off x="361950" y="1000125"/>
            <a:ext cx="8229600" cy="1577355"/>
          </a:xfrm>
          <a:prstGeom prst="rect">
            <a:avLst/>
          </a:prstGeom>
        </p:spPr>
        <p:txBody>
          <a:bodyPr vert="horz" wrap="square" lIns="137160" tIns="45720" rIns="91440" bIns="45720" rtlCol="0">
            <a:spAutoFit/>
          </a:bodyPr>
          <a:lstStyle>
            <a:lvl1pPr>
              <a:defRPr lang="en-US" sz="3200" dirty="0" smtClean="0"/>
            </a:lvl1pPr>
            <a:lvl2pPr>
              <a:defRPr lang="en-US" dirty="0" smtClean="0"/>
            </a:lvl2pPr>
            <a:lvl3pPr>
              <a:defRPr lang="en-US" dirty="0" smtClean="0"/>
            </a:lvl3pPr>
            <a:lvl4pPr>
              <a:defRPr lang="en-US" dirty="0"/>
            </a:lvl4pPr>
          </a:lstStyle>
          <a:p>
            <a:pPr lvl="0"/>
            <a:r>
              <a:rPr lang="en-US"/>
              <a:t>Click to edit Master text styles</a:t>
            </a:r>
          </a:p>
          <a:p>
            <a:pPr lvl="1"/>
            <a:r>
              <a:rPr lang="en-US"/>
              <a:t>Second level</a:t>
            </a:r>
          </a:p>
          <a:p>
            <a:pPr lvl="2"/>
            <a:r>
              <a:rPr lang="en-US"/>
              <a:t>Third level</a:t>
            </a:r>
          </a:p>
          <a:p>
            <a:pPr lvl="3"/>
            <a:r>
              <a:rPr lang="en-US"/>
              <a:t>Fourth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Bullet">
    <p:spTree>
      <p:nvGrpSpPr>
        <p:cNvPr id="1" name=""/>
        <p:cNvGrpSpPr/>
        <p:nvPr/>
      </p:nvGrpSpPr>
      <p:grpSpPr>
        <a:xfrm>
          <a:off x="0" y="0"/>
          <a:ext cx="0" cy="0"/>
          <a:chOff x="0" y="0"/>
          <a:chExt cx="0" cy="0"/>
        </a:xfrm>
      </p:grpSpPr>
      <p:sp>
        <p:nvSpPr>
          <p:cNvPr id="2" name="Title 1"/>
          <p:cNvSpPr>
            <a:spLocks noGrp="1"/>
          </p:cNvSpPr>
          <p:nvPr>
            <p:ph type="title"/>
          </p:nvPr>
        </p:nvSpPr>
        <p:spPr>
          <a:xfrm>
            <a:off x="361950" y="332845"/>
            <a:ext cx="8305800" cy="769441"/>
          </a:xfrm>
          <a:prstGeom prst="rect">
            <a:avLst/>
          </a:prstGeom>
        </p:spPr>
        <p:txBody>
          <a:bodyPr vert="horz" wrap="square" lIns="91440" tIns="45720" rIns="91440" bIns="45720" rtlCol="0" anchor="t" anchorCtr="0">
            <a:spAutoFit/>
          </a:bodyPr>
          <a:lstStyle>
            <a:lvl1pPr>
              <a:defRPr lang="en-US" sz="4400" dirty="0"/>
            </a:lvl1pPr>
          </a:lstStyle>
          <a:p>
            <a:pPr lvl="0"/>
            <a:r>
              <a:rPr lang="en-US"/>
              <a:t>Click to edit Master title style</a:t>
            </a:r>
          </a:p>
        </p:txBody>
      </p:sp>
      <p:sp>
        <p:nvSpPr>
          <p:cNvPr id="3" name="Content Placeholder 2"/>
          <p:cNvSpPr>
            <a:spLocks noGrp="1"/>
          </p:cNvSpPr>
          <p:nvPr>
            <p:ph idx="1"/>
          </p:nvPr>
        </p:nvSpPr>
        <p:spPr>
          <a:xfrm>
            <a:off x="361950" y="1000125"/>
            <a:ext cx="8229600" cy="1577355"/>
          </a:xfrm>
          <a:prstGeom prst="rect">
            <a:avLst/>
          </a:prstGeom>
        </p:spPr>
        <p:txBody>
          <a:bodyPr vert="horz" wrap="square" lIns="137160" tIns="45720" rIns="91440" bIns="45720" rtlCol="0">
            <a:spAutoFit/>
          </a:bodyPr>
          <a:lstStyle>
            <a:lvl1pPr marL="344488" indent="-344488">
              <a:buFont typeface="Arial" panose="020B0604020202020204" pitchFamily="34" charset="0"/>
              <a:buChar char="•"/>
              <a:defRPr lang="en-US" sz="3200" dirty="0" smtClean="0"/>
            </a:lvl1pPr>
            <a:lvl2pPr>
              <a:defRPr lang="en-US" dirty="0" smtClean="0"/>
            </a:lvl2pPr>
            <a:lvl3pPr>
              <a:defRPr lang="en-US" dirty="0" smtClean="0"/>
            </a:lvl3pPr>
            <a:lvl4pPr>
              <a:defRPr lang="en-US" dirty="0"/>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467452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Bullet">
    <p:spTree>
      <p:nvGrpSpPr>
        <p:cNvPr id="1" name=""/>
        <p:cNvGrpSpPr/>
        <p:nvPr/>
      </p:nvGrpSpPr>
      <p:grpSpPr>
        <a:xfrm>
          <a:off x="0" y="0"/>
          <a:ext cx="0" cy="0"/>
          <a:chOff x="0" y="0"/>
          <a:chExt cx="0" cy="0"/>
        </a:xfrm>
      </p:grpSpPr>
      <p:sp>
        <p:nvSpPr>
          <p:cNvPr id="2" name="Title 1"/>
          <p:cNvSpPr>
            <a:spLocks noGrp="1"/>
          </p:cNvSpPr>
          <p:nvPr>
            <p:ph type="title"/>
          </p:nvPr>
        </p:nvSpPr>
        <p:spPr>
          <a:xfrm>
            <a:off x="361950" y="332845"/>
            <a:ext cx="8305800" cy="769441"/>
          </a:xfrm>
          <a:prstGeom prst="rect">
            <a:avLst/>
          </a:prstGeom>
        </p:spPr>
        <p:txBody>
          <a:bodyPr vert="horz" wrap="square" lIns="91440" tIns="45720" rIns="91440" bIns="45720" rtlCol="0" anchor="t" anchorCtr="0">
            <a:spAutoFit/>
          </a:bodyPr>
          <a:lstStyle>
            <a:lvl1pPr>
              <a:defRPr lang="en-US" sz="4400" dirty="0"/>
            </a:lvl1pPr>
          </a:lstStyle>
          <a:p>
            <a:pPr lvl="0"/>
            <a:r>
              <a:rPr lang="en-US"/>
              <a:t>Click to edit Master title style</a:t>
            </a:r>
          </a:p>
        </p:txBody>
      </p:sp>
      <p:sp>
        <p:nvSpPr>
          <p:cNvPr id="3" name="Content Placeholder 2"/>
          <p:cNvSpPr>
            <a:spLocks noGrp="1"/>
          </p:cNvSpPr>
          <p:nvPr>
            <p:ph idx="1"/>
          </p:nvPr>
        </p:nvSpPr>
        <p:spPr>
          <a:xfrm>
            <a:off x="361950" y="1000125"/>
            <a:ext cx="8229600" cy="1577355"/>
          </a:xfrm>
          <a:prstGeom prst="rect">
            <a:avLst/>
          </a:prstGeom>
        </p:spPr>
        <p:txBody>
          <a:bodyPr vert="horz" wrap="square" lIns="137160" tIns="45720" rIns="91440" bIns="45720" rtlCol="0">
            <a:spAutoFit/>
          </a:bodyPr>
          <a:lstStyle>
            <a:lvl1pPr marL="344488" indent="-344488">
              <a:buFont typeface="Arial" panose="020B0604020202020204" pitchFamily="34" charset="0"/>
              <a:buChar char="•"/>
              <a:defRPr lang="en-US" sz="3200" dirty="0" smtClean="0"/>
            </a:lvl1pPr>
            <a:lvl2pPr>
              <a:defRPr lang="en-US" dirty="0" smtClean="0"/>
            </a:lvl2pPr>
            <a:lvl3pPr>
              <a:defRPr lang="en-US" dirty="0" smtClean="0"/>
            </a:lvl3pPr>
            <a:lvl4pPr>
              <a:defRPr lang="en-US" dirty="0"/>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615283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with Logo">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7484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hank You_purple">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6696" y="2021613"/>
            <a:ext cx="8170606" cy="1446550"/>
          </a:xfrm>
        </p:spPr>
        <p:txBody>
          <a:bodyPr/>
          <a:lstStyle>
            <a:lvl1pPr algn="ctr">
              <a:defRPr sz="4400" b="0" baseline="0">
                <a:solidFill>
                  <a:schemeClr val="bg2"/>
                </a:solidFill>
                <a:latin typeface="Arial Black" panose="020B0A04020102020204" pitchFamily="34" charset="0"/>
              </a:defRPr>
            </a:lvl1pPr>
          </a:lstStyle>
          <a:p>
            <a:r>
              <a:rPr lang="en-US"/>
              <a:t>Click to edit Master title style</a:t>
            </a:r>
          </a:p>
        </p:txBody>
      </p:sp>
      <p:pic>
        <p:nvPicPr>
          <p:cNvPr id="9" name="Picture 8"/>
          <p:cNvPicPr>
            <a:picLocks noChangeAspect="1"/>
          </p:cNvPicPr>
          <p:nvPr userDrawn="1"/>
        </p:nvPicPr>
        <p:blipFill>
          <a:blip r:embed="rId2"/>
          <a:stretch>
            <a:fillRect/>
          </a:stretch>
        </p:blipFill>
        <p:spPr>
          <a:xfrm>
            <a:off x="7080068" y="4429237"/>
            <a:ext cx="1920238" cy="548640"/>
          </a:xfrm>
          <a:prstGeom prst="rect">
            <a:avLst/>
          </a:prstGeom>
        </p:spPr>
      </p:pic>
    </p:spTree>
    <p:extLst>
      <p:ext uri="{BB962C8B-B14F-4D97-AF65-F5344CB8AC3E}">
        <p14:creationId xmlns:p14="http://schemas.microsoft.com/office/powerpoint/2010/main" val="3168846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Placeholder 2"/>
          <p:cNvSpPr>
            <a:spLocks noGrp="1"/>
          </p:cNvSpPr>
          <p:nvPr>
            <p:ph type="title"/>
          </p:nvPr>
        </p:nvSpPr>
        <p:spPr>
          <a:xfrm>
            <a:off x="361950" y="337418"/>
            <a:ext cx="8170606" cy="584775"/>
          </a:xfrm>
          <a:prstGeom prst="rect">
            <a:avLst/>
          </a:prstGeom>
        </p:spPr>
        <p:txBody>
          <a:bodyPr vert="horz" wrap="square" lIns="91440" tIns="45720" rIns="91440" bIns="45720" rtlCol="0" anchor="t" anchorCtr="0">
            <a:spAutoFit/>
          </a:bodyPr>
          <a:lstStyle/>
          <a:p>
            <a:r>
              <a:rPr lang="en-US"/>
              <a:t>Click to edit Master title style</a:t>
            </a:r>
          </a:p>
        </p:txBody>
      </p:sp>
      <p:sp>
        <p:nvSpPr>
          <p:cNvPr id="6" name="Text Placeholder 5"/>
          <p:cNvSpPr>
            <a:spLocks noGrp="1"/>
          </p:cNvSpPr>
          <p:nvPr>
            <p:ph type="body" idx="1"/>
          </p:nvPr>
        </p:nvSpPr>
        <p:spPr>
          <a:xfrm>
            <a:off x="361950" y="1003394"/>
            <a:ext cx="8170606" cy="1744067"/>
          </a:xfrm>
          <a:prstGeom prst="rect">
            <a:avLst/>
          </a:prstGeom>
        </p:spPr>
        <p:txBody>
          <a:bodyPr vert="horz" wrap="square" lIns="137160" tIns="45720" rIns="91440" bIns="4572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5" name="Picture 14"/>
          <p:cNvPicPr>
            <a:picLocks noChangeAspect="1"/>
          </p:cNvPicPr>
          <p:nvPr userDrawn="1"/>
        </p:nvPicPr>
        <p:blipFill>
          <a:blip r:embed="rId10"/>
          <a:stretch>
            <a:fillRect/>
          </a:stretch>
        </p:blipFill>
        <p:spPr>
          <a:xfrm>
            <a:off x="7443417" y="4569498"/>
            <a:ext cx="1440179" cy="411480"/>
          </a:xfrm>
          <a:prstGeom prst="rect">
            <a:avLst/>
          </a:prstGeom>
        </p:spPr>
      </p:pic>
    </p:spTree>
  </p:cSld>
  <p:clrMap bg1="lt1" tx1="dk1" bg2="lt2" tx2="dk2" accent1="accent1" accent2="accent2" accent3="accent3" accent4="accent4" accent5="accent5" accent6="accent6" hlink="hlink" folHlink="folHlink"/>
  <p:sldLayoutIdLst>
    <p:sldLayoutId id="2147483669" r:id="rId1"/>
    <p:sldLayoutId id="2147483668" r:id="rId2"/>
    <p:sldLayoutId id="2147483650" r:id="rId3"/>
    <p:sldLayoutId id="2147483671" r:id="rId4"/>
    <p:sldLayoutId id="2147483672" r:id="rId5"/>
    <p:sldLayoutId id="2147483653" r:id="rId6"/>
    <p:sldLayoutId id="2147483670" r:id="rId7"/>
    <p:sldLayoutId id="2147483662" r:id="rId8"/>
  </p:sldLayoutIdLst>
  <p:hf hdr="0" ftr="0" dt="0"/>
  <p:txStyles>
    <p:titleStyle>
      <a:lvl1pPr algn="l" defTabSz="457200" rtl="0" fontAlgn="base">
        <a:spcBef>
          <a:spcPct val="0"/>
        </a:spcBef>
        <a:spcAft>
          <a:spcPct val="0"/>
        </a:spcAft>
        <a:defRPr sz="3200" b="1" kern="1200">
          <a:solidFill>
            <a:schemeClr val="tx2"/>
          </a:solidFill>
          <a:latin typeface="+mj-lt"/>
          <a:ea typeface="+mj-ea"/>
          <a:cs typeface="Arial" panose="020B0604020202020204" pitchFamily="34" charset="0"/>
        </a:defRPr>
      </a:lvl1pPr>
      <a:lvl2pPr algn="ctr" defTabSz="457200" rtl="0" fontAlgn="base">
        <a:spcBef>
          <a:spcPct val="0"/>
        </a:spcBef>
        <a:spcAft>
          <a:spcPct val="0"/>
        </a:spcAft>
        <a:defRPr sz="4400">
          <a:solidFill>
            <a:schemeClr val="tx1"/>
          </a:solidFill>
          <a:latin typeface="Calibri" pitchFamily="34" charset="0"/>
        </a:defRPr>
      </a:lvl2pPr>
      <a:lvl3pPr algn="ctr" defTabSz="457200" rtl="0" fontAlgn="base">
        <a:spcBef>
          <a:spcPct val="0"/>
        </a:spcBef>
        <a:spcAft>
          <a:spcPct val="0"/>
        </a:spcAft>
        <a:defRPr sz="4400">
          <a:solidFill>
            <a:schemeClr val="tx1"/>
          </a:solidFill>
          <a:latin typeface="Calibri" pitchFamily="34" charset="0"/>
        </a:defRPr>
      </a:lvl3pPr>
      <a:lvl4pPr algn="ctr" defTabSz="457200" rtl="0" fontAlgn="base">
        <a:spcBef>
          <a:spcPct val="0"/>
        </a:spcBef>
        <a:spcAft>
          <a:spcPct val="0"/>
        </a:spcAft>
        <a:defRPr sz="4400">
          <a:solidFill>
            <a:schemeClr val="tx1"/>
          </a:solidFill>
          <a:latin typeface="Calibri" pitchFamily="34" charset="0"/>
        </a:defRPr>
      </a:lvl4pPr>
      <a:lvl5pPr algn="ctr" defTabSz="457200" rtl="0" fontAlgn="base">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0" indent="0" algn="l" defTabSz="457200" rtl="0" fontAlgn="base">
        <a:spcBef>
          <a:spcPts val="0"/>
        </a:spcBef>
        <a:spcAft>
          <a:spcPts val="100"/>
        </a:spcAft>
        <a:buFont typeface="Arial" charset="0"/>
        <a:buNone/>
        <a:defRPr sz="2200" kern="1200">
          <a:solidFill>
            <a:schemeClr val="tx1"/>
          </a:solidFill>
          <a:latin typeface="+mn-lt"/>
          <a:ea typeface="Open Sans" panose="020B0606030504020204" pitchFamily="34" charset="0"/>
          <a:cs typeface="Open Sans" panose="020B0606030504020204" pitchFamily="34" charset="0"/>
        </a:defRPr>
      </a:lvl1pPr>
      <a:lvl2pPr marL="569913" indent="-228600" algn="l" defTabSz="457200" rtl="0" fontAlgn="base">
        <a:spcBef>
          <a:spcPts val="0"/>
        </a:spcBef>
        <a:spcAft>
          <a:spcPts val="100"/>
        </a:spcAft>
        <a:buFont typeface="Arial" panose="020B0604020202020204" pitchFamily="34" charset="0"/>
        <a:buChar char="•"/>
        <a:defRPr sz="2200" kern="1200">
          <a:solidFill>
            <a:schemeClr val="tx1"/>
          </a:solidFill>
          <a:latin typeface="+mn-lt"/>
          <a:ea typeface="Open Sans" panose="020B0606030504020204" pitchFamily="34" charset="0"/>
          <a:cs typeface="Open Sans" panose="020B0606030504020204" pitchFamily="34" charset="0"/>
        </a:defRPr>
      </a:lvl2pPr>
      <a:lvl3pPr marL="801688" indent="-227013" algn="l" defTabSz="457200" rtl="0" fontAlgn="base">
        <a:spcBef>
          <a:spcPts val="0"/>
        </a:spcBef>
        <a:spcAft>
          <a:spcPts val="100"/>
        </a:spcAft>
        <a:buFont typeface="Arial" charset="0"/>
        <a:buChar char="•"/>
        <a:defRPr sz="2000" kern="1200">
          <a:solidFill>
            <a:schemeClr val="tx1"/>
          </a:solidFill>
          <a:latin typeface="+mn-lt"/>
          <a:ea typeface="Open Sans" panose="020B0606030504020204" pitchFamily="34" charset="0"/>
          <a:cs typeface="Open Sans" panose="020B0606030504020204" pitchFamily="34" charset="0"/>
        </a:defRPr>
      </a:lvl3pPr>
      <a:lvl4pPr marL="1027113" indent="-220663" algn="l" defTabSz="457200" rtl="0" fontAlgn="base">
        <a:spcBef>
          <a:spcPts val="0"/>
        </a:spcBef>
        <a:spcAft>
          <a:spcPts val="100"/>
        </a:spcAft>
        <a:buFont typeface="Arial" panose="020B0604020202020204" pitchFamily="34" charset="0"/>
        <a:buChar char="•"/>
        <a:defRPr sz="2000" kern="1200">
          <a:solidFill>
            <a:schemeClr val="tx1"/>
          </a:solidFill>
          <a:latin typeface="+mn-lt"/>
          <a:ea typeface="Open Sans" panose="020B0606030504020204" pitchFamily="34" charset="0"/>
          <a:cs typeface="Open Sans" panose="020B0606030504020204" pitchFamily="34" charset="0"/>
        </a:defRPr>
      </a:lvl4pPr>
      <a:lvl5pPr marL="1258888" indent="-239713" algn="l" defTabSz="457200" rtl="0" fontAlgn="base">
        <a:spcBef>
          <a:spcPts val="0"/>
        </a:spcBef>
        <a:spcAft>
          <a:spcPts val="100"/>
        </a:spcAft>
        <a:buFont typeface="Arial" panose="020B0604020202020204" pitchFamily="34" charset="0"/>
        <a:buChar char="•"/>
        <a:defRPr sz="2000" kern="1200">
          <a:solidFill>
            <a:schemeClr val="tx1"/>
          </a:solidFill>
          <a:latin typeface="+mn-lt"/>
          <a:ea typeface="Open Sans" panose="020B0606030504020204" pitchFamily="34" charset="0"/>
          <a:cs typeface="Open Sans" panose="020B0606030504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guide id="3" pos="288" userDrawn="1">
          <p15:clr>
            <a:srgbClr val="F26B43"/>
          </p15:clr>
        </p15:guide>
        <p15:guide id="4" orient="horz" pos="279" userDrawn="1">
          <p15:clr>
            <a:srgbClr val="F26B43"/>
          </p15:clr>
        </p15:guide>
        <p15:guide id="5" orient="horz" pos="840" userDrawn="1">
          <p15:clr>
            <a:srgbClr val="F26B43"/>
          </p15:clr>
        </p15:guide>
        <p15:guide id="6" pos="542" userDrawn="1">
          <p15:clr>
            <a:srgbClr val="F26B43"/>
          </p15:clr>
        </p15:guide>
        <p15:guide id="7" pos="556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61951" y="1472358"/>
            <a:ext cx="7743825" cy="1219308"/>
          </a:xfrm>
        </p:spPr>
        <p:txBody>
          <a:bodyPr/>
          <a:lstStyle/>
          <a:p>
            <a:r>
              <a:rPr lang="en-US" sz="4000" dirty="0"/>
              <a:t>Transaction Analysis</a:t>
            </a:r>
            <a:br>
              <a:rPr lang="en-US" sz="4000" dirty="0"/>
            </a:br>
            <a:r>
              <a:rPr lang="en-US" sz="2400"/>
              <a:t>(Testing </a:t>
            </a:r>
            <a:r>
              <a:rPr lang="en-US" sz="2400" dirty="0"/>
              <a:t>internal controls)</a:t>
            </a:r>
            <a:endParaRPr lang="en-US" sz="4000" dirty="0"/>
          </a:p>
        </p:txBody>
      </p:sp>
      <p:sp>
        <p:nvSpPr>
          <p:cNvPr id="9" name="Subtitle 8">
            <a:extLst>
              <a:ext uri="{FF2B5EF4-FFF2-40B4-BE49-F238E27FC236}">
                <a16:creationId xmlns:a16="http://schemas.microsoft.com/office/drawing/2014/main" id="{B2773AAD-913F-4F7D-B76C-297F2718F473}"/>
              </a:ext>
            </a:extLst>
          </p:cNvPr>
          <p:cNvSpPr>
            <a:spLocks noGrp="1"/>
          </p:cNvSpPr>
          <p:nvPr>
            <p:ph type="subTitle" idx="1"/>
          </p:nvPr>
        </p:nvSpPr>
        <p:spPr>
          <a:xfrm>
            <a:off x="361951" y="3014332"/>
            <a:ext cx="7762875" cy="992579"/>
          </a:xfrm>
        </p:spPr>
        <p:txBody>
          <a:bodyPr/>
          <a:lstStyle/>
          <a:p>
            <a:r>
              <a:rPr lang="en-US" sz="2800" dirty="0"/>
              <a:t>Advanced Cases in Assurance Services (ACCTG 521)</a:t>
            </a:r>
          </a:p>
          <a:p>
            <a:r>
              <a:rPr lang="en-US" sz="2800" dirty="0"/>
              <a:t>Class 5 | MPAcc class of 2026</a:t>
            </a:r>
          </a:p>
        </p:txBody>
      </p:sp>
    </p:spTree>
    <p:extLst>
      <p:ext uri="{BB962C8B-B14F-4D97-AF65-F5344CB8AC3E}">
        <p14:creationId xmlns:p14="http://schemas.microsoft.com/office/powerpoint/2010/main" val="384289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D66B82-F0C2-A4AC-826A-DD90C7CBDA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14FEFE-4FA9-CA15-0E82-D799F3135B62}"/>
              </a:ext>
            </a:extLst>
          </p:cNvPr>
          <p:cNvSpPr>
            <a:spLocks noGrp="1"/>
          </p:cNvSpPr>
          <p:nvPr>
            <p:ph type="title"/>
          </p:nvPr>
        </p:nvSpPr>
        <p:spPr>
          <a:xfrm>
            <a:off x="361950" y="332845"/>
            <a:ext cx="8305800" cy="1077218"/>
          </a:xfrm>
        </p:spPr>
        <p:txBody>
          <a:bodyPr/>
          <a:lstStyle/>
          <a:p>
            <a:r>
              <a:rPr lang="en-US" sz="3200" dirty="0"/>
              <a:t>Material Weaknesses and Financial Reporting Quality</a:t>
            </a:r>
          </a:p>
        </p:txBody>
      </p:sp>
      <p:sp>
        <p:nvSpPr>
          <p:cNvPr id="3" name="Content Placeholder 2">
            <a:extLst>
              <a:ext uri="{FF2B5EF4-FFF2-40B4-BE49-F238E27FC236}">
                <a16:creationId xmlns:a16="http://schemas.microsoft.com/office/drawing/2014/main" id="{0764FB64-0BD9-A313-D6AA-77B2F9DA537E}"/>
              </a:ext>
            </a:extLst>
          </p:cNvPr>
          <p:cNvSpPr>
            <a:spLocks noGrp="1"/>
          </p:cNvSpPr>
          <p:nvPr>
            <p:ph idx="1"/>
          </p:nvPr>
        </p:nvSpPr>
        <p:spPr>
          <a:xfrm>
            <a:off x="457200" y="1360543"/>
            <a:ext cx="8229600" cy="2544286"/>
          </a:xfrm>
        </p:spPr>
        <p:txBody>
          <a:bodyPr/>
          <a:lstStyle/>
          <a:p>
            <a:r>
              <a:rPr lang="en-US" sz="2400" dirty="0"/>
              <a:t>Are Material Weaknesses Correlated with Restatements?</a:t>
            </a:r>
          </a:p>
          <a:p>
            <a:pPr lvl="1"/>
            <a:r>
              <a:rPr lang="en-US" sz="1800" dirty="0"/>
              <a:t>Yes, internal control weaknesses and restatements are positively related</a:t>
            </a:r>
          </a:p>
          <a:p>
            <a:r>
              <a:rPr lang="en-US" sz="2400" dirty="0"/>
              <a:t>Why doesn’t substantive testing fix this?</a:t>
            </a:r>
          </a:p>
          <a:p>
            <a:pPr lvl="1"/>
            <a:r>
              <a:rPr lang="en-US" sz="1800" dirty="0"/>
              <a:t>It does, sometimes. When the material weaknesses are account specific, they do NOT have more restatements (i.e., substantive testing works) </a:t>
            </a:r>
          </a:p>
          <a:p>
            <a:pPr lvl="1"/>
            <a:r>
              <a:rPr lang="en-US" sz="1800" dirty="0"/>
              <a:t>BUT when the problem is more general (e.g., segregation of duties, IT weaknesses), it is hard to know where to apply additional substantive testing. (Ge et al. 2007) </a:t>
            </a:r>
          </a:p>
        </p:txBody>
      </p:sp>
    </p:spTree>
    <p:extLst>
      <p:ext uri="{BB962C8B-B14F-4D97-AF65-F5344CB8AC3E}">
        <p14:creationId xmlns:p14="http://schemas.microsoft.com/office/powerpoint/2010/main" val="4079301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2DE94-BFBF-A756-5743-B44285A8EEFC}"/>
              </a:ext>
            </a:extLst>
          </p:cNvPr>
          <p:cNvSpPr>
            <a:spLocks noGrp="1"/>
          </p:cNvSpPr>
          <p:nvPr>
            <p:ph type="title"/>
          </p:nvPr>
        </p:nvSpPr>
        <p:spPr/>
        <p:txBody>
          <a:bodyPr/>
          <a:lstStyle/>
          <a:p>
            <a:r>
              <a:rPr lang="en-US" dirty="0"/>
              <a:t>Deliverable</a:t>
            </a:r>
          </a:p>
        </p:txBody>
      </p:sp>
      <p:sp>
        <p:nvSpPr>
          <p:cNvPr id="3" name="Content Placeholder 2">
            <a:extLst>
              <a:ext uri="{FF2B5EF4-FFF2-40B4-BE49-F238E27FC236}">
                <a16:creationId xmlns:a16="http://schemas.microsoft.com/office/drawing/2014/main" id="{B4EEA1D1-A3F3-1D0F-C380-D9CF8A178EE5}"/>
              </a:ext>
            </a:extLst>
          </p:cNvPr>
          <p:cNvSpPr>
            <a:spLocks noGrp="1"/>
          </p:cNvSpPr>
          <p:nvPr>
            <p:ph idx="1"/>
          </p:nvPr>
        </p:nvSpPr>
        <p:spPr>
          <a:xfrm>
            <a:off x="361950" y="1000125"/>
            <a:ext cx="8229600" cy="2641749"/>
          </a:xfrm>
        </p:spPr>
        <p:txBody>
          <a:bodyPr/>
          <a:lstStyle/>
          <a:p>
            <a:r>
              <a:rPr lang="en-US" dirty="0"/>
              <a:t>Objective:</a:t>
            </a:r>
          </a:p>
          <a:p>
            <a:pPr lvl="1"/>
            <a:r>
              <a:rPr lang="en-US" dirty="0"/>
              <a:t>Analyze recent </a:t>
            </a:r>
            <a:r>
              <a:rPr lang="en-US" b="1" dirty="0"/>
              <a:t>8-K disclosures</a:t>
            </a:r>
            <a:r>
              <a:rPr lang="en-US" dirty="0"/>
              <a:t> for companies that reported </a:t>
            </a:r>
            <a:r>
              <a:rPr lang="en-US" b="1" dirty="0"/>
              <a:t>both a financial restatement and a material weakness</a:t>
            </a:r>
            <a:r>
              <a:rPr lang="en-US" dirty="0"/>
              <a:t> in internal control (use the Alteryx packaged workbook, or Tuesday’s workflow).</a:t>
            </a:r>
          </a:p>
          <a:p>
            <a:pPr lvl="1"/>
            <a:r>
              <a:rPr lang="en-US" dirty="0"/>
              <a:t>Write a short memo assessing the </a:t>
            </a:r>
            <a:r>
              <a:rPr lang="en-US" b="1" dirty="0"/>
              <a:t>severity and implications</a:t>
            </a:r>
            <a:r>
              <a:rPr lang="en-US" dirty="0"/>
              <a:t> of the weakness.</a:t>
            </a:r>
          </a:p>
        </p:txBody>
      </p:sp>
    </p:spTree>
    <p:extLst>
      <p:ext uri="{BB962C8B-B14F-4D97-AF65-F5344CB8AC3E}">
        <p14:creationId xmlns:p14="http://schemas.microsoft.com/office/powerpoint/2010/main" val="1471450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5B76F-C8D8-4B5C-3930-41D24D26BD4B}"/>
              </a:ext>
            </a:extLst>
          </p:cNvPr>
          <p:cNvSpPr>
            <a:spLocks noGrp="1"/>
          </p:cNvSpPr>
          <p:nvPr>
            <p:ph type="title"/>
          </p:nvPr>
        </p:nvSpPr>
        <p:spPr/>
        <p:txBody>
          <a:bodyPr/>
          <a:lstStyle/>
          <a:p>
            <a:r>
              <a:rPr lang="en-US" dirty="0"/>
              <a:t>Hints and tips:</a:t>
            </a:r>
          </a:p>
        </p:txBody>
      </p:sp>
      <p:sp>
        <p:nvSpPr>
          <p:cNvPr id="3" name="Content Placeholder 2">
            <a:extLst>
              <a:ext uri="{FF2B5EF4-FFF2-40B4-BE49-F238E27FC236}">
                <a16:creationId xmlns:a16="http://schemas.microsoft.com/office/drawing/2014/main" id="{43137801-58C0-74C1-320C-F4026777367C}"/>
              </a:ext>
            </a:extLst>
          </p:cNvPr>
          <p:cNvSpPr>
            <a:spLocks noGrp="1"/>
          </p:cNvSpPr>
          <p:nvPr>
            <p:ph idx="1"/>
          </p:nvPr>
        </p:nvSpPr>
        <p:spPr>
          <a:xfrm>
            <a:off x="361950" y="1000125"/>
            <a:ext cx="8229600" cy="3724096"/>
          </a:xfrm>
        </p:spPr>
        <p:txBody>
          <a:bodyPr/>
          <a:lstStyle/>
          <a:p>
            <a:r>
              <a:rPr lang="en-US" sz="2000" b="1" dirty="0"/>
              <a:t>Select one company</a:t>
            </a:r>
            <a:r>
              <a:rPr lang="en-US" sz="2000" dirty="0"/>
              <a:t> from the provided dataset.</a:t>
            </a:r>
          </a:p>
          <a:p>
            <a:r>
              <a:rPr lang="en-US" sz="2000" b="1" dirty="0"/>
              <a:t>Read the 8-K disclosure</a:t>
            </a:r>
            <a:r>
              <a:rPr lang="en-US" sz="2000" dirty="0"/>
              <a:t> describing the restatement and material weakness.</a:t>
            </a:r>
          </a:p>
          <a:p>
            <a:r>
              <a:rPr lang="en-US" sz="2000" b="1" dirty="0"/>
              <a:t>Identify key elements:</a:t>
            </a:r>
            <a:endParaRPr lang="en-US" sz="2000" dirty="0"/>
          </a:p>
          <a:p>
            <a:pPr lvl="1"/>
            <a:r>
              <a:rPr lang="en-US" sz="1400" dirty="0"/>
              <a:t>Nature and scope of the weakness</a:t>
            </a:r>
          </a:p>
          <a:p>
            <a:pPr lvl="1"/>
            <a:r>
              <a:rPr lang="en-US" sz="1400" dirty="0"/>
              <a:t>Affected accounts or processes</a:t>
            </a:r>
          </a:p>
          <a:p>
            <a:pPr lvl="1"/>
            <a:r>
              <a:rPr lang="en-US" sz="1400" dirty="0"/>
              <a:t>If the restatement is linked to a material weakness, separate (incidental), or broader.</a:t>
            </a:r>
          </a:p>
          <a:p>
            <a:pPr lvl="1"/>
            <a:r>
              <a:rPr lang="en-US" sz="1400" dirty="0"/>
              <a:t>Management’s response or remediation plan</a:t>
            </a:r>
          </a:p>
          <a:p>
            <a:pPr lvl="1"/>
            <a:r>
              <a:rPr lang="en-US" sz="1400" dirty="0"/>
              <a:t>Auditor involvement (if disclosed, hint is it 302-Management, or 404 auditor)</a:t>
            </a:r>
          </a:p>
          <a:p>
            <a:r>
              <a:rPr lang="en-US" sz="2000" b="1" dirty="0"/>
              <a:t>Write a short memo (≈300–400 words)</a:t>
            </a:r>
            <a:r>
              <a:rPr lang="en-US" sz="2000" dirty="0"/>
              <a:t> addressing:</a:t>
            </a:r>
          </a:p>
          <a:p>
            <a:pPr lvl="1"/>
            <a:r>
              <a:rPr lang="en-US" sz="1400" dirty="0"/>
              <a:t>How severe is the weakness?</a:t>
            </a:r>
          </a:p>
          <a:p>
            <a:pPr lvl="1"/>
            <a:r>
              <a:rPr lang="en-US" sz="1400" dirty="0"/>
              <a:t>What evidence supports your assessment? (screenshot attachments can be used if referenced)</a:t>
            </a:r>
          </a:p>
          <a:p>
            <a:pPr lvl="1"/>
            <a:r>
              <a:rPr lang="en-US" sz="1400" dirty="0"/>
              <a:t>How might this weakness have contributed to the restatement?</a:t>
            </a:r>
          </a:p>
          <a:p>
            <a:pPr lvl="1"/>
            <a:r>
              <a:rPr lang="en-US" sz="1400" dirty="0"/>
              <a:t>What should management and the audit committee do next?</a:t>
            </a:r>
            <a:endParaRPr lang="en-US" sz="3600" dirty="0"/>
          </a:p>
        </p:txBody>
      </p:sp>
    </p:spTree>
    <p:extLst>
      <p:ext uri="{BB962C8B-B14F-4D97-AF65-F5344CB8AC3E}">
        <p14:creationId xmlns:p14="http://schemas.microsoft.com/office/powerpoint/2010/main" val="17735339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B57383-26F6-4CEF-7DD4-44A1F55F99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4027A3-F177-7954-EC74-848860381E13}"/>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597FC09D-F34A-66E7-8191-FE6A8B412FE9}"/>
              </a:ext>
            </a:extLst>
          </p:cNvPr>
          <p:cNvSpPr>
            <a:spLocks noGrp="1"/>
          </p:cNvSpPr>
          <p:nvPr>
            <p:ph idx="1"/>
          </p:nvPr>
        </p:nvSpPr>
        <p:spPr>
          <a:xfrm>
            <a:off x="361950" y="1000125"/>
            <a:ext cx="8229600" cy="4208844"/>
          </a:xfrm>
        </p:spPr>
        <p:txBody>
          <a:bodyPr/>
          <a:lstStyle/>
          <a:p>
            <a:pPr marL="457200" indent="-457200"/>
            <a:r>
              <a:rPr lang="en-US" dirty="0">
                <a:solidFill>
                  <a:schemeClr val="bg1">
                    <a:lumMod val="75000"/>
                  </a:schemeClr>
                </a:solidFill>
              </a:rPr>
              <a:t>Review</a:t>
            </a:r>
          </a:p>
          <a:p>
            <a:pPr marL="457200" indent="-457200"/>
            <a:r>
              <a:rPr lang="en-US" dirty="0">
                <a:solidFill>
                  <a:schemeClr val="bg1">
                    <a:lumMod val="75000"/>
                  </a:schemeClr>
                </a:solidFill>
              </a:rPr>
              <a:t>Audit Risk Conclusion </a:t>
            </a:r>
          </a:p>
          <a:p>
            <a:pPr marL="1027113" lvl="1" indent="-457200"/>
            <a:r>
              <a:rPr lang="en-US" dirty="0">
                <a:solidFill>
                  <a:schemeClr val="bg1">
                    <a:lumMod val="75000"/>
                  </a:schemeClr>
                </a:solidFill>
              </a:rPr>
              <a:t>Material Weaknesses</a:t>
            </a:r>
          </a:p>
          <a:p>
            <a:pPr marL="1027113" lvl="1" indent="-457200"/>
            <a:r>
              <a:rPr lang="en-US" dirty="0">
                <a:solidFill>
                  <a:schemeClr val="bg1">
                    <a:lumMod val="75000"/>
                  </a:schemeClr>
                </a:solidFill>
              </a:rPr>
              <a:t>Memo Deliverable</a:t>
            </a:r>
          </a:p>
          <a:p>
            <a:pPr marL="457200" indent="-457200"/>
            <a:r>
              <a:rPr lang="en-US" b="1" dirty="0">
                <a:solidFill>
                  <a:srgbClr val="412985"/>
                </a:solidFill>
              </a:rPr>
              <a:t>Transaction Analytics</a:t>
            </a:r>
          </a:p>
          <a:p>
            <a:pPr marL="457200" indent="-457200"/>
            <a:r>
              <a:rPr lang="en-US" dirty="0">
                <a:solidFill>
                  <a:schemeClr val="tx1">
                    <a:lumMod val="65000"/>
                    <a:lumOff val="35000"/>
                  </a:schemeClr>
                </a:solidFill>
              </a:rPr>
              <a:t>Lab: P-Card Case</a:t>
            </a:r>
          </a:p>
          <a:p>
            <a:pPr marL="1027113" lvl="1" indent="-457200"/>
            <a:r>
              <a:rPr lang="en-US" dirty="0">
                <a:solidFill>
                  <a:schemeClr val="tx1">
                    <a:lumMod val="65000"/>
                    <a:lumOff val="35000"/>
                  </a:schemeClr>
                </a:solidFill>
              </a:rPr>
              <a:t>P-Card set-up and workflow overview</a:t>
            </a:r>
          </a:p>
          <a:p>
            <a:pPr marL="1027113" lvl="1" indent="-457200"/>
            <a:endParaRPr lang="en-US" dirty="0"/>
          </a:p>
          <a:p>
            <a:pPr marL="1027113" lvl="1" indent="-457200"/>
            <a:endParaRPr lang="en-US" dirty="0"/>
          </a:p>
          <a:p>
            <a:pPr marL="1027113" lvl="1" indent="-457200"/>
            <a:endParaRPr lang="en-US" dirty="0"/>
          </a:p>
        </p:txBody>
      </p:sp>
    </p:spTree>
    <p:extLst>
      <p:ext uri="{BB962C8B-B14F-4D97-AF65-F5344CB8AC3E}">
        <p14:creationId xmlns:p14="http://schemas.microsoft.com/office/powerpoint/2010/main" val="4210608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8DDC0-E70C-456B-A378-97D5BFE74EA2}"/>
              </a:ext>
            </a:extLst>
          </p:cNvPr>
          <p:cNvSpPr>
            <a:spLocks noGrp="1"/>
          </p:cNvSpPr>
          <p:nvPr>
            <p:ph type="title"/>
          </p:nvPr>
        </p:nvSpPr>
        <p:spPr>
          <a:xfrm>
            <a:off x="0" y="265675"/>
            <a:ext cx="8390553" cy="769441"/>
          </a:xfrm>
        </p:spPr>
        <p:txBody>
          <a:bodyPr/>
          <a:lstStyle/>
          <a:p>
            <a:r>
              <a:rPr lang="en-US" dirty="0"/>
              <a:t>Transaction analytics</a:t>
            </a:r>
          </a:p>
        </p:txBody>
      </p:sp>
      <p:sp>
        <p:nvSpPr>
          <p:cNvPr id="3" name="Content Placeholder 2">
            <a:extLst>
              <a:ext uri="{FF2B5EF4-FFF2-40B4-BE49-F238E27FC236}">
                <a16:creationId xmlns:a16="http://schemas.microsoft.com/office/drawing/2014/main" id="{855A6436-38D4-4EC7-A65B-CD0B6301F164}"/>
              </a:ext>
            </a:extLst>
          </p:cNvPr>
          <p:cNvSpPr>
            <a:spLocks noGrp="1"/>
          </p:cNvSpPr>
          <p:nvPr>
            <p:ph idx="1"/>
          </p:nvPr>
        </p:nvSpPr>
        <p:spPr>
          <a:xfrm>
            <a:off x="277974" y="1545967"/>
            <a:ext cx="8245540" cy="2087751"/>
          </a:xfrm>
        </p:spPr>
        <p:txBody>
          <a:bodyPr/>
          <a:lstStyle/>
          <a:p>
            <a:r>
              <a:rPr lang="en-US" dirty="0"/>
              <a:t>Today we will start analyzing transaction data:</a:t>
            </a:r>
          </a:p>
          <a:p>
            <a:pPr marL="428625" indent="-428625">
              <a:buFont typeface="Arial" panose="020B0604020202020204" pitchFamily="34" charset="0"/>
              <a:buChar char="•"/>
            </a:pPr>
            <a:r>
              <a:rPr lang="en-US" sz="2400" dirty="0"/>
              <a:t>Central to both the </a:t>
            </a:r>
            <a:r>
              <a:rPr lang="en-US" sz="2400" b="1" dirty="0">
                <a:solidFill>
                  <a:srgbClr val="4B2E84"/>
                </a:solidFill>
              </a:rPr>
              <a:t>external audit </a:t>
            </a:r>
            <a:r>
              <a:rPr lang="en-US" sz="2400" dirty="0"/>
              <a:t>function and </a:t>
            </a:r>
            <a:r>
              <a:rPr lang="en-US" sz="2400" b="1" dirty="0">
                <a:solidFill>
                  <a:srgbClr val="4B2E84"/>
                </a:solidFill>
              </a:rPr>
              <a:t>internal audit </a:t>
            </a:r>
            <a:r>
              <a:rPr lang="en-US" sz="2400" dirty="0"/>
              <a:t>function.</a:t>
            </a:r>
          </a:p>
          <a:p>
            <a:pPr marL="428625" indent="-428625">
              <a:buFont typeface="Arial" panose="020B0604020202020204" pitchFamily="34" charset="0"/>
              <a:buChar char="•"/>
            </a:pPr>
            <a:r>
              <a:rPr lang="en-US" sz="2400" dirty="0"/>
              <a:t>Transaction analysis can also be used by </a:t>
            </a:r>
            <a:r>
              <a:rPr lang="en-US" sz="2400" b="1" dirty="0">
                <a:solidFill>
                  <a:srgbClr val="4B2E84"/>
                </a:solidFill>
              </a:rPr>
              <a:t>management</a:t>
            </a:r>
            <a:r>
              <a:rPr lang="en-US" sz="2400" dirty="0"/>
              <a:t> to assess operational decisions.</a:t>
            </a:r>
          </a:p>
        </p:txBody>
      </p:sp>
    </p:spTree>
    <p:extLst>
      <p:ext uri="{BB962C8B-B14F-4D97-AF65-F5344CB8AC3E}">
        <p14:creationId xmlns:p14="http://schemas.microsoft.com/office/powerpoint/2010/main" val="1313727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8DDC0-E70C-456B-A378-97D5BFE74EA2}"/>
              </a:ext>
            </a:extLst>
          </p:cNvPr>
          <p:cNvSpPr>
            <a:spLocks noGrp="1"/>
          </p:cNvSpPr>
          <p:nvPr>
            <p:ph type="title"/>
          </p:nvPr>
        </p:nvSpPr>
        <p:spPr>
          <a:xfrm>
            <a:off x="0" y="265675"/>
            <a:ext cx="8390553" cy="769441"/>
          </a:xfrm>
        </p:spPr>
        <p:txBody>
          <a:bodyPr/>
          <a:lstStyle/>
          <a:p>
            <a:r>
              <a:rPr lang="en-US" dirty="0"/>
              <a:t>Transaction analytics</a:t>
            </a:r>
          </a:p>
        </p:txBody>
      </p:sp>
      <p:sp>
        <p:nvSpPr>
          <p:cNvPr id="3" name="Content Placeholder 2">
            <a:extLst>
              <a:ext uri="{FF2B5EF4-FFF2-40B4-BE49-F238E27FC236}">
                <a16:creationId xmlns:a16="http://schemas.microsoft.com/office/drawing/2014/main" id="{855A6436-38D4-4EC7-A65B-CD0B6301F164}"/>
              </a:ext>
            </a:extLst>
          </p:cNvPr>
          <p:cNvSpPr>
            <a:spLocks noGrp="1"/>
          </p:cNvSpPr>
          <p:nvPr>
            <p:ph idx="1"/>
          </p:nvPr>
        </p:nvSpPr>
        <p:spPr>
          <a:xfrm>
            <a:off x="277974" y="1545967"/>
            <a:ext cx="8245540" cy="3288080"/>
          </a:xfrm>
        </p:spPr>
        <p:txBody>
          <a:bodyPr/>
          <a:lstStyle/>
          <a:p>
            <a:pPr marL="428625" indent="-428625">
              <a:buFont typeface="Arial" panose="020B0604020202020204" pitchFamily="34" charset="0"/>
              <a:buChar char="•"/>
            </a:pPr>
            <a:r>
              <a:rPr lang="en-US" sz="2400" dirty="0"/>
              <a:t>External auditors provide opinions a company’s financial statements are </a:t>
            </a:r>
            <a:r>
              <a:rPr lang="en-US" sz="2400" b="1" dirty="0">
                <a:solidFill>
                  <a:srgbClr val="4B2E84"/>
                </a:solidFill>
              </a:rPr>
              <a:t>presented fairly</a:t>
            </a:r>
            <a:r>
              <a:rPr lang="en-US" sz="2400" dirty="0"/>
              <a:t>, in all material respects, in accordance with financial reporting framework (such as GAAP).</a:t>
            </a:r>
          </a:p>
          <a:p>
            <a:pPr marL="998524" lvl="1" indent="-428625"/>
            <a:r>
              <a:rPr lang="en-US" sz="1900" dirty="0"/>
              <a:t>External auditors can also provide advisory services to help the company become more financially secure/agile, among other areas.</a:t>
            </a:r>
          </a:p>
          <a:p>
            <a:pPr marL="428625" indent="-428625">
              <a:buFont typeface="Arial" panose="020B0604020202020204" pitchFamily="34" charset="0"/>
              <a:buChar char="•"/>
            </a:pPr>
            <a:r>
              <a:rPr lang="en-US" sz="2400" dirty="0"/>
              <a:t>Internal auditors ensure that company policies and procedures are followed and that the company is financially efficient.</a:t>
            </a:r>
          </a:p>
        </p:txBody>
      </p:sp>
    </p:spTree>
    <p:extLst>
      <p:ext uri="{BB962C8B-B14F-4D97-AF65-F5344CB8AC3E}">
        <p14:creationId xmlns:p14="http://schemas.microsoft.com/office/powerpoint/2010/main" val="2644909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8DDC0-E70C-456B-A378-97D5BFE74EA2}"/>
              </a:ext>
            </a:extLst>
          </p:cNvPr>
          <p:cNvSpPr>
            <a:spLocks noGrp="1"/>
          </p:cNvSpPr>
          <p:nvPr>
            <p:ph type="title"/>
          </p:nvPr>
        </p:nvSpPr>
        <p:spPr>
          <a:xfrm>
            <a:off x="0" y="265675"/>
            <a:ext cx="8390553" cy="769441"/>
          </a:xfrm>
        </p:spPr>
        <p:txBody>
          <a:bodyPr/>
          <a:lstStyle/>
          <a:p>
            <a:r>
              <a:rPr lang="en-US" dirty="0"/>
              <a:t>Transaction analytics</a:t>
            </a:r>
          </a:p>
        </p:txBody>
      </p:sp>
      <p:sp>
        <p:nvSpPr>
          <p:cNvPr id="3" name="Content Placeholder 2">
            <a:extLst>
              <a:ext uri="{FF2B5EF4-FFF2-40B4-BE49-F238E27FC236}">
                <a16:creationId xmlns:a16="http://schemas.microsoft.com/office/drawing/2014/main" id="{855A6436-38D4-4EC7-A65B-CD0B6301F164}"/>
              </a:ext>
            </a:extLst>
          </p:cNvPr>
          <p:cNvSpPr>
            <a:spLocks noGrp="1"/>
          </p:cNvSpPr>
          <p:nvPr>
            <p:ph idx="1"/>
          </p:nvPr>
        </p:nvSpPr>
        <p:spPr>
          <a:xfrm>
            <a:off x="277974" y="1545967"/>
            <a:ext cx="8245540" cy="1200329"/>
          </a:xfrm>
        </p:spPr>
        <p:txBody>
          <a:bodyPr/>
          <a:lstStyle/>
          <a:p>
            <a:pPr marL="428625" indent="-428625">
              <a:buFont typeface="Arial" panose="020B0604020202020204" pitchFamily="34" charset="0"/>
              <a:buChar char="•"/>
            </a:pPr>
            <a:r>
              <a:rPr lang="en-US" sz="2400" dirty="0"/>
              <a:t>Internal auditors ensure that company </a:t>
            </a:r>
            <a:r>
              <a:rPr lang="en-US" sz="2400" b="1" dirty="0">
                <a:solidFill>
                  <a:srgbClr val="4B2E84"/>
                </a:solidFill>
              </a:rPr>
              <a:t>policies</a:t>
            </a:r>
            <a:r>
              <a:rPr lang="en-US" sz="2400" dirty="0"/>
              <a:t> and </a:t>
            </a:r>
            <a:r>
              <a:rPr lang="en-US" sz="2400" b="1" dirty="0">
                <a:solidFill>
                  <a:srgbClr val="4B2E84"/>
                </a:solidFill>
              </a:rPr>
              <a:t>procedures</a:t>
            </a:r>
            <a:r>
              <a:rPr lang="en-US" sz="2400" dirty="0"/>
              <a:t> are followed and that the company is financially efficient.</a:t>
            </a:r>
          </a:p>
        </p:txBody>
      </p:sp>
    </p:spTree>
    <p:extLst>
      <p:ext uri="{BB962C8B-B14F-4D97-AF65-F5344CB8AC3E}">
        <p14:creationId xmlns:p14="http://schemas.microsoft.com/office/powerpoint/2010/main" val="16071516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DF653E0-14A5-47F0-8A07-24ED9E9D2F27}"/>
              </a:ext>
            </a:extLst>
          </p:cNvPr>
          <p:cNvSpPr txBox="1"/>
          <p:nvPr/>
        </p:nvSpPr>
        <p:spPr>
          <a:xfrm>
            <a:off x="685800" y="1154664"/>
            <a:ext cx="7977674" cy="1446550"/>
          </a:xfrm>
          <a:prstGeom prst="rect">
            <a:avLst/>
          </a:prstGeom>
          <a:noFill/>
        </p:spPr>
        <p:txBody>
          <a:bodyPr wrap="square">
            <a:spAutoFit/>
          </a:bodyPr>
          <a:lstStyle/>
          <a:p>
            <a:pPr defTabSz="685800" fontAlgn="auto">
              <a:spcBef>
                <a:spcPts val="0"/>
              </a:spcBef>
              <a:spcAft>
                <a:spcPts val="0"/>
              </a:spcAft>
              <a:defRPr/>
            </a:pPr>
            <a:r>
              <a:rPr lang="en-US" sz="4400" b="1" dirty="0">
                <a:solidFill>
                  <a:srgbClr val="4B2E84"/>
                </a:solidFill>
                <a:latin typeface="Arial"/>
                <a:cs typeface="Arial" panose="020B0604020202020204" pitchFamily="34" charset="0"/>
              </a:rPr>
              <a:t>Why is transaction analysis important?</a:t>
            </a:r>
            <a:endParaRPr lang="en-US" sz="1350" dirty="0">
              <a:solidFill>
                <a:prstClr val="black"/>
              </a:solidFill>
              <a:latin typeface="Calibri"/>
              <a:cs typeface="+mn-cs"/>
            </a:endParaRPr>
          </a:p>
        </p:txBody>
      </p:sp>
    </p:spTree>
    <p:extLst>
      <p:ext uri="{BB962C8B-B14F-4D97-AF65-F5344CB8AC3E}">
        <p14:creationId xmlns:p14="http://schemas.microsoft.com/office/powerpoint/2010/main" val="27556757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963194" y="1567740"/>
            <a:ext cx="2496257" cy="1724908"/>
          </a:xfrm>
          <a:prstGeom prst="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fontAlgn="auto">
              <a:spcBef>
                <a:spcPts val="0"/>
              </a:spcBef>
              <a:spcAft>
                <a:spcPts val="0"/>
              </a:spcAft>
              <a:defRPr/>
            </a:pPr>
            <a:r>
              <a:rPr lang="en-US" dirty="0">
                <a:solidFill>
                  <a:prstClr val="white"/>
                </a:solidFill>
                <a:latin typeface="Calibri" panose="020F0502020204030204"/>
              </a:rPr>
              <a:t>National Office</a:t>
            </a:r>
          </a:p>
          <a:p>
            <a:pPr algn="ctr" defTabSz="685783" fontAlgn="auto">
              <a:spcBef>
                <a:spcPts val="0"/>
              </a:spcBef>
              <a:spcAft>
                <a:spcPts val="0"/>
              </a:spcAft>
              <a:defRPr/>
            </a:pPr>
            <a:r>
              <a:rPr lang="en-US" dirty="0">
                <a:solidFill>
                  <a:prstClr val="white"/>
                </a:solidFill>
                <a:latin typeface="Calibri" panose="020F0502020204030204"/>
              </a:rPr>
              <a:t>Engagement Teams</a:t>
            </a:r>
          </a:p>
        </p:txBody>
      </p:sp>
      <p:sp>
        <p:nvSpPr>
          <p:cNvPr id="5" name="Rectangle 4"/>
          <p:cNvSpPr/>
          <p:nvPr/>
        </p:nvSpPr>
        <p:spPr>
          <a:xfrm>
            <a:off x="653142" y="1567739"/>
            <a:ext cx="2449286" cy="17425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892" lvl="1" defTabSz="685783" fontAlgn="auto">
              <a:spcBef>
                <a:spcPts val="0"/>
              </a:spcBef>
              <a:spcAft>
                <a:spcPts val="0"/>
              </a:spcAft>
              <a:defRPr/>
            </a:pPr>
            <a:r>
              <a:rPr lang="en-US" dirty="0">
                <a:solidFill>
                  <a:srgbClr val="4B2E84"/>
                </a:solidFill>
                <a:latin typeface="Calibri" panose="020F0502020204030204"/>
              </a:rPr>
              <a:t>Audit Committee</a:t>
            </a:r>
          </a:p>
        </p:txBody>
      </p:sp>
      <p:sp>
        <p:nvSpPr>
          <p:cNvPr id="6" name="Rectangle 5"/>
          <p:cNvSpPr/>
          <p:nvPr/>
        </p:nvSpPr>
        <p:spPr>
          <a:xfrm>
            <a:off x="3197861" y="1567741"/>
            <a:ext cx="2664823" cy="17425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fontAlgn="auto">
              <a:spcBef>
                <a:spcPts val="0"/>
              </a:spcBef>
              <a:spcAft>
                <a:spcPts val="0"/>
              </a:spcAft>
              <a:defRPr/>
            </a:pPr>
            <a:r>
              <a:rPr lang="en-US" dirty="0">
                <a:solidFill>
                  <a:srgbClr val="4B2E84"/>
                </a:solidFill>
                <a:latin typeface="Calibri" panose="020F0502020204030204"/>
              </a:rPr>
              <a:t>Chief Financial Officer</a:t>
            </a:r>
          </a:p>
          <a:p>
            <a:pPr algn="ctr" defTabSz="685783" fontAlgn="auto">
              <a:spcBef>
                <a:spcPts val="0"/>
              </a:spcBef>
              <a:spcAft>
                <a:spcPts val="0"/>
              </a:spcAft>
              <a:defRPr/>
            </a:pPr>
            <a:r>
              <a:rPr lang="en-US" dirty="0">
                <a:solidFill>
                  <a:srgbClr val="4B2E84"/>
                </a:solidFill>
                <a:latin typeface="Calibri" panose="020F0502020204030204"/>
              </a:rPr>
              <a:t>Chief Accounting Officer</a:t>
            </a:r>
          </a:p>
        </p:txBody>
      </p:sp>
      <p:sp>
        <p:nvSpPr>
          <p:cNvPr id="7" name="Rectangle 6"/>
          <p:cNvSpPr/>
          <p:nvPr/>
        </p:nvSpPr>
        <p:spPr>
          <a:xfrm>
            <a:off x="653140" y="3624066"/>
            <a:ext cx="7806308" cy="235664"/>
          </a:xfrm>
          <a:prstGeom prst="rect">
            <a:avLst/>
          </a:prstGeom>
          <a:solidFill>
            <a:schemeClr val="bg1">
              <a:lumMod val="75000"/>
            </a:schemeClr>
          </a:solidFill>
          <a:ln>
            <a:solidFill>
              <a:schemeClr val="bg1">
                <a:lumMod val="50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defTabSz="685783" fontAlgn="auto">
              <a:spcBef>
                <a:spcPts val="0"/>
              </a:spcBef>
              <a:spcAft>
                <a:spcPts val="0"/>
              </a:spcAft>
              <a:defRPr/>
            </a:pPr>
            <a:r>
              <a:rPr lang="en-US" dirty="0">
                <a:solidFill>
                  <a:srgbClr val="4B2E84"/>
                </a:solidFill>
                <a:latin typeface="Calibri" panose="020F0502020204030204"/>
              </a:rPr>
              <a:t>Rule- and Standard-Setters:</a:t>
            </a:r>
          </a:p>
        </p:txBody>
      </p:sp>
      <p:sp>
        <p:nvSpPr>
          <p:cNvPr id="8" name="Rectangle 7"/>
          <p:cNvSpPr/>
          <p:nvPr/>
        </p:nvSpPr>
        <p:spPr>
          <a:xfrm>
            <a:off x="653143" y="1200267"/>
            <a:ext cx="2449285" cy="3145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fontAlgn="auto">
              <a:spcBef>
                <a:spcPts val="0"/>
              </a:spcBef>
              <a:spcAft>
                <a:spcPts val="0"/>
              </a:spcAft>
              <a:defRPr/>
            </a:pPr>
            <a:r>
              <a:rPr lang="en-US" dirty="0">
                <a:solidFill>
                  <a:srgbClr val="4B2E84"/>
                </a:solidFill>
                <a:latin typeface="Calibri" panose="020F0502020204030204"/>
              </a:rPr>
              <a:t>Board</a:t>
            </a:r>
          </a:p>
        </p:txBody>
      </p:sp>
      <p:sp>
        <p:nvSpPr>
          <p:cNvPr id="9" name="Rectangle 8"/>
          <p:cNvSpPr/>
          <p:nvPr/>
        </p:nvSpPr>
        <p:spPr>
          <a:xfrm>
            <a:off x="3200400" y="1207211"/>
            <a:ext cx="2664823" cy="3145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fontAlgn="auto">
              <a:spcBef>
                <a:spcPts val="0"/>
              </a:spcBef>
              <a:spcAft>
                <a:spcPts val="0"/>
              </a:spcAft>
              <a:defRPr/>
            </a:pPr>
            <a:r>
              <a:rPr lang="en-US" dirty="0">
                <a:solidFill>
                  <a:srgbClr val="4B2E84"/>
                </a:solidFill>
                <a:latin typeface="Calibri" panose="020F0502020204030204"/>
              </a:rPr>
              <a:t>Management</a:t>
            </a:r>
          </a:p>
        </p:txBody>
      </p:sp>
      <p:sp>
        <p:nvSpPr>
          <p:cNvPr id="10" name="Rectangle 9"/>
          <p:cNvSpPr/>
          <p:nvPr/>
        </p:nvSpPr>
        <p:spPr>
          <a:xfrm>
            <a:off x="5963194" y="1200266"/>
            <a:ext cx="2496257" cy="321537"/>
          </a:xfrm>
          <a:prstGeom prst="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fontAlgn="auto">
              <a:spcBef>
                <a:spcPts val="0"/>
              </a:spcBef>
              <a:spcAft>
                <a:spcPts val="0"/>
              </a:spcAft>
              <a:defRPr/>
            </a:pPr>
            <a:r>
              <a:rPr lang="en-US" dirty="0">
                <a:solidFill>
                  <a:prstClr val="white"/>
                </a:solidFill>
                <a:latin typeface="Calibri" panose="020F0502020204030204"/>
              </a:rPr>
              <a:t>Independent Auditor</a:t>
            </a:r>
          </a:p>
        </p:txBody>
      </p:sp>
      <p:sp>
        <p:nvSpPr>
          <p:cNvPr id="12" name="Rectangle 11"/>
          <p:cNvSpPr/>
          <p:nvPr/>
        </p:nvSpPr>
        <p:spPr>
          <a:xfrm>
            <a:off x="653140" y="3921256"/>
            <a:ext cx="7806308" cy="284601"/>
          </a:xfrm>
          <a:prstGeom prst="rect">
            <a:avLst/>
          </a:prstGeom>
          <a:solidFill>
            <a:schemeClr val="bg1">
              <a:lumMod val="75000"/>
            </a:schemeClr>
          </a:solidFill>
          <a:ln>
            <a:solidFill>
              <a:schemeClr val="bg1">
                <a:lumMod val="50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defTabSz="685783" fontAlgn="auto">
              <a:spcBef>
                <a:spcPts val="0"/>
              </a:spcBef>
              <a:spcAft>
                <a:spcPts val="0"/>
              </a:spcAft>
              <a:defRPr/>
            </a:pPr>
            <a:r>
              <a:rPr lang="en-US" dirty="0">
                <a:solidFill>
                  <a:srgbClr val="4B2E84"/>
                </a:solidFill>
                <a:latin typeface="Calibri" panose="020F0502020204030204"/>
              </a:rPr>
              <a:t>SEC, Exchanges, PCAOB, FASB, IASB, COSO, IIA</a:t>
            </a:r>
          </a:p>
        </p:txBody>
      </p:sp>
      <p:sp>
        <p:nvSpPr>
          <p:cNvPr id="13" name="Title 1"/>
          <p:cNvSpPr txBox="1">
            <a:spLocks/>
          </p:cNvSpPr>
          <p:nvPr/>
        </p:nvSpPr>
        <p:spPr>
          <a:xfrm>
            <a:off x="572750" y="181069"/>
            <a:ext cx="7886700" cy="526256"/>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685783" fontAlgn="auto">
              <a:spcAft>
                <a:spcPts val="0"/>
              </a:spcAft>
              <a:defRPr/>
            </a:pPr>
            <a:r>
              <a:rPr lang="en-US" sz="3000" dirty="0">
                <a:solidFill>
                  <a:srgbClr val="4B2E84"/>
                </a:solidFill>
                <a:latin typeface="Calibri Light" panose="020F0302020204030204"/>
              </a:rPr>
              <a:t>Effective Financial Reporting Governance</a:t>
            </a:r>
          </a:p>
        </p:txBody>
      </p:sp>
      <p:sp>
        <p:nvSpPr>
          <p:cNvPr id="15" name="TextBox 14"/>
          <p:cNvSpPr txBox="1"/>
          <p:nvPr/>
        </p:nvSpPr>
        <p:spPr>
          <a:xfrm>
            <a:off x="2416840" y="1797983"/>
            <a:ext cx="1477736" cy="369332"/>
          </a:xfrm>
          <a:prstGeom prst="rect">
            <a:avLst/>
          </a:prstGeom>
          <a:solidFill>
            <a:schemeClr val="bg1">
              <a:lumMod val="75000"/>
            </a:schemeClr>
          </a:solidFill>
          <a:ln>
            <a:solidFill>
              <a:schemeClr val="bg1">
                <a:lumMod val="50000"/>
              </a:schemeClr>
            </a:solidFill>
          </a:ln>
        </p:spPr>
        <p:txBody>
          <a:bodyPr wrap="square" rtlCol="0">
            <a:spAutoFit/>
          </a:bodyPr>
          <a:lstStyle/>
          <a:p>
            <a:pPr defTabSz="685783" fontAlgn="auto">
              <a:spcBef>
                <a:spcPts val="0"/>
              </a:spcBef>
              <a:spcAft>
                <a:spcPts val="0"/>
              </a:spcAft>
              <a:defRPr/>
            </a:pPr>
            <a:r>
              <a:rPr lang="en-US" dirty="0">
                <a:solidFill>
                  <a:srgbClr val="4B2E84"/>
                </a:solidFill>
                <a:latin typeface="Calibri" panose="020F0502020204030204"/>
                <a:cs typeface="+mn-cs"/>
              </a:rPr>
              <a:t>Internal Audit</a:t>
            </a:r>
          </a:p>
        </p:txBody>
      </p:sp>
      <p:sp>
        <p:nvSpPr>
          <p:cNvPr id="2" name="Isosceles Triangle 1"/>
          <p:cNvSpPr/>
          <p:nvPr/>
        </p:nvSpPr>
        <p:spPr>
          <a:xfrm>
            <a:off x="679167" y="780457"/>
            <a:ext cx="7754260" cy="36692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fontAlgn="auto">
              <a:spcBef>
                <a:spcPts val="0"/>
              </a:spcBef>
              <a:spcAft>
                <a:spcPts val="0"/>
              </a:spcAft>
              <a:defRPr/>
            </a:pPr>
            <a:endParaRPr lang="en-US" sz="1350" dirty="0">
              <a:solidFill>
                <a:srgbClr val="4B2E84"/>
              </a:solidFill>
              <a:latin typeface="Calibri" panose="020F0502020204030204"/>
            </a:endParaRPr>
          </a:p>
        </p:txBody>
      </p:sp>
      <p:sp>
        <p:nvSpPr>
          <p:cNvPr id="14" name="Isosceles Triangle 13"/>
          <p:cNvSpPr/>
          <p:nvPr/>
        </p:nvSpPr>
        <p:spPr>
          <a:xfrm rot="10800000">
            <a:off x="655680" y="4256804"/>
            <a:ext cx="7754260" cy="36692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fontAlgn="auto">
              <a:spcBef>
                <a:spcPts val="0"/>
              </a:spcBef>
              <a:spcAft>
                <a:spcPts val="0"/>
              </a:spcAft>
              <a:defRPr/>
            </a:pPr>
            <a:endParaRPr lang="en-US" sz="1350" dirty="0">
              <a:solidFill>
                <a:srgbClr val="4B2E84"/>
              </a:solidFill>
              <a:latin typeface="Calibri" panose="020F0502020204030204"/>
            </a:endParaRPr>
          </a:p>
        </p:txBody>
      </p:sp>
      <p:sp>
        <p:nvSpPr>
          <p:cNvPr id="16" name="Title 1"/>
          <p:cNvSpPr txBox="1">
            <a:spLocks/>
          </p:cNvSpPr>
          <p:nvPr/>
        </p:nvSpPr>
        <p:spPr>
          <a:xfrm>
            <a:off x="679166" y="4623734"/>
            <a:ext cx="7886700" cy="35867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685783" fontAlgn="auto">
              <a:spcAft>
                <a:spcPts val="0"/>
              </a:spcAft>
              <a:defRPr/>
            </a:pPr>
            <a:r>
              <a:rPr lang="en-US" sz="3000" dirty="0">
                <a:solidFill>
                  <a:srgbClr val="4B2E84"/>
                </a:solidFill>
                <a:latin typeface="Calibri Light" panose="020F0302020204030204"/>
              </a:rPr>
              <a:t>Sound Financial Reporting</a:t>
            </a:r>
          </a:p>
        </p:txBody>
      </p:sp>
      <p:sp>
        <p:nvSpPr>
          <p:cNvPr id="17" name="Rectangle 16">
            <a:extLst>
              <a:ext uri="{FF2B5EF4-FFF2-40B4-BE49-F238E27FC236}">
                <a16:creationId xmlns:a16="http://schemas.microsoft.com/office/drawing/2014/main" id="{9B6C4721-4207-4565-B762-60346328D457}"/>
              </a:ext>
            </a:extLst>
          </p:cNvPr>
          <p:cNvSpPr/>
          <p:nvPr/>
        </p:nvSpPr>
        <p:spPr>
          <a:xfrm>
            <a:off x="653140" y="3340107"/>
            <a:ext cx="7806308" cy="235664"/>
          </a:xfrm>
          <a:prstGeom prst="rect">
            <a:avLst/>
          </a:prstGeom>
          <a:solidFill>
            <a:schemeClr val="bg1">
              <a:lumMod val="75000"/>
            </a:schemeClr>
          </a:solidFill>
          <a:ln>
            <a:solidFill>
              <a:schemeClr val="bg1">
                <a:lumMod val="50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defTabSz="685783" fontAlgn="auto">
              <a:spcBef>
                <a:spcPts val="0"/>
              </a:spcBef>
              <a:spcAft>
                <a:spcPts val="0"/>
              </a:spcAft>
              <a:defRPr/>
            </a:pPr>
            <a:r>
              <a:rPr lang="en-US" dirty="0">
                <a:solidFill>
                  <a:srgbClr val="4B2E84"/>
                </a:solidFill>
                <a:latin typeface="Calibri" panose="020F0502020204030204"/>
              </a:rPr>
              <a:t>Technology and Systems</a:t>
            </a:r>
          </a:p>
        </p:txBody>
      </p:sp>
    </p:spTree>
    <p:extLst>
      <p:ext uri="{BB962C8B-B14F-4D97-AF65-F5344CB8AC3E}">
        <p14:creationId xmlns:p14="http://schemas.microsoft.com/office/powerpoint/2010/main" val="4311494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2E839AE6-09B6-408D-B013-A53B1B3DE6D6}"/>
              </a:ext>
            </a:extLst>
          </p:cNvPr>
          <p:cNvGraphicFramePr/>
          <p:nvPr/>
        </p:nvGraphicFramePr>
        <p:xfrm>
          <a:off x="915714" y="852903"/>
          <a:ext cx="7729141" cy="3372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a16="http://schemas.microsoft.com/office/drawing/2014/main" id="{E0DB577B-3783-4B9B-B544-FC171F7BC9A0}"/>
              </a:ext>
            </a:extLst>
          </p:cNvPr>
          <p:cNvSpPr/>
          <p:nvPr/>
        </p:nvSpPr>
        <p:spPr>
          <a:xfrm>
            <a:off x="761793" y="1710850"/>
            <a:ext cx="1799173" cy="1151852"/>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fontAlgn="auto">
              <a:spcBef>
                <a:spcPts val="0"/>
              </a:spcBef>
              <a:spcAft>
                <a:spcPts val="0"/>
              </a:spcAft>
              <a:defRPr/>
            </a:pPr>
            <a:r>
              <a:rPr lang="en-US" sz="1200" dirty="0">
                <a:solidFill>
                  <a:srgbClr val="4B2E84"/>
                </a:solidFill>
                <a:latin typeface="Calibri"/>
              </a:rPr>
              <a:t>Management Control</a:t>
            </a:r>
          </a:p>
        </p:txBody>
      </p:sp>
      <p:sp>
        <p:nvSpPr>
          <p:cNvPr id="7" name="Rectangle 6">
            <a:extLst>
              <a:ext uri="{FF2B5EF4-FFF2-40B4-BE49-F238E27FC236}">
                <a16:creationId xmlns:a16="http://schemas.microsoft.com/office/drawing/2014/main" id="{1A20B068-5CC1-4235-BB7E-4456E994C03F}"/>
              </a:ext>
            </a:extLst>
          </p:cNvPr>
          <p:cNvSpPr/>
          <p:nvPr/>
        </p:nvSpPr>
        <p:spPr>
          <a:xfrm>
            <a:off x="761793" y="2506217"/>
            <a:ext cx="1799173" cy="1307523"/>
          </a:xfrm>
          <a:prstGeom prst="rect">
            <a:avLst/>
          </a:prstGeom>
          <a:solidFill>
            <a:srgbClr val="B9A07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fontAlgn="auto">
              <a:spcBef>
                <a:spcPts val="0"/>
              </a:spcBef>
              <a:spcAft>
                <a:spcPts val="0"/>
              </a:spcAft>
              <a:defRPr/>
            </a:pPr>
            <a:r>
              <a:rPr lang="en-US" sz="1200" dirty="0">
                <a:solidFill>
                  <a:srgbClr val="4B2E84"/>
                </a:solidFill>
                <a:latin typeface="Calibri"/>
              </a:rPr>
              <a:t>The Business / Operations</a:t>
            </a:r>
          </a:p>
        </p:txBody>
      </p:sp>
      <p:sp>
        <p:nvSpPr>
          <p:cNvPr id="9" name="TextBox 8">
            <a:extLst>
              <a:ext uri="{FF2B5EF4-FFF2-40B4-BE49-F238E27FC236}">
                <a16:creationId xmlns:a16="http://schemas.microsoft.com/office/drawing/2014/main" id="{267663B7-F402-42DB-88ED-8611268BA26F}"/>
              </a:ext>
            </a:extLst>
          </p:cNvPr>
          <p:cNvSpPr txBox="1"/>
          <p:nvPr/>
        </p:nvSpPr>
        <p:spPr>
          <a:xfrm>
            <a:off x="3229685" y="1728762"/>
            <a:ext cx="1829589" cy="253916"/>
          </a:xfrm>
          <a:prstGeom prst="rect">
            <a:avLst/>
          </a:prstGeom>
          <a:solidFill>
            <a:schemeClr val="bg2"/>
          </a:solidFill>
          <a:ln>
            <a:solidFill>
              <a:schemeClr val="bg2"/>
            </a:solidFill>
          </a:ln>
        </p:spPr>
        <p:txBody>
          <a:bodyPr wrap="square" rtlCol="0">
            <a:spAutoFit/>
          </a:bodyPr>
          <a:lstStyle/>
          <a:p>
            <a:pPr defTabSz="685800" fontAlgn="auto">
              <a:spcBef>
                <a:spcPts val="0"/>
              </a:spcBef>
              <a:spcAft>
                <a:spcPts val="0"/>
              </a:spcAft>
              <a:defRPr/>
            </a:pPr>
            <a:r>
              <a:rPr lang="en-US" sz="1050" dirty="0">
                <a:solidFill>
                  <a:srgbClr val="4B2E84"/>
                </a:solidFill>
                <a:latin typeface="Calibri"/>
                <a:cs typeface="+mn-cs"/>
              </a:rPr>
              <a:t>Enterprise Risk Management</a:t>
            </a:r>
          </a:p>
        </p:txBody>
      </p:sp>
      <p:sp>
        <p:nvSpPr>
          <p:cNvPr id="11" name="TextBox 10">
            <a:extLst>
              <a:ext uri="{FF2B5EF4-FFF2-40B4-BE49-F238E27FC236}">
                <a16:creationId xmlns:a16="http://schemas.microsoft.com/office/drawing/2014/main" id="{73649A9B-12EB-4FAA-9870-72E4407454C5}"/>
              </a:ext>
            </a:extLst>
          </p:cNvPr>
          <p:cNvSpPr txBox="1"/>
          <p:nvPr/>
        </p:nvSpPr>
        <p:spPr>
          <a:xfrm>
            <a:off x="3229685" y="2596417"/>
            <a:ext cx="1829589" cy="253916"/>
          </a:xfrm>
          <a:prstGeom prst="rect">
            <a:avLst/>
          </a:prstGeom>
          <a:solidFill>
            <a:schemeClr val="bg2"/>
          </a:solidFill>
          <a:ln>
            <a:solidFill>
              <a:schemeClr val="bg2"/>
            </a:solidFill>
          </a:ln>
        </p:spPr>
        <p:txBody>
          <a:bodyPr wrap="square" rtlCol="0">
            <a:spAutoFit/>
          </a:bodyPr>
          <a:lstStyle/>
          <a:p>
            <a:pPr defTabSz="685800" fontAlgn="auto">
              <a:spcBef>
                <a:spcPts val="0"/>
              </a:spcBef>
              <a:spcAft>
                <a:spcPts val="0"/>
              </a:spcAft>
              <a:defRPr/>
            </a:pPr>
            <a:r>
              <a:rPr lang="en-US" sz="1050" dirty="0">
                <a:solidFill>
                  <a:srgbClr val="4B2E84"/>
                </a:solidFill>
                <a:latin typeface="Calibri"/>
                <a:cs typeface="+mn-cs"/>
              </a:rPr>
              <a:t>Third Party Risk Management</a:t>
            </a:r>
          </a:p>
        </p:txBody>
      </p:sp>
      <p:sp>
        <p:nvSpPr>
          <p:cNvPr id="13" name="TextBox 12">
            <a:extLst>
              <a:ext uri="{FF2B5EF4-FFF2-40B4-BE49-F238E27FC236}">
                <a16:creationId xmlns:a16="http://schemas.microsoft.com/office/drawing/2014/main" id="{8E3648CE-4265-45B3-82C5-262834A3913B}"/>
              </a:ext>
            </a:extLst>
          </p:cNvPr>
          <p:cNvSpPr txBox="1"/>
          <p:nvPr/>
        </p:nvSpPr>
        <p:spPr>
          <a:xfrm>
            <a:off x="3229685" y="2022621"/>
            <a:ext cx="1829589" cy="253916"/>
          </a:xfrm>
          <a:prstGeom prst="rect">
            <a:avLst/>
          </a:prstGeom>
          <a:solidFill>
            <a:schemeClr val="bg2"/>
          </a:solidFill>
          <a:ln>
            <a:solidFill>
              <a:schemeClr val="bg2"/>
            </a:solidFill>
          </a:ln>
        </p:spPr>
        <p:txBody>
          <a:bodyPr wrap="square" rtlCol="0">
            <a:spAutoFit/>
          </a:bodyPr>
          <a:lstStyle/>
          <a:p>
            <a:pPr defTabSz="685800" fontAlgn="auto">
              <a:spcBef>
                <a:spcPts val="0"/>
              </a:spcBef>
              <a:spcAft>
                <a:spcPts val="0"/>
              </a:spcAft>
              <a:defRPr/>
            </a:pPr>
            <a:r>
              <a:rPr lang="en-US" sz="1050" dirty="0">
                <a:solidFill>
                  <a:srgbClr val="4B2E84"/>
                </a:solidFill>
                <a:latin typeface="Calibri"/>
                <a:cs typeface="+mn-cs"/>
              </a:rPr>
              <a:t>Legal &amp; Privacy</a:t>
            </a:r>
          </a:p>
        </p:txBody>
      </p:sp>
      <p:sp>
        <p:nvSpPr>
          <p:cNvPr id="15" name="TextBox 14">
            <a:extLst>
              <a:ext uri="{FF2B5EF4-FFF2-40B4-BE49-F238E27FC236}">
                <a16:creationId xmlns:a16="http://schemas.microsoft.com/office/drawing/2014/main" id="{F8B466CA-9570-4092-AC0A-240BD5828AC5}"/>
              </a:ext>
            </a:extLst>
          </p:cNvPr>
          <p:cNvSpPr txBox="1"/>
          <p:nvPr/>
        </p:nvSpPr>
        <p:spPr>
          <a:xfrm>
            <a:off x="3229685" y="2873883"/>
            <a:ext cx="1829589" cy="253916"/>
          </a:xfrm>
          <a:prstGeom prst="rect">
            <a:avLst/>
          </a:prstGeom>
          <a:solidFill>
            <a:schemeClr val="bg2"/>
          </a:solidFill>
          <a:ln>
            <a:solidFill>
              <a:schemeClr val="bg2"/>
            </a:solidFill>
          </a:ln>
        </p:spPr>
        <p:txBody>
          <a:bodyPr wrap="square" rtlCol="0">
            <a:spAutoFit/>
          </a:bodyPr>
          <a:lstStyle/>
          <a:p>
            <a:pPr defTabSz="685800" fontAlgn="auto">
              <a:spcBef>
                <a:spcPts val="0"/>
              </a:spcBef>
              <a:spcAft>
                <a:spcPts val="0"/>
              </a:spcAft>
              <a:defRPr/>
            </a:pPr>
            <a:r>
              <a:rPr lang="en-US" sz="1050" dirty="0">
                <a:solidFill>
                  <a:srgbClr val="4B2E84"/>
                </a:solidFill>
                <a:latin typeface="Calibri"/>
                <a:cs typeface="+mn-cs"/>
              </a:rPr>
              <a:t>Cybersecurity</a:t>
            </a:r>
          </a:p>
        </p:txBody>
      </p:sp>
      <p:sp>
        <p:nvSpPr>
          <p:cNvPr id="17" name="TextBox 16">
            <a:extLst>
              <a:ext uri="{FF2B5EF4-FFF2-40B4-BE49-F238E27FC236}">
                <a16:creationId xmlns:a16="http://schemas.microsoft.com/office/drawing/2014/main" id="{10FC56BA-17F9-41BD-9662-FCFB80743134}"/>
              </a:ext>
            </a:extLst>
          </p:cNvPr>
          <p:cNvSpPr txBox="1"/>
          <p:nvPr/>
        </p:nvSpPr>
        <p:spPr>
          <a:xfrm>
            <a:off x="3229685" y="2316251"/>
            <a:ext cx="1829589" cy="253916"/>
          </a:xfrm>
          <a:prstGeom prst="rect">
            <a:avLst/>
          </a:prstGeom>
          <a:solidFill>
            <a:schemeClr val="bg2"/>
          </a:solidFill>
          <a:ln>
            <a:solidFill>
              <a:schemeClr val="bg2"/>
            </a:solidFill>
          </a:ln>
        </p:spPr>
        <p:txBody>
          <a:bodyPr wrap="square" rtlCol="0">
            <a:spAutoFit/>
          </a:bodyPr>
          <a:lstStyle/>
          <a:p>
            <a:pPr defTabSz="685800" fontAlgn="auto">
              <a:spcBef>
                <a:spcPts val="0"/>
              </a:spcBef>
              <a:spcAft>
                <a:spcPts val="0"/>
              </a:spcAft>
              <a:defRPr/>
            </a:pPr>
            <a:r>
              <a:rPr lang="en-US" sz="1050" dirty="0">
                <a:solidFill>
                  <a:srgbClr val="4B2E84"/>
                </a:solidFill>
                <a:latin typeface="Calibri"/>
                <a:cs typeface="+mn-cs"/>
              </a:rPr>
              <a:t>Physical Security</a:t>
            </a:r>
          </a:p>
        </p:txBody>
      </p:sp>
      <p:sp>
        <p:nvSpPr>
          <p:cNvPr id="19" name="TextBox 18">
            <a:extLst>
              <a:ext uri="{FF2B5EF4-FFF2-40B4-BE49-F238E27FC236}">
                <a16:creationId xmlns:a16="http://schemas.microsoft.com/office/drawing/2014/main" id="{FACC3C88-E9A9-4E88-8E82-E42AF2DC003F}"/>
              </a:ext>
            </a:extLst>
          </p:cNvPr>
          <p:cNvSpPr txBox="1"/>
          <p:nvPr/>
        </p:nvSpPr>
        <p:spPr>
          <a:xfrm>
            <a:off x="3229685" y="3150620"/>
            <a:ext cx="1829589" cy="415498"/>
          </a:xfrm>
          <a:prstGeom prst="rect">
            <a:avLst/>
          </a:prstGeom>
          <a:solidFill>
            <a:schemeClr val="bg2"/>
          </a:solidFill>
          <a:ln>
            <a:solidFill>
              <a:schemeClr val="bg2"/>
            </a:solidFill>
          </a:ln>
        </p:spPr>
        <p:txBody>
          <a:bodyPr wrap="square" rtlCol="0">
            <a:spAutoFit/>
          </a:bodyPr>
          <a:lstStyle/>
          <a:p>
            <a:pPr defTabSz="685800" fontAlgn="auto">
              <a:spcBef>
                <a:spcPts val="0"/>
              </a:spcBef>
              <a:spcAft>
                <a:spcPts val="0"/>
              </a:spcAft>
              <a:defRPr/>
            </a:pPr>
            <a:r>
              <a:rPr lang="en-US" sz="1050" dirty="0">
                <a:solidFill>
                  <a:srgbClr val="4B2E84"/>
                </a:solidFill>
                <a:latin typeface="Calibri"/>
                <a:cs typeface="+mn-cs"/>
              </a:rPr>
              <a:t>Business Continuity Management</a:t>
            </a:r>
          </a:p>
        </p:txBody>
      </p:sp>
      <p:sp>
        <p:nvSpPr>
          <p:cNvPr id="21" name="TextBox 20">
            <a:extLst>
              <a:ext uri="{FF2B5EF4-FFF2-40B4-BE49-F238E27FC236}">
                <a16:creationId xmlns:a16="http://schemas.microsoft.com/office/drawing/2014/main" id="{E7235543-6168-4249-ACB3-BDBE858A82D6}"/>
              </a:ext>
            </a:extLst>
          </p:cNvPr>
          <p:cNvSpPr txBox="1"/>
          <p:nvPr/>
        </p:nvSpPr>
        <p:spPr>
          <a:xfrm>
            <a:off x="3229685" y="3609812"/>
            <a:ext cx="1829589" cy="253916"/>
          </a:xfrm>
          <a:prstGeom prst="rect">
            <a:avLst/>
          </a:prstGeom>
          <a:solidFill>
            <a:schemeClr val="bg2"/>
          </a:solidFill>
          <a:ln>
            <a:solidFill>
              <a:schemeClr val="bg2"/>
            </a:solidFill>
          </a:ln>
        </p:spPr>
        <p:txBody>
          <a:bodyPr wrap="square" rtlCol="0">
            <a:spAutoFit/>
          </a:bodyPr>
          <a:lstStyle/>
          <a:p>
            <a:pPr defTabSz="685800" fontAlgn="auto">
              <a:spcBef>
                <a:spcPts val="0"/>
              </a:spcBef>
              <a:spcAft>
                <a:spcPts val="0"/>
              </a:spcAft>
              <a:defRPr/>
            </a:pPr>
            <a:r>
              <a:rPr lang="en-US" sz="1050" dirty="0">
                <a:solidFill>
                  <a:srgbClr val="4B2E84"/>
                </a:solidFill>
                <a:latin typeface="Calibri"/>
                <a:cs typeface="+mn-cs"/>
              </a:rPr>
              <a:t>Compliance</a:t>
            </a:r>
          </a:p>
        </p:txBody>
      </p:sp>
      <p:sp>
        <p:nvSpPr>
          <p:cNvPr id="23" name="Rectangle 22">
            <a:extLst>
              <a:ext uri="{FF2B5EF4-FFF2-40B4-BE49-F238E27FC236}">
                <a16:creationId xmlns:a16="http://schemas.microsoft.com/office/drawing/2014/main" id="{CD77228B-FA45-4D63-AC5D-FCF5B321E4D2}"/>
              </a:ext>
            </a:extLst>
          </p:cNvPr>
          <p:cNvSpPr/>
          <p:nvPr/>
        </p:nvSpPr>
        <p:spPr>
          <a:xfrm>
            <a:off x="6075430" y="1743612"/>
            <a:ext cx="1740197" cy="2070128"/>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fontAlgn="auto">
              <a:spcBef>
                <a:spcPts val="0"/>
              </a:spcBef>
              <a:spcAft>
                <a:spcPts val="0"/>
              </a:spcAft>
              <a:defRPr/>
            </a:pPr>
            <a:r>
              <a:rPr lang="en-US" sz="1200" dirty="0">
                <a:solidFill>
                  <a:srgbClr val="4B2E84"/>
                </a:solidFill>
                <a:latin typeface="Calibri"/>
              </a:rPr>
              <a:t>Internal Audit</a:t>
            </a:r>
          </a:p>
        </p:txBody>
      </p:sp>
      <p:sp>
        <p:nvSpPr>
          <p:cNvPr id="25" name="TextBox 24">
            <a:extLst>
              <a:ext uri="{FF2B5EF4-FFF2-40B4-BE49-F238E27FC236}">
                <a16:creationId xmlns:a16="http://schemas.microsoft.com/office/drawing/2014/main" id="{1F54EF80-6300-4F0B-844D-CAB9B93D94F3}"/>
              </a:ext>
            </a:extLst>
          </p:cNvPr>
          <p:cNvSpPr txBox="1"/>
          <p:nvPr/>
        </p:nvSpPr>
        <p:spPr>
          <a:xfrm>
            <a:off x="450125" y="371312"/>
            <a:ext cx="4734864" cy="276999"/>
          </a:xfrm>
          <a:prstGeom prst="rect">
            <a:avLst/>
          </a:prstGeom>
          <a:noFill/>
          <a:ln>
            <a:solidFill>
              <a:srgbClr val="B9A077"/>
            </a:solidFill>
          </a:ln>
        </p:spPr>
        <p:txBody>
          <a:bodyPr wrap="square" rtlCol="0">
            <a:spAutoFit/>
          </a:bodyPr>
          <a:lstStyle/>
          <a:p>
            <a:pPr algn="ctr" defTabSz="685800" fontAlgn="auto">
              <a:spcBef>
                <a:spcPts val="0"/>
              </a:spcBef>
              <a:spcAft>
                <a:spcPts val="0"/>
              </a:spcAft>
              <a:defRPr/>
            </a:pPr>
            <a:r>
              <a:rPr lang="en-US" sz="1200" dirty="0">
                <a:solidFill>
                  <a:prstClr val="black"/>
                </a:solidFill>
                <a:latin typeface="Calibri"/>
                <a:cs typeface="+mn-cs"/>
              </a:rPr>
              <a:t>Management</a:t>
            </a:r>
          </a:p>
        </p:txBody>
      </p:sp>
      <p:sp>
        <p:nvSpPr>
          <p:cNvPr id="27" name="TextBox 26">
            <a:extLst>
              <a:ext uri="{FF2B5EF4-FFF2-40B4-BE49-F238E27FC236}">
                <a16:creationId xmlns:a16="http://schemas.microsoft.com/office/drawing/2014/main" id="{32254AB2-2AFD-4732-83BB-37922F7BB318}"/>
              </a:ext>
            </a:extLst>
          </p:cNvPr>
          <p:cNvSpPr txBox="1"/>
          <p:nvPr/>
        </p:nvSpPr>
        <p:spPr>
          <a:xfrm>
            <a:off x="5534368" y="371312"/>
            <a:ext cx="2822323" cy="276999"/>
          </a:xfrm>
          <a:prstGeom prst="rect">
            <a:avLst/>
          </a:prstGeom>
          <a:noFill/>
          <a:ln>
            <a:solidFill>
              <a:srgbClr val="B9A077"/>
            </a:solidFill>
          </a:ln>
        </p:spPr>
        <p:txBody>
          <a:bodyPr wrap="square" rtlCol="0">
            <a:spAutoFit/>
          </a:bodyPr>
          <a:lstStyle/>
          <a:p>
            <a:pPr algn="ctr" defTabSz="685800" fontAlgn="auto">
              <a:spcBef>
                <a:spcPts val="0"/>
              </a:spcBef>
              <a:spcAft>
                <a:spcPts val="0"/>
              </a:spcAft>
              <a:defRPr/>
            </a:pPr>
            <a:r>
              <a:rPr lang="en-US" sz="1200" dirty="0">
                <a:solidFill>
                  <a:prstClr val="black"/>
                </a:solidFill>
                <a:latin typeface="Calibri"/>
                <a:cs typeface="+mn-cs"/>
              </a:rPr>
              <a:t>Audit</a:t>
            </a:r>
          </a:p>
        </p:txBody>
      </p:sp>
    </p:spTree>
    <p:extLst>
      <p:ext uri="{BB962C8B-B14F-4D97-AF65-F5344CB8AC3E}">
        <p14:creationId xmlns:p14="http://schemas.microsoft.com/office/powerpoint/2010/main" val="2194501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808D3-2E7B-4761-93EE-64ED2D0E74D1}"/>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8C51732E-A723-4580-A147-73CBB5BF3D05}"/>
              </a:ext>
            </a:extLst>
          </p:cNvPr>
          <p:cNvSpPr>
            <a:spLocks noGrp="1"/>
          </p:cNvSpPr>
          <p:nvPr>
            <p:ph idx="1"/>
          </p:nvPr>
        </p:nvSpPr>
        <p:spPr>
          <a:xfrm>
            <a:off x="361950" y="1000125"/>
            <a:ext cx="8229600" cy="4208844"/>
          </a:xfrm>
        </p:spPr>
        <p:txBody>
          <a:bodyPr/>
          <a:lstStyle/>
          <a:p>
            <a:pPr marL="457200" indent="-457200"/>
            <a:r>
              <a:rPr lang="en-US" b="1" dirty="0">
                <a:solidFill>
                  <a:schemeClr val="tx2"/>
                </a:solidFill>
              </a:rPr>
              <a:t>Review</a:t>
            </a:r>
          </a:p>
          <a:p>
            <a:pPr marL="457200" indent="-457200"/>
            <a:r>
              <a:rPr lang="en-US" dirty="0">
                <a:solidFill>
                  <a:schemeClr val="tx1">
                    <a:lumMod val="65000"/>
                    <a:lumOff val="35000"/>
                  </a:schemeClr>
                </a:solidFill>
              </a:rPr>
              <a:t>Audit Risk Conclusion </a:t>
            </a:r>
          </a:p>
          <a:p>
            <a:pPr marL="1027113" lvl="1" indent="-457200"/>
            <a:r>
              <a:rPr lang="en-US" dirty="0">
                <a:solidFill>
                  <a:schemeClr val="tx1">
                    <a:lumMod val="65000"/>
                    <a:lumOff val="35000"/>
                  </a:schemeClr>
                </a:solidFill>
              </a:rPr>
              <a:t>Material Weaknesses</a:t>
            </a:r>
          </a:p>
          <a:p>
            <a:pPr marL="1027113" lvl="1" indent="-457200"/>
            <a:r>
              <a:rPr lang="en-US" dirty="0">
                <a:solidFill>
                  <a:schemeClr val="tx1">
                    <a:lumMod val="65000"/>
                    <a:lumOff val="35000"/>
                  </a:schemeClr>
                </a:solidFill>
              </a:rPr>
              <a:t>Memo Deliverable</a:t>
            </a:r>
          </a:p>
          <a:p>
            <a:pPr marL="457200" indent="-457200"/>
            <a:r>
              <a:rPr lang="en-US" dirty="0">
                <a:solidFill>
                  <a:schemeClr val="tx1">
                    <a:lumMod val="65000"/>
                    <a:lumOff val="35000"/>
                  </a:schemeClr>
                </a:solidFill>
              </a:rPr>
              <a:t>Transaction Analytics</a:t>
            </a:r>
          </a:p>
          <a:p>
            <a:pPr marL="457200" indent="-457200"/>
            <a:r>
              <a:rPr lang="en-US" dirty="0">
                <a:solidFill>
                  <a:schemeClr val="tx1">
                    <a:lumMod val="65000"/>
                    <a:lumOff val="35000"/>
                  </a:schemeClr>
                </a:solidFill>
              </a:rPr>
              <a:t>Lab: P-Card Case</a:t>
            </a:r>
          </a:p>
          <a:p>
            <a:pPr marL="1027113" lvl="1" indent="-457200"/>
            <a:r>
              <a:rPr lang="en-US" dirty="0">
                <a:solidFill>
                  <a:schemeClr val="tx1">
                    <a:lumMod val="65000"/>
                    <a:lumOff val="35000"/>
                  </a:schemeClr>
                </a:solidFill>
              </a:rPr>
              <a:t>P-Card set-up and workflow overview</a:t>
            </a:r>
          </a:p>
          <a:p>
            <a:pPr marL="1027113" lvl="1" indent="-457200"/>
            <a:endParaRPr lang="en-US" dirty="0"/>
          </a:p>
          <a:p>
            <a:pPr marL="1027113" lvl="1" indent="-457200"/>
            <a:endParaRPr lang="en-US" dirty="0"/>
          </a:p>
          <a:p>
            <a:pPr marL="1027113" lvl="1" indent="-457200"/>
            <a:endParaRPr lang="en-US" dirty="0"/>
          </a:p>
        </p:txBody>
      </p:sp>
    </p:spTree>
    <p:extLst>
      <p:ext uri="{BB962C8B-B14F-4D97-AF65-F5344CB8AC3E}">
        <p14:creationId xmlns:p14="http://schemas.microsoft.com/office/powerpoint/2010/main" val="39966994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8DDC0-E70C-456B-A378-97D5BFE74EA2}"/>
              </a:ext>
            </a:extLst>
          </p:cNvPr>
          <p:cNvSpPr>
            <a:spLocks noGrp="1"/>
          </p:cNvSpPr>
          <p:nvPr>
            <p:ph type="title"/>
          </p:nvPr>
        </p:nvSpPr>
        <p:spPr>
          <a:xfrm>
            <a:off x="0" y="265675"/>
            <a:ext cx="8390553" cy="553998"/>
          </a:xfrm>
        </p:spPr>
        <p:txBody>
          <a:bodyPr/>
          <a:lstStyle/>
          <a:p>
            <a:r>
              <a:rPr lang="en-US" sz="3000" dirty="0"/>
              <a:t>Why is transaction analysis important?</a:t>
            </a:r>
          </a:p>
        </p:txBody>
      </p:sp>
      <p:sp>
        <p:nvSpPr>
          <p:cNvPr id="3" name="Content Placeholder 2">
            <a:extLst>
              <a:ext uri="{FF2B5EF4-FFF2-40B4-BE49-F238E27FC236}">
                <a16:creationId xmlns:a16="http://schemas.microsoft.com/office/drawing/2014/main" id="{855A6436-38D4-4EC7-A65B-CD0B6301F164}"/>
              </a:ext>
            </a:extLst>
          </p:cNvPr>
          <p:cNvSpPr>
            <a:spLocks noGrp="1"/>
          </p:cNvSpPr>
          <p:nvPr>
            <p:ph idx="1"/>
          </p:nvPr>
        </p:nvSpPr>
        <p:spPr>
          <a:xfrm>
            <a:off x="277974" y="1545967"/>
            <a:ext cx="8245540" cy="1733808"/>
          </a:xfrm>
        </p:spPr>
        <p:txBody>
          <a:bodyPr/>
          <a:lstStyle/>
          <a:p>
            <a:pPr marL="428625" indent="-428625">
              <a:buFont typeface="Arial" panose="020B0604020202020204" pitchFamily="34" charset="0"/>
              <a:buChar char="•"/>
            </a:pPr>
            <a:r>
              <a:rPr lang="en-US" sz="2400" b="1" dirty="0">
                <a:solidFill>
                  <a:srgbClr val="4B2E84"/>
                </a:solidFill>
              </a:rPr>
              <a:t>Better</a:t>
            </a:r>
            <a:r>
              <a:rPr lang="en-US" sz="2400" dirty="0"/>
              <a:t> </a:t>
            </a:r>
            <a:r>
              <a:rPr lang="en-US" sz="2400" b="1" dirty="0"/>
              <a:t>financial reporting governance</a:t>
            </a:r>
            <a:r>
              <a:rPr lang="en-US" sz="2400" dirty="0"/>
              <a:t> </a:t>
            </a:r>
            <a:r>
              <a:rPr lang="en-US" sz="2400" b="1" dirty="0">
                <a:solidFill>
                  <a:srgbClr val="4B2E84"/>
                </a:solidFill>
              </a:rPr>
              <a:t>leads to better</a:t>
            </a:r>
            <a:r>
              <a:rPr lang="en-US" sz="2400" dirty="0"/>
              <a:t> </a:t>
            </a:r>
            <a:r>
              <a:rPr lang="en-US" sz="2400" b="1" dirty="0"/>
              <a:t>quality financial reporting</a:t>
            </a:r>
            <a:r>
              <a:rPr lang="en-US" sz="2400" dirty="0"/>
              <a:t>.</a:t>
            </a:r>
          </a:p>
          <a:p>
            <a:pPr marL="998524" lvl="1" indent="-428625"/>
            <a:r>
              <a:rPr lang="en-US" sz="1900" dirty="0"/>
              <a:t>One potential avenue is from detecting and preventing fraud.</a:t>
            </a:r>
          </a:p>
          <a:p>
            <a:pPr marL="998524" lvl="1" indent="-428625"/>
            <a:r>
              <a:rPr lang="en-US" sz="1900" b="1" dirty="0">
                <a:solidFill>
                  <a:srgbClr val="4B2E84"/>
                </a:solidFill>
              </a:rPr>
              <a:t>Transaction analytics </a:t>
            </a:r>
            <a:r>
              <a:rPr lang="en-US" sz="1900" dirty="0"/>
              <a:t>for fraud prevention and detection is seen as a major step </a:t>
            </a:r>
            <a:r>
              <a:rPr lang="en-US" sz="1900" b="1" dirty="0">
                <a:solidFill>
                  <a:srgbClr val="4B2E84"/>
                </a:solidFill>
              </a:rPr>
              <a:t>towards efficiently reducing fraud</a:t>
            </a:r>
            <a:r>
              <a:rPr lang="en-US" sz="1900" dirty="0"/>
              <a:t>.</a:t>
            </a:r>
          </a:p>
        </p:txBody>
      </p:sp>
    </p:spTree>
    <p:extLst>
      <p:ext uri="{BB962C8B-B14F-4D97-AF65-F5344CB8AC3E}">
        <p14:creationId xmlns:p14="http://schemas.microsoft.com/office/powerpoint/2010/main" val="10162992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5F1CE9-C4CA-FA2A-E23E-A82AB33390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D83058-99EA-8EDB-893E-8DF40F157060}"/>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AB57CF33-7928-4AD0-2733-E5D33895943B}"/>
              </a:ext>
            </a:extLst>
          </p:cNvPr>
          <p:cNvSpPr>
            <a:spLocks noGrp="1"/>
          </p:cNvSpPr>
          <p:nvPr>
            <p:ph idx="1"/>
          </p:nvPr>
        </p:nvSpPr>
        <p:spPr>
          <a:xfrm>
            <a:off x="361950" y="1000125"/>
            <a:ext cx="8229600" cy="4208844"/>
          </a:xfrm>
        </p:spPr>
        <p:txBody>
          <a:bodyPr/>
          <a:lstStyle/>
          <a:p>
            <a:pPr marL="457200" indent="-457200"/>
            <a:r>
              <a:rPr lang="en-US" dirty="0">
                <a:solidFill>
                  <a:schemeClr val="bg1">
                    <a:lumMod val="75000"/>
                  </a:schemeClr>
                </a:solidFill>
              </a:rPr>
              <a:t>Review</a:t>
            </a:r>
          </a:p>
          <a:p>
            <a:pPr marL="457200" indent="-457200"/>
            <a:r>
              <a:rPr lang="en-US" dirty="0">
                <a:solidFill>
                  <a:schemeClr val="bg1">
                    <a:lumMod val="75000"/>
                  </a:schemeClr>
                </a:solidFill>
              </a:rPr>
              <a:t>Audit Risk Conclusion </a:t>
            </a:r>
          </a:p>
          <a:p>
            <a:pPr marL="1027113" lvl="1" indent="-457200"/>
            <a:r>
              <a:rPr lang="en-US" dirty="0">
                <a:solidFill>
                  <a:schemeClr val="bg1">
                    <a:lumMod val="75000"/>
                  </a:schemeClr>
                </a:solidFill>
              </a:rPr>
              <a:t>Material Weaknesses</a:t>
            </a:r>
          </a:p>
          <a:p>
            <a:pPr marL="1027113" lvl="1" indent="-457200"/>
            <a:r>
              <a:rPr lang="en-US" dirty="0">
                <a:solidFill>
                  <a:schemeClr val="bg1">
                    <a:lumMod val="75000"/>
                  </a:schemeClr>
                </a:solidFill>
              </a:rPr>
              <a:t>Memo Deliverable</a:t>
            </a:r>
          </a:p>
          <a:p>
            <a:pPr marL="457200" indent="-457200"/>
            <a:r>
              <a:rPr lang="en-US" dirty="0">
                <a:solidFill>
                  <a:schemeClr val="bg1">
                    <a:lumMod val="75000"/>
                  </a:schemeClr>
                </a:solidFill>
              </a:rPr>
              <a:t>Transaction Analytics</a:t>
            </a:r>
          </a:p>
          <a:p>
            <a:pPr marL="457200" indent="-457200"/>
            <a:r>
              <a:rPr lang="en-US" b="1" dirty="0">
                <a:solidFill>
                  <a:srgbClr val="412985"/>
                </a:solidFill>
              </a:rPr>
              <a:t>Lab: P-Card Case</a:t>
            </a:r>
          </a:p>
          <a:p>
            <a:pPr marL="1027113" lvl="1" indent="-457200"/>
            <a:r>
              <a:rPr lang="en-US" b="1" dirty="0">
                <a:solidFill>
                  <a:srgbClr val="412985"/>
                </a:solidFill>
              </a:rPr>
              <a:t>P-Card set-up and workflow overview</a:t>
            </a:r>
          </a:p>
          <a:p>
            <a:pPr marL="1027113" lvl="1" indent="-457200"/>
            <a:endParaRPr lang="en-US" dirty="0"/>
          </a:p>
          <a:p>
            <a:pPr marL="1027113" lvl="1" indent="-457200"/>
            <a:endParaRPr lang="en-US" dirty="0"/>
          </a:p>
          <a:p>
            <a:pPr marL="1027113" lvl="1" indent="-457200"/>
            <a:endParaRPr lang="en-US" dirty="0"/>
          </a:p>
        </p:txBody>
      </p:sp>
    </p:spTree>
    <p:extLst>
      <p:ext uri="{BB962C8B-B14F-4D97-AF65-F5344CB8AC3E}">
        <p14:creationId xmlns:p14="http://schemas.microsoft.com/office/powerpoint/2010/main" val="37496854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E6A9C-3039-2F7C-09D3-4F2A069DE08B}"/>
              </a:ext>
            </a:extLst>
          </p:cNvPr>
          <p:cNvSpPr>
            <a:spLocks noGrp="1"/>
          </p:cNvSpPr>
          <p:nvPr>
            <p:ph type="title"/>
          </p:nvPr>
        </p:nvSpPr>
        <p:spPr/>
        <p:txBody>
          <a:bodyPr/>
          <a:lstStyle/>
          <a:p>
            <a:r>
              <a:rPr lang="en-US" dirty="0"/>
              <a:t>P-Card Case Overview</a:t>
            </a:r>
          </a:p>
        </p:txBody>
      </p:sp>
      <p:sp>
        <p:nvSpPr>
          <p:cNvPr id="3" name="Content Placeholder 2">
            <a:extLst>
              <a:ext uri="{FF2B5EF4-FFF2-40B4-BE49-F238E27FC236}">
                <a16:creationId xmlns:a16="http://schemas.microsoft.com/office/drawing/2014/main" id="{ADAE28A8-FFA1-F103-73D2-AD1C4DD1DF19}"/>
              </a:ext>
            </a:extLst>
          </p:cNvPr>
          <p:cNvSpPr>
            <a:spLocks noGrp="1"/>
          </p:cNvSpPr>
          <p:nvPr>
            <p:ph idx="1"/>
          </p:nvPr>
        </p:nvSpPr>
        <p:spPr>
          <a:xfrm>
            <a:off x="361950" y="1000125"/>
            <a:ext cx="8229600" cy="4072910"/>
          </a:xfrm>
        </p:spPr>
        <p:txBody>
          <a:bodyPr/>
          <a:lstStyle/>
          <a:p>
            <a:r>
              <a:rPr lang="en-US" sz="2800" dirty="0"/>
              <a:t>Task 1: Overview (Discuss today)</a:t>
            </a:r>
          </a:p>
          <a:p>
            <a:r>
              <a:rPr lang="en-US" sz="2800" dirty="0"/>
              <a:t>Task 2: Describing Data (Skip – work into Task 4)</a:t>
            </a:r>
          </a:p>
          <a:p>
            <a:r>
              <a:rPr lang="en-US" sz="2800" dirty="0"/>
              <a:t>Task 3: ETL Process (Skip – done for you)</a:t>
            </a:r>
          </a:p>
          <a:p>
            <a:r>
              <a:rPr lang="en-US" sz="2800" dirty="0"/>
              <a:t>Task 4: Descriptive Data Analysis (24 Qs Start today)</a:t>
            </a:r>
          </a:p>
          <a:p>
            <a:r>
              <a:rPr lang="en-US" sz="2800" dirty="0"/>
              <a:t>Task 5: Control tests (7 test, Tuesday)</a:t>
            </a:r>
          </a:p>
          <a:p>
            <a:r>
              <a:rPr lang="en-US" sz="2800" dirty="0"/>
              <a:t>Task 6: Prohibited Transactions Tests (Tuesday)</a:t>
            </a:r>
          </a:p>
          <a:p>
            <a:r>
              <a:rPr lang="en-US" sz="2800" dirty="0"/>
              <a:t>Task 7: Forensic Audit (Tuesday)</a:t>
            </a:r>
          </a:p>
          <a:p>
            <a:r>
              <a:rPr lang="en-US" sz="2800" dirty="0"/>
              <a:t>Memo write-up (Tuesday / outside of class)</a:t>
            </a:r>
          </a:p>
          <a:p>
            <a:r>
              <a:rPr lang="en-US" sz="2800" dirty="0"/>
              <a:t>(opens Thu Oct 16 for Gen AI)</a:t>
            </a:r>
          </a:p>
        </p:txBody>
      </p:sp>
    </p:spTree>
    <p:extLst>
      <p:ext uri="{BB962C8B-B14F-4D97-AF65-F5344CB8AC3E}">
        <p14:creationId xmlns:p14="http://schemas.microsoft.com/office/powerpoint/2010/main" val="42256694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28307-BD08-47BF-571F-D4C6B55BC609}"/>
              </a:ext>
            </a:extLst>
          </p:cNvPr>
          <p:cNvSpPr>
            <a:spLocks noGrp="1"/>
          </p:cNvSpPr>
          <p:nvPr>
            <p:ph type="title"/>
          </p:nvPr>
        </p:nvSpPr>
        <p:spPr/>
        <p:txBody>
          <a:bodyPr/>
          <a:lstStyle/>
          <a:p>
            <a:r>
              <a:rPr lang="en-US" dirty="0"/>
              <a:t>Task 1</a:t>
            </a:r>
          </a:p>
        </p:txBody>
      </p:sp>
      <p:sp>
        <p:nvSpPr>
          <p:cNvPr id="3" name="Content Placeholder 2">
            <a:extLst>
              <a:ext uri="{FF2B5EF4-FFF2-40B4-BE49-F238E27FC236}">
                <a16:creationId xmlns:a16="http://schemas.microsoft.com/office/drawing/2014/main" id="{72100604-4810-16ED-E499-BDF0180E691A}"/>
              </a:ext>
            </a:extLst>
          </p:cNvPr>
          <p:cNvSpPr>
            <a:spLocks noGrp="1"/>
          </p:cNvSpPr>
          <p:nvPr>
            <p:ph idx="1"/>
          </p:nvPr>
        </p:nvSpPr>
        <p:spPr>
          <a:xfrm>
            <a:off x="361950" y="1000125"/>
            <a:ext cx="8229600" cy="3798476"/>
          </a:xfrm>
        </p:spPr>
        <p:txBody>
          <a:bodyPr/>
          <a:lstStyle/>
          <a:p>
            <a:r>
              <a:rPr lang="en-US" sz="2400" dirty="0">
                <a:solidFill>
                  <a:srgbClr val="C09F29"/>
                </a:solidFill>
              </a:rPr>
              <a:t>►</a:t>
            </a:r>
            <a:r>
              <a:rPr lang="en-US" sz="2400" dirty="0"/>
              <a:t> Gain a more in-depth understanding of the OSU P-card guidelines and objectives by reviewing the P-card guidelines in the appendix following. As you review the guidelines, consider the risks OSU faces and what controls it has implemented around those risks. </a:t>
            </a:r>
          </a:p>
          <a:p>
            <a:r>
              <a:rPr lang="en-US" sz="2400" dirty="0">
                <a:solidFill>
                  <a:srgbClr val="C09F29"/>
                </a:solidFill>
              </a:rPr>
              <a:t>►</a:t>
            </a:r>
            <a:r>
              <a:rPr lang="en-US" sz="2400" dirty="0"/>
              <a:t> Prepare a list of questions that you would like to test to see if employees are following OSU P-card guidelines. Your questions should be informed by thinking about the risks OSU faces and the internal controls it has implemented. Make sure you focus on questions that can be answered using data. </a:t>
            </a:r>
          </a:p>
        </p:txBody>
      </p:sp>
    </p:spTree>
    <p:extLst>
      <p:ext uri="{BB962C8B-B14F-4D97-AF65-F5344CB8AC3E}">
        <p14:creationId xmlns:p14="http://schemas.microsoft.com/office/powerpoint/2010/main" val="32317184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06B2057D-DD86-DBBA-01A1-F99EAEBCDC4B}"/>
              </a:ext>
            </a:extLst>
          </p:cNvPr>
          <p:cNvGraphicFramePr>
            <a:graphicFrameLocks noGrp="1"/>
          </p:cNvGraphicFramePr>
          <p:nvPr>
            <p:extLst>
              <p:ext uri="{D42A27DB-BD31-4B8C-83A1-F6EECF244321}">
                <p14:modId xmlns:p14="http://schemas.microsoft.com/office/powerpoint/2010/main" val="691631728"/>
              </p:ext>
            </p:extLst>
          </p:nvPr>
        </p:nvGraphicFramePr>
        <p:xfrm>
          <a:off x="550555" y="532130"/>
          <a:ext cx="8113107" cy="4079240"/>
        </p:xfrm>
        <a:graphic>
          <a:graphicData uri="http://schemas.openxmlformats.org/drawingml/2006/table">
            <a:tbl>
              <a:tblPr firstRow="1" bandRow="1">
                <a:tableStyleId>{5C22544A-7EE6-4342-B048-85BDC9FD1C3A}</a:tableStyleId>
              </a:tblPr>
              <a:tblGrid>
                <a:gridCol w="1208471">
                  <a:extLst>
                    <a:ext uri="{9D8B030D-6E8A-4147-A177-3AD203B41FA5}">
                      <a16:colId xmlns:a16="http://schemas.microsoft.com/office/drawing/2014/main" val="965244721"/>
                    </a:ext>
                  </a:extLst>
                </a:gridCol>
                <a:gridCol w="3253418">
                  <a:extLst>
                    <a:ext uri="{9D8B030D-6E8A-4147-A177-3AD203B41FA5}">
                      <a16:colId xmlns:a16="http://schemas.microsoft.com/office/drawing/2014/main" val="1407582664"/>
                    </a:ext>
                  </a:extLst>
                </a:gridCol>
                <a:gridCol w="3651218">
                  <a:extLst>
                    <a:ext uri="{9D8B030D-6E8A-4147-A177-3AD203B41FA5}">
                      <a16:colId xmlns:a16="http://schemas.microsoft.com/office/drawing/2014/main" val="1569353252"/>
                    </a:ext>
                  </a:extLst>
                </a:gridCol>
              </a:tblGrid>
              <a:tr h="370840">
                <a:tc>
                  <a:txBody>
                    <a:bodyPr/>
                    <a:lstStyle/>
                    <a:p>
                      <a:r>
                        <a:rPr lang="en-US" dirty="0"/>
                        <a:t>Team</a:t>
                      </a:r>
                    </a:p>
                  </a:txBody>
                  <a:tcPr/>
                </a:tc>
                <a:tc>
                  <a:txBody>
                    <a:bodyPr/>
                    <a:lstStyle/>
                    <a:p>
                      <a:r>
                        <a:rPr lang="en-US" dirty="0"/>
                        <a:t>Risk</a:t>
                      </a:r>
                    </a:p>
                  </a:txBody>
                  <a:tcPr/>
                </a:tc>
                <a:tc>
                  <a:txBody>
                    <a:bodyPr/>
                    <a:lstStyle/>
                    <a:p>
                      <a:r>
                        <a:rPr lang="en-US" dirty="0"/>
                        <a:t>Control</a:t>
                      </a:r>
                    </a:p>
                  </a:txBody>
                  <a:tcPr/>
                </a:tc>
                <a:extLst>
                  <a:ext uri="{0D108BD9-81ED-4DB2-BD59-A6C34878D82A}">
                    <a16:rowId xmlns:a16="http://schemas.microsoft.com/office/drawing/2014/main" val="1181528666"/>
                  </a:ext>
                </a:extLst>
              </a:tr>
              <a:tr h="370840">
                <a:tc>
                  <a:txBody>
                    <a:bodyPr/>
                    <a:lstStyle/>
                    <a:p>
                      <a:r>
                        <a:rPr lang="en-US" dirty="0"/>
                        <a:t>1</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428540633"/>
                  </a:ext>
                </a:extLst>
              </a:tr>
              <a:tr h="370840">
                <a:tc>
                  <a:txBody>
                    <a:bodyPr/>
                    <a:lstStyle/>
                    <a:p>
                      <a:r>
                        <a:rPr lang="en-US" dirty="0"/>
                        <a:t>2</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869650548"/>
                  </a:ext>
                </a:extLst>
              </a:tr>
              <a:tr h="370840">
                <a:tc>
                  <a:txBody>
                    <a:bodyPr/>
                    <a:lstStyle/>
                    <a:p>
                      <a:r>
                        <a:rPr lang="en-US" dirty="0"/>
                        <a:t>3</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575462558"/>
                  </a:ext>
                </a:extLst>
              </a:tr>
              <a:tr h="370840">
                <a:tc>
                  <a:txBody>
                    <a:bodyPr/>
                    <a:lstStyle/>
                    <a:p>
                      <a:r>
                        <a:rPr lang="en-US" dirty="0"/>
                        <a:t>4</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5907817"/>
                  </a:ext>
                </a:extLst>
              </a:tr>
              <a:tr h="370840">
                <a:tc>
                  <a:txBody>
                    <a:bodyPr/>
                    <a:lstStyle/>
                    <a:p>
                      <a:r>
                        <a:rPr lang="en-US" dirty="0"/>
                        <a:t>5</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845528863"/>
                  </a:ext>
                </a:extLst>
              </a:tr>
              <a:tr h="370840">
                <a:tc>
                  <a:txBody>
                    <a:bodyPr/>
                    <a:lstStyle/>
                    <a:p>
                      <a:r>
                        <a:rPr lang="en-US" dirty="0"/>
                        <a:t>6</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257149389"/>
                  </a:ext>
                </a:extLst>
              </a:tr>
              <a:tr h="370840">
                <a:tc>
                  <a:txBody>
                    <a:bodyPr/>
                    <a:lstStyle/>
                    <a:p>
                      <a:r>
                        <a:rPr lang="en-US" dirty="0"/>
                        <a:t>7</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497834399"/>
                  </a:ext>
                </a:extLst>
              </a:tr>
              <a:tr h="370840">
                <a:tc>
                  <a:txBody>
                    <a:bodyPr/>
                    <a:lstStyle/>
                    <a:p>
                      <a:r>
                        <a:rPr lang="en-US" dirty="0"/>
                        <a:t>8</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266854437"/>
                  </a:ext>
                </a:extLst>
              </a:tr>
              <a:tr h="370840">
                <a:tc>
                  <a:txBody>
                    <a:bodyPr/>
                    <a:lstStyle/>
                    <a:p>
                      <a:r>
                        <a:rPr lang="en-US" dirty="0"/>
                        <a:t>9</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864772880"/>
                  </a:ext>
                </a:extLst>
              </a:tr>
              <a:tr h="370840">
                <a:tc>
                  <a:txBody>
                    <a:bodyPr/>
                    <a:lstStyle/>
                    <a:p>
                      <a:r>
                        <a:rPr lang="en-US" dirty="0"/>
                        <a:t>10</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2002056426"/>
                  </a:ext>
                </a:extLst>
              </a:tr>
            </a:tbl>
          </a:graphicData>
        </a:graphic>
      </p:graphicFrame>
    </p:spTree>
    <p:extLst>
      <p:ext uri="{BB962C8B-B14F-4D97-AF65-F5344CB8AC3E}">
        <p14:creationId xmlns:p14="http://schemas.microsoft.com/office/powerpoint/2010/main" val="13742769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94809-09A0-B4F9-5E47-EBC670235B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8AC6C8-41D5-2740-D493-89C8BDB05705}"/>
              </a:ext>
            </a:extLst>
          </p:cNvPr>
          <p:cNvSpPr>
            <a:spLocks noGrp="1"/>
          </p:cNvSpPr>
          <p:nvPr>
            <p:ph type="title"/>
          </p:nvPr>
        </p:nvSpPr>
        <p:spPr>
          <a:xfrm>
            <a:off x="361950" y="332845"/>
            <a:ext cx="8305800" cy="1446550"/>
          </a:xfrm>
        </p:spPr>
        <p:txBody>
          <a:bodyPr/>
          <a:lstStyle/>
          <a:p>
            <a:r>
              <a:rPr lang="en-US" dirty="0"/>
              <a:t>Transaction Analysis: </a:t>
            </a:r>
            <a:br>
              <a:rPr lang="en-US" dirty="0"/>
            </a:br>
            <a:r>
              <a:rPr lang="en-US" dirty="0"/>
              <a:t>P-Card Labs</a:t>
            </a:r>
          </a:p>
        </p:txBody>
      </p:sp>
      <p:sp>
        <p:nvSpPr>
          <p:cNvPr id="3" name="Content Placeholder 2">
            <a:extLst>
              <a:ext uri="{FF2B5EF4-FFF2-40B4-BE49-F238E27FC236}">
                <a16:creationId xmlns:a16="http://schemas.microsoft.com/office/drawing/2014/main" id="{3F2BD1D0-FB76-F4FE-BDE1-20C308CBC1B8}"/>
              </a:ext>
            </a:extLst>
          </p:cNvPr>
          <p:cNvSpPr>
            <a:spLocks noGrp="1"/>
          </p:cNvSpPr>
          <p:nvPr>
            <p:ph idx="1"/>
          </p:nvPr>
        </p:nvSpPr>
        <p:spPr>
          <a:xfrm>
            <a:off x="361950" y="1000125"/>
            <a:ext cx="8229600" cy="782265"/>
          </a:xfrm>
        </p:spPr>
        <p:txBody>
          <a:bodyPr/>
          <a:lstStyle/>
          <a:p>
            <a:pPr marL="1027113" lvl="1" indent="-457200"/>
            <a:endParaRPr lang="en-US" dirty="0"/>
          </a:p>
          <a:p>
            <a:pPr marL="1027113" lvl="1" indent="-457200"/>
            <a:endParaRPr lang="en-US" dirty="0"/>
          </a:p>
        </p:txBody>
      </p:sp>
    </p:spTree>
    <p:extLst>
      <p:ext uri="{BB962C8B-B14F-4D97-AF65-F5344CB8AC3E}">
        <p14:creationId xmlns:p14="http://schemas.microsoft.com/office/powerpoint/2010/main" val="9650248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34F709A-4EE8-891C-1973-E7CB68D5D2A7}"/>
              </a:ext>
            </a:extLst>
          </p:cNvPr>
          <p:cNvPicPr>
            <a:picLocks noChangeAspect="1"/>
          </p:cNvPicPr>
          <p:nvPr/>
        </p:nvPicPr>
        <p:blipFill>
          <a:blip r:embed="rId2"/>
          <a:stretch>
            <a:fillRect/>
          </a:stretch>
        </p:blipFill>
        <p:spPr>
          <a:xfrm>
            <a:off x="0" y="893363"/>
            <a:ext cx="9144000" cy="2284387"/>
          </a:xfrm>
          <a:prstGeom prst="rect">
            <a:avLst/>
          </a:prstGeom>
        </p:spPr>
      </p:pic>
    </p:spTree>
    <p:extLst>
      <p:ext uri="{BB962C8B-B14F-4D97-AF65-F5344CB8AC3E}">
        <p14:creationId xmlns:p14="http://schemas.microsoft.com/office/powerpoint/2010/main" val="30651637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E5FBF5-626E-9C9C-F3B2-256DD3FCE6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E35084-AE9F-60EC-9C50-A1F42A45A8E6}"/>
              </a:ext>
            </a:extLst>
          </p:cNvPr>
          <p:cNvSpPr>
            <a:spLocks noGrp="1"/>
          </p:cNvSpPr>
          <p:nvPr>
            <p:ph type="title"/>
          </p:nvPr>
        </p:nvSpPr>
        <p:spPr>
          <a:xfrm>
            <a:off x="0" y="265675"/>
            <a:ext cx="8390553" cy="553998"/>
          </a:xfrm>
        </p:spPr>
        <p:txBody>
          <a:bodyPr/>
          <a:lstStyle/>
          <a:p>
            <a:r>
              <a:rPr lang="en-US" sz="3000" dirty="0"/>
              <a:t>Conclusion</a:t>
            </a:r>
          </a:p>
        </p:txBody>
      </p:sp>
      <p:sp>
        <p:nvSpPr>
          <p:cNvPr id="3" name="Content Placeholder 2">
            <a:extLst>
              <a:ext uri="{FF2B5EF4-FFF2-40B4-BE49-F238E27FC236}">
                <a16:creationId xmlns:a16="http://schemas.microsoft.com/office/drawing/2014/main" id="{FDB8C065-F1BB-4485-8048-621FC8468499}"/>
              </a:ext>
            </a:extLst>
          </p:cNvPr>
          <p:cNvSpPr>
            <a:spLocks noGrp="1"/>
          </p:cNvSpPr>
          <p:nvPr>
            <p:ph idx="1"/>
          </p:nvPr>
        </p:nvSpPr>
        <p:spPr>
          <a:xfrm>
            <a:off x="277974" y="1545967"/>
            <a:ext cx="8245540" cy="1733808"/>
          </a:xfrm>
        </p:spPr>
        <p:txBody>
          <a:bodyPr/>
          <a:lstStyle/>
          <a:p>
            <a:pPr marL="428625" indent="-428625">
              <a:buFont typeface="Arial" panose="020B0604020202020204" pitchFamily="34" charset="0"/>
              <a:buChar char="•"/>
            </a:pPr>
            <a:r>
              <a:rPr lang="en-US" sz="2400" b="1" dirty="0">
                <a:solidFill>
                  <a:srgbClr val="4B2E84"/>
                </a:solidFill>
              </a:rPr>
              <a:t>Better</a:t>
            </a:r>
            <a:r>
              <a:rPr lang="en-US" sz="2400" dirty="0"/>
              <a:t> </a:t>
            </a:r>
            <a:r>
              <a:rPr lang="en-US" sz="2400" b="1" dirty="0"/>
              <a:t>financial reporting governance</a:t>
            </a:r>
            <a:r>
              <a:rPr lang="en-US" sz="2400" dirty="0"/>
              <a:t> </a:t>
            </a:r>
            <a:r>
              <a:rPr lang="en-US" sz="2400" b="1" dirty="0">
                <a:solidFill>
                  <a:srgbClr val="4B2E84"/>
                </a:solidFill>
              </a:rPr>
              <a:t>leads to better</a:t>
            </a:r>
            <a:r>
              <a:rPr lang="en-US" sz="2400" dirty="0"/>
              <a:t> </a:t>
            </a:r>
            <a:r>
              <a:rPr lang="en-US" sz="2400" b="1" dirty="0"/>
              <a:t>quality financial reporting</a:t>
            </a:r>
            <a:r>
              <a:rPr lang="en-US" sz="2400" dirty="0"/>
              <a:t>.</a:t>
            </a:r>
          </a:p>
          <a:p>
            <a:pPr marL="998524" lvl="1" indent="-428625"/>
            <a:r>
              <a:rPr lang="en-US" sz="1900" dirty="0"/>
              <a:t>One potential avenue is from detecting and preventing fraud.</a:t>
            </a:r>
          </a:p>
          <a:p>
            <a:pPr marL="998524" lvl="1" indent="-428625"/>
            <a:r>
              <a:rPr lang="en-US" sz="1900" b="1" dirty="0">
                <a:solidFill>
                  <a:srgbClr val="4B2E84"/>
                </a:solidFill>
              </a:rPr>
              <a:t>Transaction analytics </a:t>
            </a:r>
            <a:r>
              <a:rPr lang="en-US" sz="1900" dirty="0"/>
              <a:t>for fraud prevention and detection is seen as a major step </a:t>
            </a:r>
            <a:r>
              <a:rPr lang="en-US" sz="1900" b="1" dirty="0">
                <a:solidFill>
                  <a:srgbClr val="4B2E84"/>
                </a:solidFill>
              </a:rPr>
              <a:t>towards efficiently reducing fraud</a:t>
            </a:r>
            <a:r>
              <a:rPr lang="en-US" sz="1900" dirty="0"/>
              <a:t>.</a:t>
            </a:r>
          </a:p>
        </p:txBody>
      </p:sp>
    </p:spTree>
    <p:extLst>
      <p:ext uri="{BB962C8B-B14F-4D97-AF65-F5344CB8AC3E}">
        <p14:creationId xmlns:p14="http://schemas.microsoft.com/office/powerpoint/2010/main" val="22309779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8E59E-D035-442F-B808-80D34A409A26}"/>
              </a:ext>
            </a:extLst>
          </p:cNvPr>
          <p:cNvSpPr>
            <a:spLocks noGrp="1"/>
          </p:cNvSpPr>
          <p:nvPr>
            <p:ph type="title"/>
          </p:nvPr>
        </p:nvSpPr>
        <p:spPr>
          <a:xfrm>
            <a:off x="486696" y="2021614"/>
            <a:ext cx="8170606" cy="769441"/>
          </a:xfrm>
        </p:spPr>
        <p:txBody>
          <a:bodyPr/>
          <a:lstStyle/>
          <a:p>
            <a:endParaRPr lang="en-US"/>
          </a:p>
        </p:txBody>
      </p:sp>
      <p:pic>
        <p:nvPicPr>
          <p:cNvPr id="4" name="Picture 3">
            <a:extLst>
              <a:ext uri="{FF2B5EF4-FFF2-40B4-BE49-F238E27FC236}">
                <a16:creationId xmlns:a16="http://schemas.microsoft.com/office/drawing/2014/main" id="{D34F8A0F-A392-468B-83F5-F4CB4C1F3C57}"/>
              </a:ext>
            </a:extLst>
          </p:cNvPr>
          <p:cNvPicPr>
            <a:picLocks noChangeAspect="1"/>
          </p:cNvPicPr>
          <p:nvPr/>
        </p:nvPicPr>
        <p:blipFill>
          <a:blip r:embed="rId3"/>
          <a:stretch>
            <a:fillRect/>
          </a:stretch>
        </p:blipFill>
        <p:spPr>
          <a:xfrm>
            <a:off x="0" y="-477202"/>
            <a:ext cx="9144000" cy="6097904"/>
          </a:xfrm>
          <a:prstGeom prst="rect">
            <a:avLst/>
          </a:prstGeom>
        </p:spPr>
      </p:pic>
      <p:sp>
        <p:nvSpPr>
          <p:cNvPr id="5" name="TextBox 4">
            <a:extLst>
              <a:ext uri="{FF2B5EF4-FFF2-40B4-BE49-F238E27FC236}">
                <a16:creationId xmlns:a16="http://schemas.microsoft.com/office/drawing/2014/main" id="{BCC65860-206F-486C-94A8-1A3581784A71}"/>
              </a:ext>
            </a:extLst>
          </p:cNvPr>
          <p:cNvSpPr txBox="1"/>
          <p:nvPr/>
        </p:nvSpPr>
        <p:spPr>
          <a:xfrm>
            <a:off x="2997529" y="1152145"/>
            <a:ext cx="3195105" cy="769441"/>
          </a:xfrm>
          <a:prstGeom prst="rect">
            <a:avLst/>
          </a:prstGeom>
          <a:noFill/>
        </p:spPr>
        <p:txBody>
          <a:bodyPr wrap="none" rtlCol="0">
            <a:spAutoFit/>
          </a:bodyPr>
          <a:lstStyle/>
          <a:p>
            <a:pPr defTabSz="457178"/>
            <a:r>
              <a:rPr lang="en-US" sz="4400" b="1" dirty="0">
                <a:solidFill>
                  <a:prstClr val="white"/>
                </a:solidFill>
                <a:latin typeface="Arial"/>
                <a:cs typeface="Arial" panose="020B0604020202020204" pitchFamily="34" charset="0"/>
              </a:rPr>
              <a:t>Thank you!</a:t>
            </a:r>
            <a:endParaRPr lang="en-US" dirty="0">
              <a:solidFill>
                <a:prstClr val="white"/>
              </a:solidFill>
              <a:latin typeface="Calibri"/>
            </a:endParaRPr>
          </a:p>
        </p:txBody>
      </p:sp>
    </p:spTree>
    <p:extLst>
      <p:ext uri="{BB962C8B-B14F-4D97-AF65-F5344CB8AC3E}">
        <p14:creationId xmlns:p14="http://schemas.microsoft.com/office/powerpoint/2010/main" val="4082899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A1D44-C01C-414C-83D1-1F6285AE1888}"/>
              </a:ext>
            </a:extLst>
          </p:cNvPr>
          <p:cNvSpPr>
            <a:spLocks noGrp="1"/>
          </p:cNvSpPr>
          <p:nvPr>
            <p:ph type="title"/>
          </p:nvPr>
        </p:nvSpPr>
        <p:spPr/>
        <p:txBody>
          <a:bodyPr/>
          <a:lstStyle/>
          <a:p>
            <a:r>
              <a:rPr lang="en-US"/>
              <a:t>Audit Risk Model</a:t>
            </a:r>
          </a:p>
        </p:txBody>
      </p:sp>
      <p:sp>
        <p:nvSpPr>
          <p:cNvPr id="3" name="Content Placeholder 2">
            <a:extLst>
              <a:ext uri="{FF2B5EF4-FFF2-40B4-BE49-F238E27FC236}">
                <a16:creationId xmlns:a16="http://schemas.microsoft.com/office/drawing/2014/main" id="{E703A417-AAB9-4C95-B068-1F375B415025}"/>
              </a:ext>
            </a:extLst>
          </p:cNvPr>
          <p:cNvSpPr>
            <a:spLocks noGrp="1"/>
          </p:cNvSpPr>
          <p:nvPr>
            <p:ph idx="1"/>
          </p:nvPr>
        </p:nvSpPr>
        <p:spPr>
          <a:xfrm>
            <a:off x="361950" y="1000125"/>
            <a:ext cx="8229600" cy="769441"/>
          </a:xfrm>
        </p:spPr>
        <p:txBody>
          <a:bodyPr/>
          <a:lstStyle/>
          <a:p>
            <a:r>
              <a:rPr lang="en-US" sz="2200" b="1"/>
              <a:t>Audit Risk</a:t>
            </a:r>
            <a:r>
              <a:rPr lang="en-US" sz="2200"/>
              <a:t>: risk that the auditor expresses an inappropriate audit opinion when the financial statements are materially misstated</a:t>
            </a:r>
          </a:p>
        </p:txBody>
      </p:sp>
      <p:sp>
        <p:nvSpPr>
          <p:cNvPr id="5" name="Content Placeholder 2">
            <a:extLst>
              <a:ext uri="{FF2B5EF4-FFF2-40B4-BE49-F238E27FC236}">
                <a16:creationId xmlns:a16="http://schemas.microsoft.com/office/drawing/2014/main" id="{CF8C4F2B-CF3B-4820-BCF1-7D9C97C4A61C}"/>
              </a:ext>
            </a:extLst>
          </p:cNvPr>
          <p:cNvSpPr txBox="1">
            <a:spLocks/>
          </p:cNvSpPr>
          <p:nvPr/>
        </p:nvSpPr>
        <p:spPr>
          <a:xfrm>
            <a:off x="361950" y="1769566"/>
            <a:ext cx="8229600" cy="430887"/>
          </a:xfrm>
          <a:prstGeom prst="rect">
            <a:avLst/>
          </a:prstGeom>
        </p:spPr>
        <p:txBody>
          <a:bodyPr vert="horz" wrap="square" lIns="137160" tIns="45720" rIns="91440" bIns="45720" rtlCol="0">
            <a:spAutoFit/>
          </a:bodyPr>
          <a:lstStyle>
            <a:lvl1pPr marL="0" indent="0" algn="l" defTabSz="457200" rtl="0" fontAlgn="base">
              <a:spcBef>
                <a:spcPts val="0"/>
              </a:spcBef>
              <a:spcAft>
                <a:spcPts val="100"/>
              </a:spcAft>
              <a:buFont typeface="Arial" charset="0"/>
              <a:buNone/>
              <a:defRPr lang="en-US" sz="3200" kern="1200" dirty="0" smtClean="0">
                <a:solidFill>
                  <a:schemeClr val="tx1"/>
                </a:solidFill>
                <a:latin typeface="+mn-lt"/>
                <a:ea typeface="Open Sans" panose="020B0606030504020204" pitchFamily="34" charset="0"/>
                <a:cs typeface="Open Sans" panose="020B0606030504020204" pitchFamily="34" charset="0"/>
              </a:defRPr>
            </a:lvl1pPr>
            <a:lvl2pPr marL="569913" indent="-228600" algn="l" defTabSz="457200" rtl="0" fontAlgn="base">
              <a:spcBef>
                <a:spcPts val="0"/>
              </a:spcBef>
              <a:spcAft>
                <a:spcPts val="100"/>
              </a:spcAft>
              <a:buFont typeface="Arial" panose="020B0604020202020204" pitchFamily="34" charset="0"/>
              <a:buChar char="•"/>
              <a:defRPr lang="en-US" sz="2200" kern="1200" dirty="0" smtClean="0">
                <a:solidFill>
                  <a:schemeClr val="tx1"/>
                </a:solidFill>
                <a:latin typeface="+mn-lt"/>
                <a:ea typeface="Open Sans" panose="020B0606030504020204" pitchFamily="34" charset="0"/>
                <a:cs typeface="Open Sans" panose="020B0606030504020204" pitchFamily="34" charset="0"/>
              </a:defRPr>
            </a:lvl2pPr>
            <a:lvl3pPr marL="801688" indent="-227013" algn="l" defTabSz="457200" rtl="0" fontAlgn="base">
              <a:spcBef>
                <a:spcPts val="0"/>
              </a:spcBef>
              <a:spcAft>
                <a:spcPts val="100"/>
              </a:spcAft>
              <a:buFont typeface="Arial" charset="0"/>
              <a:buChar char="•"/>
              <a:defRPr lang="en-US" sz="2000" kern="1200" dirty="0" smtClean="0">
                <a:solidFill>
                  <a:schemeClr val="tx1"/>
                </a:solidFill>
                <a:latin typeface="+mn-lt"/>
                <a:ea typeface="Open Sans" panose="020B0606030504020204" pitchFamily="34" charset="0"/>
                <a:cs typeface="Open Sans" panose="020B0606030504020204" pitchFamily="34" charset="0"/>
              </a:defRPr>
            </a:lvl3pPr>
            <a:lvl4pPr marL="1027113" indent="-220663" algn="l" defTabSz="457200" rtl="0" fontAlgn="base">
              <a:spcBef>
                <a:spcPts val="0"/>
              </a:spcBef>
              <a:spcAft>
                <a:spcPts val="100"/>
              </a:spcAft>
              <a:buFont typeface="Arial" panose="020B0604020202020204" pitchFamily="34" charset="0"/>
              <a:buChar char="•"/>
              <a:defRPr lang="en-US" sz="2000" kern="1200" dirty="0">
                <a:solidFill>
                  <a:schemeClr val="tx1"/>
                </a:solidFill>
                <a:latin typeface="+mn-lt"/>
                <a:ea typeface="Open Sans" panose="020B0606030504020204" pitchFamily="34" charset="0"/>
                <a:cs typeface="Open Sans" panose="020B0606030504020204" pitchFamily="34" charset="0"/>
              </a:defRPr>
            </a:lvl4pPr>
            <a:lvl5pPr marL="1258888" indent="-239713" algn="l" defTabSz="457200" rtl="0" fontAlgn="base">
              <a:spcBef>
                <a:spcPts val="0"/>
              </a:spcBef>
              <a:spcAft>
                <a:spcPts val="100"/>
              </a:spcAft>
              <a:buFont typeface="Arial" panose="020B0604020202020204" pitchFamily="34" charset="0"/>
              <a:buChar char="•"/>
              <a:defRPr sz="2000" kern="1200">
                <a:solidFill>
                  <a:schemeClr val="tx1"/>
                </a:solidFill>
                <a:latin typeface="+mn-lt"/>
                <a:ea typeface="Open Sans" panose="020B0606030504020204" pitchFamily="34" charset="0"/>
                <a:cs typeface="Open Sans" panose="020B0606030504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200" b="1"/>
              <a:t>AR = IR x CR x DR</a:t>
            </a:r>
          </a:p>
        </p:txBody>
      </p:sp>
      <p:sp>
        <p:nvSpPr>
          <p:cNvPr id="7" name="Content Placeholder 2">
            <a:extLst>
              <a:ext uri="{FF2B5EF4-FFF2-40B4-BE49-F238E27FC236}">
                <a16:creationId xmlns:a16="http://schemas.microsoft.com/office/drawing/2014/main" id="{1CB04141-713E-4624-967C-F0C79C48220F}"/>
              </a:ext>
            </a:extLst>
          </p:cNvPr>
          <p:cNvSpPr txBox="1">
            <a:spLocks/>
          </p:cNvSpPr>
          <p:nvPr/>
        </p:nvSpPr>
        <p:spPr>
          <a:xfrm>
            <a:off x="361950" y="2771695"/>
            <a:ext cx="8229600" cy="1810752"/>
          </a:xfrm>
          <a:prstGeom prst="rect">
            <a:avLst/>
          </a:prstGeom>
        </p:spPr>
        <p:txBody>
          <a:bodyPr vert="horz" wrap="square" lIns="137160" tIns="45720" rIns="91440" bIns="45720" rtlCol="0">
            <a:spAutoFit/>
          </a:bodyPr>
          <a:lstStyle>
            <a:lvl1pPr marL="0" indent="0" algn="l" defTabSz="457200" rtl="0" fontAlgn="base">
              <a:spcBef>
                <a:spcPts val="0"/>
              </a:spcBef>
              <a:spcAft>
                <a:spcPts val="100"/>
              </a:spcAft>
              <a:buFont typeface="Arial" charset="0"/>
              <a:buNone/>
              <a:defRPr lang="en-US" sz="3200" kern="1200" dirty="0" smtClean="0">
                <a:solidFill>
                  <a:schemeClr val="tx1"/>
                </a:solidFill>
                <a:latin typeface="+mn-lt"/>
                <a:ea typeface="Open Sans" panose="020B0606030504020204" pitchFamily="34" charset="0"/>
                <a:cs typeface="Open Sans" panose="020B0606030504020204" pitchFamily="34" charset="0"/>
              </a:defRPr>
            </a:lvl1pPr>
            <a:lvl2pPr marL="569913" indent="-228600" algn="l" defTabSz="457200" rtl="0" fontAlgn="base">
              <a:spcBef>
                <a:spcPts val="0"/>
              </a:spcBef>
              <a:spcAft>
                <a:spcPts val="100"/>
              </a:spcAft>
              <a:buFont typeface="Arial" panose="020B0604020202020204" pitchFamily="34" charset="0"/>
              <a:buChar char="•"/>
              <a:defRPr lang="en-US" sz="2200" kern="1200" dirty="0" smtClean="0">
                <a:solidFill>
                  <a:schemeClr val="tx1"/>
                </a:solidFill>
                <a:latin typeface="+mn-lt"/>
                <a:ea typeface="Open Sans" panose="020B0606030504020204" pitchFamily="34" charset="0"/>
                <a:cs typeface="Open Sans" panose="020B0606030504020204" pitchFamily="34" charset="0"/>
              </a:defRPr>
            </a:lvl2pPr>
            <a:lvl3pPr marL="801688" indent="-227013" algn="l" defTabSz="457200" rtl="0" fontAlgn="base">
              <a:spcBef>
                <a:spcPts val="0"/>
              </a:spcBef>
              <a:spcAft>
                <a:spcPts val="100"/>
              </a:spcAft>
              <a:buFont typeface="Arial" charset="0"/>
              <a:buChar char="•"/>
              <a:defRPr lang="en-US" sz="2000" kern="1200" dirty="0" smtClean="0">
                <a:solidFill>
                  <a:schemeClr val="tx1"/>
                </a:solidFill>
                <a:latin typeface="+mn-lt"/>
                <a:ea typeface="Open Sans" panose="020B0606030504020204" pitchFamily="34" charset="0"/>
                <a:cs typeface="Open Sans" panose="020B0606030504020204" pitchFamily="34" charset="0"/>
              </a:defRPr>
            </a:lvl3pPr>
            <a:lvl4pPr marL="1027113" indent="-220663" algn="l" defTabSz="457200" rtl="0" fontAlgn="base">
              <a:spcBef>
                <a:spcPts val="0"/>
              </a:spcBef>
              <a:spcAft>
                <a:spcPts val="100"/>
              </a:spcAft>
              <a:buFont typeface="Arial" panose="020B0604020202020204" pitchFamily="34" charset="0"/>
              <a:buChar char="•"/>
              <a:defRPr lang="en-US" sz="2000" kern="1200" dirty="0">
                <a:solidFill>
                  <a:schemeClr val="tx1"/>
                </a:solidFill>
                <a:latin typeface="+mn-lt"/>
                <a:ea typeface="Open Sans" panose="020B0606030504020204" pitchFamily="34" charset="0"/>
                <a:cs typeface="Open Sans" panose="020B0606030504020204" pitchFamily="34" charset="0"/>
              </a:defRPr>
            </a:lvl4pPr>
            <a:lvl5pPr marL="1258888" indent="-239713" algn="l" defTabSz="457200" rtl="0" fontAlgn="base">
              <a:spcBef>
                <a:spcPts val="0"/>
              </a:spcBef>
              <a:spcAft>
                <a:spcPts val="100"/>
              </a:spcAft>
              <a:buFont typeface="Arial" panose="020B0604020202020204" pitchFamily="34" charset="0"/>
              <a:buChar char="•"/>
              <a:defRPr sz="2000" kern="1200">
                <a:solidFill>
                  <a:schemeClr val="tx1"/>
                </a:solidFill>
                <a:latin typeface="+mn-lt"/>
                <a:ea typeface="Open Sans" panose="020B0606030504020204" pitchFamily="34" charset="0"/>
                <a:cs typeface="Open Sans" panose="020B0606030504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indent="-342900">
              <a:buFont typeface="Arial" panose="020B0604020202020204" pitchFamily="34" charset="0"/>
              <a:buChar char="•"/>
            </a:pPr>
            <a:r>
              <a:rPr lang="en-US" sz="2200" b="1" dirty="0"/>
              <a:t>Inherent Risk</a:t>
            </a:r>
            <a:r>
              <a:rPr lang="en-US" sz="2200" dirty="0"/>
              <a:t>: risk that a management assertion is materially misstated (before considering internal controls)</a:t>
            </a:r>
          </a:p>
          <a:p>
            <a:pPr marL="342900" indent="-342900">
              <a:buFont typeface="Arial" panose="020B0604020202020204" pitchFamily="34" charset="0"/>
              <a:buChar char="•"/>
            </a:pPr>
            <a:r>
              <a:rPr lang="en-US" sz="2200" b="1" dirty="0"/>
              <a:t>Control Risk</a:t>
            </a:r>
            <a:r>
              <a:rPr lang="en-US" sz="2200" dirty="0"/>
              <a:t>: risk that internal controls fail to detect a misstatement</a:t>
            </a:r>
          </a:p>
          <a:p>
            <a:pPr marL="342900" indent="-342900">
              <a:buFont typeface="Arial" panose="020B0604020202020204" pitchFamily="34" charset="0"/>
              <a:buChar char="•"/>
            </a:pPr>
            <a:r>
              <a:rPr lang="en-US" sz="2200" b="1" dirty="0"/>
              <a:t>Detection Risk</a:t>
            </a:r>
            <a:r>
              <a:rPr lang="en-US" sz="2200" dirty="0"/>
              <a:t>: risk that auditors fail to detect a misstatement</a:t>
            </a:r>
          </a:p>
        </p:txBody>
      </p:sp>
      <p:sp>
        <p:nvSpPr>
          <p:cNvPr id="8" name="Left Brace 7">
            <a:extLst>
              <a:ext uri="{FF2B5EF4-FFF2-40B4-BE49-F238E27FC236}">
                <a16:creationId xmlns:a16="http://schemas.microsoft.com/office/drawing/2014/main" id="{6C31180A-C9ED-431F-B8D1-BB6AAEAFC575}"/>
              </a:ext>
            </a:extLst>
          </p:cNvPr>
          <p:cNvSpPr/>
          <p:nvPr/>
        </p:nvSpPr>
        <p:spPr>
          <a:xfrm rot="16200000">
            <a:off x="1397620" y="1857746"/>
            <a:ext cx="193119" cy="773007"/>
          </a:xfrm>
          <a:prstGeom prst="leftBrace">
            <a:avLst/>
          </a:pr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Content Placeholder 2">
            <a:extLst>
              <a:ext uri="{FF2B5EF4-FFF2-40B4-BE49-F238E27FC236}">
                <a16:creationId xmlns:a16="http://schemas.microsoft.com/office/drawing/2014/main" id="{571F59EB-7788-4970-AAEB-DA64B6B93858}"/>
              </a:ext>
            </a:extLst>
          </p:cNvPr>
          <p:cNvSpPr txBox="1">
            <a:spLocks/>
          </p:cNvSpPr>
          <p:nvPr/>
        </p:nvSpPr>
        <p:spPr>
          <a:xfrm>
            <a:off x="1046129" y="2327522"/>
            <a:ext cx="8229600" cy="430887"/>
          </a:xfrm>
          <a:prstGeom prst="rect">
            <a:avLst/>
          </a:prstGeom>
        </p:spPr>
        <p:txBody>
          <a:bodyPr vert="horz" wrap="square" lIns="137160" tIns="45720" rIns="91440" bIns="45720" rtlCol="0">
            <a:spAutoFit/>
          </a:bodyPr>
          <a:lstStyle>
            <a:lvl1pPr marL="0" indent="0" algn="l" defTabSz="457200" rtl="0" fontAlgn="base">
              <a:spcBef>
                <a:spcPts val="0"/>
              </a:spcBef>
              <a:spcAft>
                <a:spcPts val="100"/>
              </a:spcAft>
              <a:buFont typeface="Arial" charset="0"/>
              <a:buNone/>
              <a:defRPr lang="en-US" sz="3200" kern="1200" dirty="0" smtClean="0">
                <a:solidFill>
                  <a:schemeClr val="tx1"/>
                </a:solidFill>
                <a:latin typeface="+mn-lt"/>
                <a:ea typeface="Open Sans" panose="020B0606030504020204" pitchFamily="34" charset="0"/>
                <a:cs typeface="Open Sans" panose="020B0606030504020204" pitchFamily="34" charset="0"/>
              </a:defRPr>
            </a:lvl1pPr>
            <a:lvl2pPr marL="569913" indent="-228600" algn="l" defTabSz="457200" rtl="0" fontAlgn="base">
              <a:spcBef>
                <a:spcPts val="0"/>
              </a:spcBef>
              <a:spcAft>
                <a:spcPts val="100"/>
              </a:spcAft>
              <a:buFont typeface="Arial" panose="020B0604020202020204" pitchFamily="34" charset="0"/>
              <a:buChar char="•"/>
              <a:defRPr lang="en-US" sz="2200" kern="1200" dirty="0" smtClean="0">
                <a:solidFill>
                  <a:schemeClr val="tx1"/>
                </a:solidFill>
                <a:latin typeface="+mn-lt"/>
                <a:ea typeface="Open Sans" panose="020B0606030504020204" pitchFamily="34" charset="0"/>
                <a:cs typeface="Open Sans" panose="020B0606030504020204" pitchFamily="34" charset="0"/>
              </a:defRPr>
            </a:lvl2pPr>
            <a:lvl3pPr marL="801688" indent="-227013" algn="l" defTabSz="457200" rtl="0" fontAlgn="base">
              <a:spcBef>
                <a:spcPts val="0"/>
              </a:spcBef>
              <a:spcAft>
                <a:spcPts val="100"/>
              </a:spcAft>
              <a:buFont typeface="Arial" charset="0"/>
              <a:buChar char="•"/>
              <a:defRPr lang="en-US" sz="2000" kern="1200" dirty="0" smtClean="0">
                <a:solidFill>
                  <a:schemeClr val="tx1"/>
                </a:solidFill>
                <a:latin typeface="+mn-lt"/>
                <a:ea typeface="Open Sans" panose="020B0606030504020204" pitchFamily="34" charset="0"/>
                <a:cs typeface="Open Sans" panose="020B0606030504020204" pitchFamily="34" charset="0"/>
              </a:defRPr>
            </a:lvl3pPr>
            <a:lvl4pPr marL="1027113" indent="-220663" algn="l" defTabSz="457200" rtl="0" fontAlgn="base">
              <a:spcBef>
                <a:spcPts val="0"/>
              </a:spcBef>
              <a:spcAft>
                <a:spcPts val="100"/>
              </a:spcAft>
              <a:buFont typeface="Arial" panose="020B0604020202020204" pitchFamily="34" charset="0"/>
              <a:buChar char="•"/>
              <a:defRPr lang="en-US" sz="2000" kern="1200" dirty="0">
                <a:solidFill>
                  <a:schemeClr val="tx1"/>
                </a:solidFill>
                <a:latin typeface="+mn-lt"/>
                <a:ea typeface="Open Sans" panose="020B0606030504020204" pitchFamily="34" charset="0"/>
                <a:cs typeface="Open Sans" panose="020B0606030504020204" pitchFamily="34" charset="0"/>
              </a:defRPr>
            </a:lvl4pPr>
            <a:lvl5pPr marL="1258888" indent="-239713" algn="l" defTabSz="457200" rtl="0" fontAlgn="base">
              <a:spcBef>
                <a:spcPts val="0"/>
              </a:spcBef>
              <a:spcAft>
                <a:spcPts val="100"/>
              </a:spcAft>
              <a:buFont typeface="Arial" panose="020B0604020202020204" pitchFamily="34" charset="0"/>
              <a:buChar char="•"/>
              <a:defRPr sz="2000" kern="1200">
                <a:solidFill>
                  <a:schemeClr val="tx1"/>
                </a:solidFill>
                <a:latin typeface="+mn-lt"/>
                <a:ea typeface="Open Sans" panose="020B0606030504020204" pitchFamily="34" charset="0"/>
                <a:cs typeface="Open Sans" panose="020B0606030504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200" b="1"/>
              <a:t>RMM</a:t>
            </a:r>
          </a:p>
        </p:txBody>
      </p:sp>
    </p:spTree>
    <p:extLst>
      <p:ext uri="{BB962C8B-B14F-4D97-AF65-F5344CB8AC3E}">
        <p14:creationId xmlns:p14="http://schemas.microsoft.com/office/powerpoint/2010/main" val="3231802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animBg="1"/>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865F69-396D-AB67-747B-F39CDE3EA0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0F2649-AE50-895D-B947-F1E39D210466}"/>
              </a:ext>
            </a:extLst>
          </p:cNvPr>
          <p:cNvSpPr>
            <a:spLocks noGrp="1"/>
          </p:cNvSpPr>
          <p:nvPr>
            <p:ph type="title"/>
          </p:nvPr>
        </p:nvSpPr>
        <p:spPr>
          <a:xfrm>
            <a:off x="361950" y="332845"/>
            <a:ext cx="8305800" cy="646331"/>
          </a:xfrm>
        </p:spPr>
        <p:txBody>
          <a:bodyPr/>
          <a:lstStyle/>
          <a:p>
            <a:r>
              <a:rPr lang="en-US" sz="3600" dirty="0"/>
              <a:t>Market response to restating firm</a:t>
            </a:r>
          </a:p>
        </p:txBody>
      </p:sp>
      <p:sp>
        <p:nvSpPr>
          <p:cNvPr id="5" name="Content Placeholder 2">
            <a:extLst>
              <a:ext uri="{FF2B5EF4-FFF2-40B4-BE49-F238E27FC236}">
                <a16:creationId xmlns:a16="http://schemas.microsoft.com/office/drawing/2014/main" id="{7F1BD19D-F8F1-DD89-F134-21BDA8AB4727}"/>
              </a:ext>
            </a:extLst>
          </p:cNvPr>
          <p:cNvSpPr txBox="1">
            <a:spLocks/>
          </p:cNvSpPr>
          <p:nvPr/>
        </p:nvSpPr>
        <p:spPr>
          <a:xfrm>
            <a:off x="5662506" y="993351"/>
            <a:ext cx="3105150" cy="2359620"/>
          </a:xfrm>
          <a:prstGeom prst="rect">
            <a:avLst/>
          </a:prstGeom>
        </p:spPr>
        <p:txBody>
          <a:bodyPr vert="horz" wrap="square" lIns="137160" tIns="45720" rIns="91440" bIns="45720" rtlCol="0">
            <a:spAutoFit/>
          </a:bodyPr>
          <a:lstStyle>
            <a:lvl1pPr marL="344488" indent="-344488" algn="l" defTabSz="457200" rtl="0" fontAlgn="base">
              <a:spcBef>
                <a:spcPts val="0"/>
              </a:spcBef>
              <a:spcAft>
                <a:spcPts val="100"/>
              </a:spcAft>
              <a:buFont typeface="Arial" panose="020B0604020202020204" pitchFamily="34" charset="0"/>
              <a:buChar char="•"/>
              <a:defRPr lang="en-US" sz="3200" kern="1200" dirty="0" smtClean="0">
                <a:solidFill>
                  <a:schemeClr val="tx1"/>
                </a:solidFill>
                <a:latin typeface="+mn-lt"/>
                <a:ea typeface="Open Sans" panose="020B0606030504020204" pitchFamily="34" charset="0"/>
                <a:cs typeface="Open Sans" panose="020B0606030504020204" pitchFamily="34" charset="0"/>
              </a:defRPr>
            </a:lvl1pPr>
            <a:lvl2pPr marL="569913" indent="-228600" algn="l" defTabSz="457200" rtl="0" fontAlgn="base">
              <a:spcBef>
                <a:spcPts val="0"/>
              </a:spcBef>
              <a:spcAft>
                <a:spcPts val="100"/>
              </a:spcAft>
              <a:buFont typeface="Arial" panose="020B0604020202020204" pitchFamily="34" charset="0"/>
              <a:buChar char="•"/>
              <a:defRPr lang="en-US" sz="2200" kern="1200" dirty="0" smtClean="0">
                <a:solidFill>
                  <a:schemeClr val="tx1"/>
                </a:solidFill>
                <a:latin typeface="+mn-lt"/>
                <a:ea typeface="Open Sans" panose="020B0606030504020204" pitchFamily="34" charset="0"/>
                <a:cs typeface="Open Sans" panose="020B0606030504020204" pitchFamily="34" charset="0"/>
              </a:defRPr>
            </a:lvl2pPr>
            <a:lvl3pPr marL="801688" indent="-227013" algn="l" defTabSz="457200" rtl="0" fontAlgn="base">
              <a:spcBef>
                <a:spcPts val="0"/>
              </a:spcBef>
              <a:spcAft>
                <a:spcPts val="100"/>
              </a:spcAft>
              <a:buFont typeface="Arial" charset="0"/>
              <a:buChar char="•"/>
              <a:defRPr lang="en-US" sz="2000" kern="1200" dirty="0" smtClean="0">
                <a:solidFill>
                  <a:schemeClr val="tx1"/>
                </a:solidFill>
                <a:latin typeface="+mn-lt"/>
                <a:ea typeface="Open Sans" panose="020B0606030504020204" pitchFamily="34" charset="0"/>
                <a:cs typeface="Open Sans" panose="020B0606030504020204" pitchFamily="34" charset="0"/>
              </a:defRPr>
            </a:lvl3pPr>
            <a:lvl4pPr marL="1027113" indent="-220663" algn="l" defTabSz="457200" rtl="0" fontAlgn="base">
              <a:spcBef>
                <a:spcPts val="0"/>
              </a:spcBef>
              <a:spcAft>
                <a:spcPts val="100"/>
              </a:spcAft>
              <a:buFont typeface="Arial" panose="020B0604020202020204" pitchFamily="34" charset="0"/>
              <a:buChar char="•"/>
              <a:defRPr lang="en-US" sz="2000" kern="1200" dirty="0">
                <a:solidFill>
                  <a:schemeClr val="tx1"/>
                </a:solidFill>
                <a:latin typeface="+mn-lt"/>
                <a:ea typeface="Open Sans" panose="020B0606030504020204" pitchFamily="34" charset="0"/>
                <a:cs typeface="Open Sans" panose="020B0606030504020204" pitchFamily="34" charset="0"/>
              </a:defRPr>
            </a:lvl4pPr>
            <a:lvl5pPr marL="1258888" indent="-239713" algn="l" defTabSz="457200" rtl="0" fontAlgn="base">
              <a:spcBef>
                <a:spcPts val="0"/>
              </a:spcBef>
              <a:spcAft>
                <a:spcPts val="100"/>
              </a:spcAft>
              <a:buFont typeface="Arial" panose="020B0604020202020204" pitchFamily="34" charset="0"/>
              <a:buChar char="•"/>
              <a:defRPr sz="2000" kern="1200">
                <a:solidFill>
                  <a:schemeClr val="tx1"/>
                </a:solidFill>
                <a:latin typeface="+mn-lt"/>
                <a:ea typeface="Open Sans" panose="020B0606030504020204" pitchFamily="34" charset="0"/>
                <a:cs typeface="Open Sans" panose="020B0606030504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800" dirty="0">
                <a:latin typeface="Calibri" panose="020F0502020204030204" pitchFamily="34" charset="0"/>
              </a:rPr>
              <a:t>Average abnormal returns below negative 9% </a:t>
            </a:r>
          </a:p>
          <a:p>
            <a:endParaRPr lang="en-US" sz="1800" dirty="0">
              <a:latin typeface="Calibri" panose="020F0502020204030204" pitchFamily="34" charset="0"/>
            </a:endParaRPr>
          </a:p>
          <a:p>
            <a:endParaRPr lang="en-US" sz="1800" dirty="0">
              <a:latin typeface="Calibri" panose="020F0502020204030204" pitchFamily="34" charset="0"/>
            </a:endParaRPr>
          </a:p>
          <a:p>
            <a:endParaRPr lang="en-US" sz="1800" dirty="0">
              <a:latin typeface="Calibri" panose="020F0502020204030204" pitchFamily="34" charset="0"/>
            </a:endParaRPr>
          </a:p>
          <a:p>
            <a:r>
              <a:rPr lang="en-US" sz="1800" dirty="0">
                <a:solidFill>
                  <a:schemeClr val="tx2"/>
                </a:solidFill>
                <a:latin typeface="Calibri" panose="020F0502020204030204" pitchFamily="34" charset="0"/>
              </a:rPr>
              <a:t>Why might investors perceive a restatement as bad news?</a:t>
            </a:r>
          </a:p>
        </p:txBody>
      </p:sp>
      <p:pic>
        <p:nvPicPr>
          <p:cNvPr id="6" name="Picture 2" descr="Image result for stock market response to restatements">
            <a:extLst>
              <a:ext uri="{FF2B5EF4-FFF2-40B4-BE49-F238E27FC236}">
                <a16:creationId xmlns:a16="http://schemas.microsoft.com/office/drawing/2014/main" id="{AD4D6130-363A-25AB-82B6-D5FCA32B99D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559"/>
          <a:stretch/>
        </p:blipFill>
        <p:spPr bwMode="auto">
          <a:xfrm>
            <a:off x="47414" y="1122150"/>
            <a:ext cx="5511588" cy="34861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424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D47724-0EBE-60F4-2D95-88B58AACB9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C20B53-14C2-6FC0-37AE-C18F3F0E02EB}"/>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96390ED7-002B-E5A2-CD25-CF02C2C9D146}"/>
              </a:ext>
            </a:extLst>
          </p:cNvPr>
          <p:cNvSpPr>
            <a:spLocks noGrp="1"/>
          </p:cNvSpPr>
          <p:nvPr>
            <p:ph idx="1"/>
          </p:nvPr>
        </p:nvSpPr>
        <p:spPr>
          <a:xfrm>
            <a:off x="361950" y="1000125"/>
            <a:ext cx="8229600" cy="4208844"/>
          </a:xfrm>
        </p:spPr>
        <p:txBody>
          <a:bodyPr/>
          <a:lstStyle/>
          <a:p>
            <a:pPr marL="457200" indent="-457200"/>
            <a:r>
              <a:rPr lang="en-US" dirty="0">
                <a:solidFill>
                  <a:schemeClr val="bg1">
                    <a:lumMod val="75000"/>
                  </a:schemeClr>
                </a:solidFill>
              </a:rPr>
              <a:t>Review</a:t>
            </a:r>
          </a:p>
          <a:p>
            <a:pPr marL="457200" indent="-457200"/>
            <a:r>
              <a:rPr lang="en-US" b="1" dirty="0">
                <a:solidFill>
                  <a:srgbClr val="412985"/>
                </a:solidFill>
              </a:rPr>
              <a:t>Audit Risk Conclusion </a:t>
            </a:r>
          </a:p>
          <a:p>
            <a:pPr marL="1027113" lvl="1" indent="-457200"/>
            <a:r>
              <a:rPr lang="en-US" b="1" dirty="0">
                <a:solidFill>
                  <a:srgbClr val="412985"/>
                </a:solidFill>
              </a:rPr>
              <a:t>Material Weaknesses</a:t>
            </a:r>
          </a:p>
          <a:p>
            <a:pPr marL="1027113" lvl="1" indent="-457200"/>
            <a:r>
              <a:rPr lang="en-US" b="1" dirty="0">
                <a:solidFill>
                  <a:srgbClr val="412985"/>
                </a:solidFill>
              </a:rPr>
              <a:t>Memo Deliverable</a:t>
            </a:r>
          </a:p>
          <a:p>
            <a:pPr marL="457200" indent="-457200"/>
            <a:r>
              <a:rPr lang="en-US" dirty="0">
                <a:solidFill>
                  <a:schemeClr val="tx1">
                    <a:lumMod val="65000"/>
                    <a:lumOff val="35000"/>
                  </a:schemeClr>
                </a:solidFill>
              </a:rPr>
              <a:t>Transaction Analytics</a:t>
            </a:r>
          </a:p>
          <a:p>
            <a:pPr marL="457200" indent="-457200"/>
            <a:r>
              <a:rPr lang="en-US" dirty="0">
                <a:solidFill>
                  <a:schemeClr val="tx1">
                    <a:lumMod val="65000"/>
                    <a:lumOff val="35000"/>
                  </a:schemeClr>
                </a:solidFill>
              </a:rPr>
              <a:t>Lab: P-Card Case</a:t>
            </a:r>
          </a:p>
          <a:p>
            <a:pPr marL="1027113" lvl="1" indent="-457200"/>
            <a:r>
              <a:rPr lang="en-US" dirty="0">
                <a:solidFill>
                  <a:schemeClr val="tx1">
                    <a:lumMod val="65000"/>
                    <a:lumOff val="35000"/>
                  </a:schemeClr>
                </a:solidFill>
              </a:rPr>
              <a:t>P-Card set-up and workflow overview</a:t>
            </a:r>
          </a:p>
          <a:p>
            <a:pPr marL="1027113" lvl="1" indent="-457200"/>
            <a:endParaRPr lang="en-US" dirty="0"/>
          </a:p>
          <a:p>
            <a:pPr marL="1027113" lvl="1" indent="-457200"/>
            <a:endParaRPr lang="en-US" dirty="0"/>
          </a:p>
          <a:p>
            <a:pPr marL="1027113" lvl="1" indent="-457200"/>
            <a:endParaRPr lang="en-US" dirty="0"/>
          </a:p>
        </p:txBody>
      </p:sp>
    </p:spTree>
    <p:extLst>
      <p:ext uri="{BB962C8B-B14F-4D97-AF65-F5344CB8AC3E}">
        <p14:creationId xmlns:p14="http://schemas.microsoft.com/office/powerpoint/2010/main" val="1113246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4837"/>
          <a:stretch/>
        </p:blipFill>
        <p:spPr bwMode="auto">
          <a:xfrm>
            <a:off x="352021" y="957717"/>
            <a:ext cx="6501117" cy="36408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4392397" y="3065283"/>
            <a:ext cx="1747381" cy="923330"/>
          </a:xfrm>
          <a:prstGeom prst="rect">
            <a:avLst/>
          </a:prstGeom>
          <a:solidFill>
            <a:schemeClr val="bg2"/>
          </a:solidFill>
        </p:spPr>
        <p:txBody>
          <a:bodyPr wrap="square" rtlCol="0" anchor="ctr">
            <a:spAutoFit/>
          </a:bodyPr>
          <a:lstStyle/>
          <a:p>
            <a:endParaRPr lang="en-US" dirty="0"/>
          </a:p>
          <a:p>
            <a:r>
              <a:rPr lang="en-US" dirty="0"/>
              <a:t>Significant Deficiency</a:t>
            </a:r>
          </a:p>
        </p:txBody>
      </p:sp>
      <p:sp>
        <p:nvSpPr>
          <p:cNvPr id="6" name="TextBox 5"/>
          <p:cNvSpPr txBox="1"/>
          <p:nvPr/>
        </p:nvSpPr>
        <p:spPr>
          <a:xfrm>
            <a:off x="2295497" y="1371421"/>
            <a:ext cx="1747381" cy="1200329"/>
          </a:xfrm>
          <a:prstGeom prst="rect">
            <a:avLst/>
          </a:prstGeom>
          <a:solidFill>
            <a:schemeClr val="bg2"/>
          </a:solidFill>
        </p:spPr>
        <p:txBody>
          <a:bodyPr wrap="square" rtlCol="0">
            <a:spAutoFit/>
          </a:bodyPr>
          <a:lstStyle/>
          <a:p>
            <a:endParaRPr lang="en-US" dirty="0"/>
          </a:p>
          <a:p>
            <a:r>
              <a:rPr lang="en-US" dirty="0"/>
              <a:t>Significant Deficiency</a:t>
            </a:r>
          </a:p>
          <a:p>
            <a:endParaRPr lang="en-US" dirty="0"/>
          </a:p>
        </p:txBody>
      </p:sp>
      <p:sp>
        <p:nvSpPr>
          <p:cNvPr id="7" name="Content Placeholder 3">
            <a:extLst>
              <a:ext uri="{FF2B5EF4-FFF2-40B4-BE49-F238E27FC236}">
                <a16:creationId xmlns:a16="http://schemas.microsoft.com/office/drawing/2014/main" id="{B51CFFC4-C38D-4B8D-9327-C6563CEF65E7}"/>
              </a:ext>
            </a:extLst>
          </p:cNvPr>
          <p:cNvSpPr txBox="1">
            <a:spLocks/>
          </p:cNvSpPr>
          <p:nvPr/>
        </p:nvSpPr>
        <p:spPr>
          <a:xfrm>
            <a:off x="457200" y="139462"/>
            <a:ext cx="8229600" cy="1077218"/>
          </a:xfrm>
          <a:prstGeom prst="rect">
            <a:avLst/>
          </a:prstGeom>
        </p:spPr>
        <p:txBody>
          <a:bodyPr vert="horz" wrap="square" lIns="137160" tIns="45720" rIns="91440" bIns="45720" rtlCol="0">
            <a:spAutoFit/>
          </a:bodyPr>
          <a:lstStyle>
            <a:lvl1pPr marL="0" indent="0" algn="l" defTabSz="457200" rtl="0" fontAlgn="base">
              <a:spcBef>
                <a:spcPts val="0"/>
              </a:spcBef>
              <a:spcAft>
                <a:spcPts val="100"/>
              </a:spcAft>
              <a:buFont typeface="Arial" charset="0"/>
              <a:buNone/>
              <a:defRPr lang="en-US" sz="3200" kern="1200" dirty="0" smtClean="0">
                <a:solidFill>
                  <a:schemeClr val="tx1"/>
                </a:solidFill>
                <a:latin typeface="+mn-lt"/>
                <a:ea typeface="Open Sans" panose="020B0606030504020204" pitchFamily="34" charset="0"/>
                <a:cs typeface="Open Sans" panose="020B0606030504020204" pitchFamily="34" charset="0"/>
              </a:defRPr>
            </a:lvl1pPr>
            <a:lvl2pPr marL="569913" indent="-228600" algn="l" defTabSz="457200" rtl="0" fontAlgn="base">
              <a:spcBef>
                <a:spcPts val="0"/>
              </a:spcBef>
              <a:spcAft>
                <a:spcPts val="100"/>
              </a:spcAft>
              <a:buFont typeface="Arial" panose="020B0604020202020204" pitchFamily="34" charset="0"/>
              <a:buChar char="•"/>
              <a:defRPr lang="en-US" sz="2200" kern="1200" dirty="0" smtClean="0">
                <a:solidFill>
                  <a:schemeClr val="tx1"/>
                </a:solidFill>
                <a:latin typeface="+mn-lt"/>
                <a:ea typeface="Open Sans" panose="020B0606030504020204" pitchFamily="34" charset="0"/>
                <a:cs typeface="Open Sans" panose="020B0606030504020204" pitchFamily="34" charset="0"/>
              </a:defRPr>
            </a:lvl2pPr>
            <a:lvl3pPr marL="801688" indent="-227013" algn="l" defTabSz="457200" rtl="0" fontAlgn="base">
              <a:spcBef>
                <a:spcPts val="0"/>
              </a:spcBef>
              <a:spcAft>
                <a:spcPts val="100"/>
              </a:spcAft>
              <a:buFont typeface="Arial" charset="0"/>
              <a:buChar char="•"/>
              <a:defRPr lang="en-US" sz="2000" kern="1200" dirty="0" smtClean="0">
                <a:solidFill>
                  <a:schemeClr val="tx1"/>
                </a:solidFill>
                <a:latin typeface="+mn-lt"/>
                <a:ea typeface="Open Sans" panose="020B0606030504020204" pitchFamily="34" charset="0"/>
                <a:cs typeface="Open Sans" panose="020B0606030504020204" pitchFamily="34" charset="0"/>
              </a:defRPr>
            </a:lvl3pPr>
            <a:lvl4pPr marL="1027113" indent="-220663" algn="l" defTabSz="457200" rtl="0" fontAlgn="base">
              <a:spcBef>
                <a:spcPts val="0"/>
              </a:spcBef>
              <a:spcAft>
                <a:spcPts val="100"/>
              </a:spcAft>
              <a:buFont typeface="Arial" panose="020B0604020202020204" pitchFamily="34" charset="0"/>
              <a:buChar char="•"/>
              <a:defRPr lang="en-US" sz="2000" kern="1200" dirty="0">
                <a:solidFill>
                  <a:schemeClr val="tx1"/>
                </a:solidFill>
                <a:latin typeface="+mn-lt"/>
                <a:ea typeface="Open Sans" panose="020B0606030504020204" pitchFamily="34" charset="0"/>
                <a:cs typeface="Open Sans" panose="020B0606030504020204" pitchFamily="34" charset="0"/>
              </a:defRPr>
            </a:lvl4pPr>
            <a:lvl5pPr marL="1258888" indent="-239713" algn="l" defTabSz="457200" rtl="0" fontAlgn="base">
              <a:spcBef>
                <a:spcPts val="0"/>
              </a:spcBef>
              <a:spcAft>
                <a:spcPts val="100"/>
              </a:spcAft>
              <a:buFont typeface="Arial" panose="020B0604020202020204" pitchFamily="34" charset="0"/>
              <a:buChar char="•"/>
              <a:defRPr sz="2000" kern="1200">
                <a:solidFill>
                  <a:schemeClr val="tx1"/>
                </a:solidFill>
                <a:latin typeface="+mn-lt"/>
                <a:ea typeface="Open Sans" panose="020B0606030504020204" pitchFamily="34" charset="0"/>
                <a:cs typeface="Open Sans" panose="020B0606030504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a:solidFill>
                  <a:schemeClr val="tx2"/>
                </a:solidFill>
              </a:rPr>
              <a:t>What are material weaknesses and significant deficiencies?</a:t>
            </a:r>
          </a:p>
        </p:txBody>
      </p:sp>
      <p:sp>
        <p:nvSpPr>
          <p:cNvPr id="9" name="TextBox 8">
            <a:extLst>
              <a:ext uri="{FF2B5EF4-FFF2-40B4-BE49-F238E27FC236}">
                <a16:creationId xmlns:a16="http://schemas.microsoft.com/office/drawing/2014/main" id="{D1988AA6-23C4-4D3F-9E7F-AA08B11FECE6}"/>
              </a:ext>
            </a:extLst>
          </p:cNvPr>
          <p:cNvSpPr txBox="1"/>
          <p:nvPr/>
        </p:nvSpPr>
        <p:spPr>
          <a:xfrm>
            <a:off x="6357257" y="1204686"/>
            <a:ext cx="2576286" cy="2862322"/>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mn-lt"/>
              </a:rPr>
              <a:t>Material weaknesses need to be disclosed in the 10-K under Section 302 (and 404)</a:t>
            </a:r>
          </a:p>
          <a:p>
            <a:pPr marL="285750" indent="-285750">
              <a:buFont typeface="Arial" panose="020B0604020202020204" pitchFamily="34" charset="0"/>
              <a:buChar char="•"/>
            </a:pPr>
            <a:endParaRPr lang="en-US" dirty="0">
              <a:latin typeface="+mn-lt"/>
            </a:endParaRPr>
          </a:p>
          <a:p>
            <a:pPr marL="285750" indent="-285750">
              <a:buFont typeface="Arial" panose="020B0604020202020204" pitchFamily="34" charset="0"/>
              <a:buChar char="•"/>
            </a:pPr>
            <a:r>
              <a:rPr lang="en-US" dirty="0">
                <a:latin typeface="+mn-lt"/>
              </a:rPr>
              <a:t>Significant deficiencies do not need to be publicly disclosed, but must be disclosed to the audit committee</a:t>
            </a:r>
          </a:p>
        </p:txBody>
      </p:sp>
    </p:spTree>
    <p:extLst>
      <p:ext uri="{BB962C8B-B14F-4D97-AF65-F5344CB8AC3E}">
        <p14:creationId xmlns:p14="http://schemas.microsoft.com/office/powerpoint/2010/main" val="1553712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39106-7B3F-44C4-ACB3-A9480B7ED61B}"/>
              </a:ext>
            </a:extLst>
          </p:cNvPr>
          <p:cNvSpPr>
            <a:spLocks noGrp="1"/>
          </p:cNvSpPr>
          <p:nvPr>
            <p:ph type="title"/>
          </p:nvPr>
        </p:nvSpPr>
        <p:spPr/>
        <p:txBody>
          <a:bodyPr/>
          <a:lstStyle/>
          <a:p>
            <a:r>
              <a:rPr lang="en-US" dirty="0"/>
              <a:t>How does this all work?</a:t>
            </a:r>
          </a:p>
        </p:txBody>
      </p:sp>
      <p:sp>
        <p:nvSpPr>
          <p:cNvPr id="3" name="Content Placeholder 2">
            <a:extLst>
              <a:ext uri="{FF2B5EF4-FFF2-40B4-BE49-F238E27FC236}">
                <a16:creationId xmlns:a16="http://schemas.microsoft.com/office/drawing/2014/main" id="{B5EA977F-4A2C-44F3-B7B7-F3CCC5B61C39}"/>
              </a:ext>
            </a:extLst>
          </p:cNvPr>
          <p:cNvSpPr>
            <a:spLocks noGrp="1"/>
          </p:cNvSpPr>
          <p:nvPr>
            <p:ph idx="1"/>
          </p:nvPr>
        </p:nvSpPr>
        <p:spPr>
          <a:xfrm>
            <a:off x="361950" y="1000125"/>
            <a:ext cx="8229600" cy="3811300"/>
          </a:xfrm>
        </p:spPr>
        <p:txBody>
          <a:bodyPr/>
          <a:lstStyle/>
          <a:p>
            <a:r>
              <a:rPr lang="en-US" dirty="0"/>
              <a:t>Example:  Material weakness over allowance for doubtful accounts.</a:t>
            </a:r>
          </a:p>
          <a:p>
            <a:pPr lvl="1"/>
            <a:r>
              <a:rPr lang="en-US" dirty="0"/>
              <a:t>A firm does not have a policy for estimating allowance for doubtful accounts, instead just using last year’s percentage as the estimate.</a:t>
            </a:r>
          </a:p>
          <a:p>
            <a:pPr lvl="1"/>
            <a:r>
              <a:rPr lang="en-US" dirty="0"/>
              <a:t>If the credit-worthiness of the client base has worsened (e.g., because salespeople are trying to meet quotas, or because there is a systematic shock such as the financial crisis), then the allowance for doubtful accounts will be too low and could result in a misstatement.</a:t>
            </a:r>
          </a:p>
        </p:txBody>
      </p:sp>
    </p:spTree>
    <p:extLst>
      <p:ext uri="{BB962C8B-B14F-4D97-AF65-F5344CB8AC3E}">
        <p14:creationId xmlns:p14="http://schemas.microsoft.com/office/powerpoint/2010/main" val="2817523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39106-7B3F-44C4-ACB3-A9480B7ED61B}"/>
              </a:ext>
            </a:extLst>
          </p:cNvPr>
          <p:cNvSpPr>
            <a:spLocks noGrp="1"/>
          </p:cNvSpPr>
          <p:nvPr>
            <p:ph type="title"/>
          </p:nvPr>
        </p:nvSpPr>
        <p:spPr/>
        <p:txBody>
          <a:bodyPr/>
          <a:lstStyle/>
          <a:p>
            <a:r>
              <a:rPr lang="en-US" dirty="0"/>
              <a:t>How does this all work?</a:t>
            </a:r>
          </a:p>
        </p:txBody>
      </p:sp>
      <p:sp>
        <p:nvSpPr>
          <p:cNvPr id="3" name="Content Placeholder 2">
            <a:extLst>
              <a:ext uri="{FF2B5EF4-FFF2-40B4-BE49-F238E27FC236}">
                <a16:creationId xmlns:a16="http://schemas.microsoft.com/office/drawing/2014/main" id="{B5EA977F-4A2C-44F3-B7B7-F3CCC5B61C39}"/>
              </a:ext>
            </a:extLst>
          </p:cNvPr>
          <p:cNvSpPr>
            <a:spLocks noGrp="1"/>
          </p:cNvSpPr>
          <p:nvPr>
            <p:ph idx="1"/>
          </p:nvPr>
        </p:nvSpPr>
        <p:spPr>
          <a:xfrm>
            <a:off x="361950" y="1000125"/>
            <a:ext cx="8229600" cy="2795637"/>
          </a:xfrm>
        </p:spPr>
        <p:txBody>
          <a:bodyPr/>
          <a:lstStyle/>
          <a:p>
            <a:r>
              <a:rPr lang="en-US" dirty="0"/>
              <a:t>Example: Material weakness over inventory tracking.</a:t>
            </a:r>
          </a:p>
          <a:p>
            <a:pPr lvl="1"/>
            <a:r>
              <a:rPr lang="en-US" dirty="0"/>
              <a:t>A firm does not have an inventory tracking system.</a:t>
            </a:r>
          </a:p>
          <a:p>
            <a:pPr lvl="1"/>
            <a:r>
              <a:rPr lang="en-US" dirty="0"/>
              <a:t>When the inventory is counted at the end of the year, the inventory balance is updated.  But if some inventory is not seen, in a warehouse closet, then inventory is misreported and there could be a subsequent misstatement.</a:t>
            </a:r>
          </a:p>
        </p:txBody>
      </p:sp>
    </p:spTree>
    <p:extLst>
      <p:ext uri="{BB962C8B-B14F-4D97-AF65-F5344CB8AC3E}">
        <p14:creationId xmlns:p14="http://schemas.microsoft.com/office/powerpoint/2010/main" val="401615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48D6D-60B6-AC24-CD39-C1432EA8EA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E7D16D-4FCA-A926-E85C-D191A8F15B6C}"/>
              </a:ext>
            </a:extLst>
          </p:cNvPr>
          <p:cNvSpPr>
            <a:spLocks noGrp="1"/>
          </p:cNvSpPr>
          <p:nvPr>
            <p:ph type="title"/>
          </p:nvPr>
        </p:nvSpPr>
        <p:spPr>
          <a:xfrm>
            <a:off x="361950" y="111913"/>
            <a:ext cx="8305800" cy="769441"/>
          </a:xfrm>
        </p:spPr>
        <p:txBody>
          <a:bodyPr/>
          <a:lstStyle/>
          <a:p>
            <a:r>
              <a:rPr lang="en-US" dirty="0"/>
              <a:t>Disclosure requirements</a:t>
            </a:r>
          </a:p>
        </p:txBody>
      </p:sp>
      <p:sp>
        <p:nvSpPr>
          <p:cNvPr id="5" name="Oval 4">
            <a:extLst>
              <a:ext uri="{FF2B5EF4-FFF2-40B4-BE49-F238E27FC236}">
                <a16:creationId xmlns:a16="http://schemas.microsoft.com/office/drawing/2014/main" id="{2C6C93F4-FEC0-ECFB-BFDC-240517783EB9}"/>
              </a:ext>
            </a:extLst>
          </p:cNvPr>
          <p:cNvSpPr/>
          <p:nvPr/>
        </p:nvSpPr>
        <p:spPr>
          <a:xfrm>
            <a:off x="872313" y="1757988"/>
            <a:ext cx="1533767" cy="1486772"/>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Section 302</a:t>
            </a:r>
          </a:p>
        </p:txBody>
      </p:sp>
      <p:sp>
        <p:nvSpPr>
          <p:cNvPr id="6" name="TextBox 5">
            <a:extLst>
              <a:ext uri="{FF2B5EF4-FFF2-40B4-BE49-F238E27FC236}">
                <a16:creationId xmlns:a16="http://schemas.microsoft.com/office/drawing/2014/main" id="{1707FC35-CF8E-6A26-F92A-454720CE0DE5}"/>
              </a:ext>
            </a:extLst>
          </p:cNvPr>
          <p:cNvSpPr txBox="1"/>
          <p:nvPr/>
        </p:nvSpPr>
        <p:spPr>
          <a:xfrm>
            <a:off x="917299" y="3531130"/>
            <a:ext cx="1443793" cy="646331"/>
          </a:xfrm>
          <a:prstGeom prst="rect">
            <a:avLst/>
          </a:prstGeom>
          <a:noFill/>
        </p:spPr>
        <p:txBody>
          <a:bodyPr wrap="none" rtlCol="0">
            <a:spAutoFit/>
          </a:bodyPr>
          <a:lstStyle/>
          <a:p>
            <a:pPr algn="ctr"/>
            <a:r>
              <a:rPr lang="en-US" dirty="0">
                <a:latin typeface="+mn-lt"/>
              </a:rPr>
              <a:t>Management</a:t>
            </a:r>
          </a:p>
          <a:p>
            <a:pPr algn="ctr"/>
            <a:r>
              <a:rPr lang="en-US" dirty="0">
                <a:latin typeface="+mn-lt"/>
              </a:rPr>
              <a:t>Disclosure</a:t>
            </a:r>
          </a:p>
        </p:txBody>
      </p:sp>
      <p:sp>
        <p:nvSpPr>
          <p:cNvPr id="7" name="TextBox 6">
            <a:extLst>
              <a:ext uri="{FF2B5EF4-FFF2-40B4-BE49-F238E27FC236}">
                <a16:creationId xmlns:a16="http://schemas.microsoft.com/office/drawing/2014/main" id="{33940E06-8197-FF63-52F3-D1EE5F4D8367}"/>
              </a:ext>
            </a:extLst>
          </p:cNvPr>
          <p:cNvSpPr txBox="1"/>
          <p:nvPr/>
        </p:nvSpPr>
        <p:spPr>
          <a:xfrm>
            <a:off x="1121681" y="1333500"/>
            <a:ext cx="1035027" cy="369332"/>
          </a:xfrm>
          <a:prstGeom prst="rect">
            <a:avLst/>
          </a:prstGeom>
          <a:noFill/>
        </p:spPr>
        <p:txBody>
          <a:bodyPr wrap="none" rtlCol="0">
            <a:spAutoFit/>
          </a:bodyPr>
          <a:lstStyle/>
          <a:p>
            <a:r>
              <a:rPr lang="en-US" dirty="0">
                <a:latin typeface="+mn-lt"/>
              </a:rPr>
              <a:t>Required</a:t>
            </a:r>
          </a:p>
        </p:txBody>
      </p:sp>
      <p:sp>
        <p:nvSpPr>
          <p:cNvPr id="8" name="Oval 7">
            <a:extLst>
              <a:ext uri="{FF2B5EF4-FFF2-40B4-BE49-F238E27FC236}">
                <a16:creationId xmlns:a16="http://schemas.microsoft.com/office/drawing/2014/main" id="{4545B698-2F62-63D7-E7B0-C79883716027}"/>
              </a:ext>
            </a:extLst>
          </p:cNvPr>
          <p:cNvSpPr/>
          <p:nvPr/>
        </p:nvSpPr>
        <p:spPr>
          <a:xfrm>
            <a:off x="3747966" y="1702832"/>
            <a:ext cx="1533767" cy="1486772"/>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Section 404a</a:t>
            </a:r>
          </a:p>
        </p:txBody>
      </p:sp>
      <p:sp>
        <p:nvSpPr>
          <p:cNvPr id="9" name="Oval 8">
            <a:extLst>
              <a:ext uri="{FF2B5EF4-FFF2-40B4-BE49-F238E27FC236}">
                <a16:creationId xmlns:a16="http://schemas.microsoft.com/office/drawing/2014/main" id="{C15D83AF-4F54-9198-8E97-657BC708EABF}"/>
              </a:ext>
            </a:extLst>
          </p:cNvPr>
          <p:cNvSpPr/>
          <p:nvPr/>
        </p:nvSpPr>
        <p:spPr>
          <a:xfrm>
            <a:off x="6106107" y="1691926"/>
            <a:ext cx="1533767" cy="1486772"/>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Section 404b</a:t>
            </a:r>
          </a:p>
        </p:txBody>
      </p:sp>
      <p:sp>
        <p:nvSpPr>
          <p:cNvPr id="11" name="TextBox 10">
            <a:extLst>
              <a:ext uri="{FF2B5EF4-FFF2-40B4-BE49-F238E27FC236}">
                <a16:creationId xmlns:a16="http://schemas.microsoft.com/office/drawing/2014/main" id="{9D9B8C03-B6C1-D98A-E898-D594B008CC48}"/>
              </a:ext>
            </a:extLst>
          </p:cNvPr>
          <p:cNvSpPr txBox="1"/>
          <p:nvPr/>
        </p:nvSpPr>
        <p:spPr>
          <a:xfrm>
            <a:off x="3584858" y="3577296"/>
            <a:ext cx="1996509" cy="646331"/>
          </a:xfrm>
          <a:prstGeom prst="rect">
            <a:avLst/>
          </a:prstGeom>
          <a:noFill/>
        </p:spPr>
        <p:txBody>
          <a:bodyPr wrap="none" rtlCol="0">
            <a:spAutoFit/>
          </a:bodyPr>
          <a:lstStyle/>
          <a:p>
            <a:pPr algn="ctr"/>
            <a:r>
              <a:rPr lang="en-US" dirty="0">
                <a:latin typeface="+mn-lt"/>
              </a:rPr>
              <a:t>Management</a:t>
            </a:r>
          </a:p>
          <a:p>
            <a:pPr algn="ctr"/>
            <a:r>
              <a:rPr lang="en-US" dirty="0">
                <a:latin typeface="+mn-lt"/>
              </a:rPr>
              <a:t>Document and Test</a:t>
            </a:r>
          </a:p>
        </p:txBody>
      </p:sp>
      <p:sp>
        <p:nvSpPr>
          <p:cNvPr id="12" name="TextBox 11">
            <a:extLst>
              <a:ext uri="{FF2B5EF4-FFF2-40B4-BE49-F238E27FC236}">
                <a16:creationId xmlns:a16="http://schemas.microsoft.com/office/drawing/2014/main" id="{BABF0036-B344-8F70-05A0-91ED61C8247F}"/>
              </a:ext>
            </a:extLst>
          </p:cNvPr>
          <p:cNvSpPr txBox="1"/>
          <p:nvPr/>
        </p:nvSpPr>
        <p:spPr>
          <a:xfrm>
            <a:off x="6106107" y="3583672"/>
            <a:ext cx="1689245" cy="369332"/>
          </a:xfrm>
          <a:prstGeom prst="rect">
            <a:avLst/>
          </a:prstGeom>
          <a:noFill/>
        </p:spPr>
        <p:txBody>
          <a:bodyPr wrap="none" rtlCol="0">
            <a:spAutoFit/>
          </a:bodyPr>
          <a:lstStyle/>
          <a:p>
            <a:r>
              <a:rPr lang="en-US" dirty="0">
                <a:latin typeface="+mn-lt"/>
              </a:rPr>
              <a:t>Auditor Opinion</a:t>
            </a:r>
          </a:p>
        </p:txBody>
      </p:sp>
      <p:sp>
        <p:nvSpPr>
          <p:cNvPr id="13" name="TextBox 12">
            <a:extLst>
              <a:ext uri="{FF2B5EF4-FFF2-40B4-BE49-F238E27FC236}">
                <a16:creationId xmlns:a16="http://schemas.microsoft.com/office/drawing/2014/main" id="{D87D9328-8E62-125F-BFB9-D4F593F0CCAD}"/>
              </a:ext>
            </a:extLst>
          </p:cNvPr>
          <p:cNvSpPr txBox="1"/>
          <p:nvPr/>
        </p:nvSpPr>
        <p:spPr>
          <a:xfrm>
            <a:off x="5036487" y="961980"/>
            <a:ext cx="1419546" cy="338554"/>
          </a:xfrm>
          <a:prstGeom prst="rect">
            <a:avLst/>
          </a:prstGeom>
          <a:noFill/>
        </p:spPr>
        <p:txBody>
          <a:bodyPr wrap="square" rtlCol="0">
            <a:spAutoFit/>
          </a:bodyPr>
          <a:lstStyle/>
          <a:p>
            <a:r>
              <a:rPr lang="en-US" sz="1600" dirty="0">
                <a:latin typeface="+mn-lt"/>
              </a:rPr>
              <a:t>Annual report</a:t>
            </a:r>
          </a:p>
        </p:txBody>
      </p:sp>
      <p:sp>
        <p:nvSpPr>
          <p:cNvPr id="14" name="Left Brace 13">
            <a:extLst>
              <a:ext uri="{FF2B5EF4-FFF2-40B4-BE49-F238E27FC236}">
                <a16:creationId xmlns:a16="http://schemas.microsoft.com/office/drawing/2014/main" id="{DACECD74-5AAD-AA6B-5A9E-9F1FF34AAD95}"/>
              </a:ext>
            </a:extLst>
          </p:cNvPr>
          <p:cNvSpPr/>
          <p:nvPr/>
        </p:nvSpPr>
        <p:spPr>
          <a:xfrm rot="5400000">
            <a:off x="5563182" y="545609"/>
            <a:ext cx="234478" cy="1918715"/>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384225768"/>
      </p:ext>
    </p:extLst>
  </p:cSld>
  <p:clrMapOvr>
    <a:masterClrMapping/>
  </p:clrMapOvr>
</p:sld>
</file>

<file path=ppt/theme/theme1.xml><?xml version="1.0" encoding="utf-8"?>
<a:theme xmlns:a="http://schemas.openxmlformats.org/drawingml/2006/main" name="W Foster MBA Career Mgmt">
  <a:themeElements>
    <a:clrScheme name="Foster">
      <a:dk1>
        <a:sysClr val="windowText" lastClr="000000"/>
      </a:dk1>
      <a:lt1>
        <a:sysClr val="window" lastClr="FFFFFF"/>
      </a:lt1>
      <a:dk2>
        <a:srgbClr val="4B2E84"/>
      </a:dk2>
      <a:lt2>
        <a:srgbClr val="B9A077"/>
      </a:lt2>
      <a:accent1>
        <a:srgbClr val="86754D"/>
      </a:accent1>
      <a:accent2>
        <a:srgbClr val="0988C1"/>
      </a:accent2>
      <a:accent3>
        <a:srgbClr val="3CB2A7"/>
      </a:accent3>
      <a:accent4>
        <a:srgbClr val="41AD49"/>
      </a:accent4>
      <a:accent5>
        <a:srgbClr val="DC4327"/>
      </a:accent5>
      <a:accent6>
        <a:srgbClr val="D2B887"/>
      </a:accent6>
      <a:hlink>
        <a:srgbClr val="4B2E84"/>
      </a:hlink>
      <a:folHlink>
        <a:srgbClr val="4B2E84"/>
      </a:folHlink>
    </a:clrScheme>
    <a:fontScheme name="Foster">
      <a:majorFont>
        <a:latin typeface="Arial"/>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dirty="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3F69E203AC04243ACA450E86C6C3027" ma:contentTypeVersion="3" ma:contentTypeDescription="Create a new document." ma:contentTypeScope="" ma:versionID="2d5dfb402cda9ec94ad9e4211ac1946e">
  <xsd:schema xmlns:xsd="http://www.w3.org/2001/XMLSchema" xmlns:xs="http://www.w3.org/2001/XMLSchema" xmlns:p="http://schemas.microsoft.com/office/2006/metadata/properties" xmlns:ns2="92d151aa-5444-48df-9732-7562e1b8a114" targetNamespace="http://schemas.microsoft.com/office/2006/metadata/properties" ma:root="true" ma:fieldsID="713c23bda8087a008cc1c00c9d76869d" ns2:_="">
    <xsd:import namespace="92d151aa-5444-48df-9732-7562e1b8a114"/>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d151aa-5444-48df-9732-7562e1b8a114"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C7141BF-5E11-47F9-9296-0695D3DC96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d151aa-5444-48df-9732-7562e1b8a1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2AA8D24-9DB6-4446-BFF5-A34A571DCD63}">
  <ds:schemaRefs>
    <ds:schemaRef ds:uri="http://schemas.microsoft.com/office/2006/documentManagement/types"/>
    <ds:schemaRef ds:uri="http://purl.org/dc/terms/"/>
    <ds:schemaRef ds:uri="http://schemas.microsoft.com/office/2006/metadata/properties"/>
    <ds:schemaRef ds:uri="http://purl.org/dc/dcmitype/"/>
    <ds:schemaRef ds:uri="http://www.w3.org/XML/1998/namespace"/>
    <ds:schemaRef ds:uri="92d151aa-5444-48df-9732-7562e1b8a114"/>
    <ds:schemaRef ds:uri="http://purl.org/dc/elements/1.1/"/>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122C1C38-D2BC-41E8-BFF7-3546CADD0637}">
  <ds:schemaRefs>
    <ds:schemaRef ds:uri="http://schemas.microsoft.com/sharepoint/v3/contenttype/forms"/>
  </ds:schemaRefs>
</ds:datastoreItem>
</file>

<file path=docMetadata/LabelInfo.xml><?xml version="1.0" encoding="utf-8"?>
<clbl:labelList xmlns:clbl="http://schemas.microsoft.com/office/2020/mipLabelMetadata">
  <clbl:label id="{f6b6dd5b-f02f-441a-99a0-162ac5060bd2}" enabled="0" method="" siteId="{f6b6dd5b-f02f-441a-99a0-162ac5060bd2}" removed="1"/>
</clbl:labelList>
</file>

<file path=docProps/app.xml><?xml version="1.0" encoding="utf-8"?>
<Properties xmlns="http://schemas.openxmlformats.org/officeDocument/2006/extended-properties" xmlns:vt="http://schemas.openxmlformats.org/officeDocument/2006/docPropsVTypes">
  <TotalTime>11213</TotalTime>
  <Words>1236</Words>
  <Application>Microsoft Office PowerPoint</Application>
  <PresentationFormat>On-screen Show (16:9)</PresentationFormat>
  <Paragraphs>184</Paragraphs>
  <Slides>28</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Arial Black</vt:lpstr>
      <vt:lpstr>Calibri</vt:lpstr>
      <vt:lpstr>Calibri Light</vt:lpstr>
      <vt:lpstr>W Foster MBA Career Mgmt</vt:lpstr>
      <vt:lpstr>Transaction Analysis (Testing internal controls)</vt:lpstr>
      <vt:lpstr>Agenda</vt:lpstr>
      <vt:lpstr>Audit Risk Model</vt:lpstr>
      <vt:lpstr>Market response to restating firm</vt:lpstr>
      <vt:lpstr>Agenda</vt:lpstr>
      <vt:lpstr>PowerPoint Presentation</vt:lpstr>
      <vt:lpstr>How does this all work?</vt:lpstr>
      <vt:lpstr>How does this all work?</vt:lpstr>
      <vt:lpstr>Disclosure requirements</vt:lpstr>
      <vt:lpstr>Material Weaknesses and Financial Reporting Quality</vt:lpstr>
      <vt:lpstr>Deliverable</vt:lpstr>
      <vt:lpstr>Hints and tips:</vt:lpstr>
      <vt:lpstr>Agenda</vt:lpstr>
      <vt:lpstr>Transaction analytics</vt:lpstr>
      <vt:lpstr>Transaction analytics</vt:lpstr>
      <vt:lpstr>Transaction analytics</vt:lpstr>
      <vt:lpstr>PowerPoint Presentation</vt:lpstr>
      <vt:lpstr>PowerPoint Presentation</vt:lpstr>
      <vt:lpstr>PowerPoint Presentation</vt:lpstr>
      <vt:lpstr>Why is transaction analysis important?</vt:lpstr>
      <vt:lpstr>Agenda</vt:lpstr>
      <vt:lpstr>P-Card Case Overview</vt:lpstr>
      <vt:lpstr>Task 1</vt:lpstr>
      <vt:lpstr>PowerPoint Presentation</vt:lpstr>
      <vt:lpstr>Transaction Analysis:  P-Card Labs</vt:lpstr>
      <vt:lpstr>PowerPoint Presentation</vt:lpstr>
      <vt:lpstr>Conclusion</vt:lpstr>
      <vt:lpstr>PowerPoint Presentation</vt:lpstr>
    </vt:vector>
  </TitlesOfParts>
  <Company>A.K.A. Design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Ann Kumasaka</dc:creator>
  <cp:lastModifiedBy>Asher Curtis</cp:lastModifiedBy>
  <cp:revision>403</cp:revision>
  <cp:lastPrinted>2024-10-15T20:15:10Z</cp:lastPrinted>
  <dcterms:created xsi:type="dcterms:W3CDTF">2011-09-06T04:32:21Z</dcterms:created>
  <dcterms:modified xsi:type="dcterms:W3CDTF">2025-10-09T19:35:18Z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0x01010023F69E203AC04243ACA450E86C6C3027</vt:lpwstr>
  </property>
  <property fmtid="{D5CDD505-2E9C-101B-9397-08002B2CF9AE}" pid="3" name="ImageCreateDate">
    <vt:lpwstr/>
  </property>
  <property fmtid="{D5CDD505-2E9C-101B-9397-08002B2CF9AE}" pid="4" name="Foster Site Scope">
    <vt:lpwstr>Intranet</vt:lpwstr>
  </property>
  <property fmtid="{D5CDD505-2E9C-101B-9397-08002B2CF9AE}" pid="5" name="Foster Permission Form">
    <vt:lpwstr/>
  </property>
  <property fmtid="{D5CDD505-2E9C-101B-9397-08002B2CF9AE}" pid="6" name="This needs to be set to identify the intended use of this image.  Examples would be &quot;Homepage&quot; or &quot;Program Cent">
    <vt:lpwstr/>
  </property>
  <property fmtid="{D5CDD505-2E9C-101B-9397-08002B2CF9AE}" pid="7" name="Page Location">
    <vt:lpwstr>Brand</vt:lpwstr>
  </property>
  <property fmtid="{D5CDD505-2E9C-101B-9397-08002B2CF9AE}" pid="8" name="Caption">
    <vt:lpwstr/>
  </property>
  <property fmtid="{D5CDD505-2E9C-101B-9397-08002B2CF9AE}" pid="9" name="Source Image">
    <vt:lpwstr/>
  </property>
  <property fmtid="{D5CDD505-2E9C-101B-9397-08002B2CF9AE}" pid="10" name="Comments">
    <vt:lpwstr/>
  </property>
</Properties>
</file>