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495" r:id="rId5"/>
    <p:sldId id="376" r:id="rId6"/>
    <p:sldId id="540" r:id="rId7"/>
    <p:sldId id="884" r:id="rId8"/>
    <p:sldId id="764" r:id="rId9"/>
    <p:sldId id="882" r:id="rId10"/>
    <p:sldId id="914" r:id="rId11"/>
    <p:sldId id="870" r:id="rId12"/>
    <p:sldId id="544" r:id="rId13"/>
    <p:sldId id="881" r:id="rId14"/>
    <p:sldId id="846" r:id="rId15"/>
    <p:sldId id="868" r:id="rId16"/>
    <p:sldId id="869" r:id="rId17"/>
    <p:sldId id="915" r:id="rId18"/>
    <p:sldId id="893" r:id="rId19"/>
    <p:sldId id="891" r:id="rId20"/>
    <p:sldId id="905" r:id="rId21"/>
    <p:sldId id="916" r:id="rId22"/>
    <p:sldId id="910" r:id="rId23"/>
    <p:sldId id="906" r:id="rId24"/>
    <p:sldId id="907" r:id="rId25"/>
    <p:sldId id="909" r:id="rId26"/>
    <p:sldId id="908" r:id="rId27"/>
    <p:sldId id="911" r:id="rId28"/>
    <p:sldId id="912" r:id="rId29"/>
    <p:sldId id="913" r:id="rId30"/>
    <p:sldId id="919" r:id="rId31"/>
    <p:sldId id="917" r:id="rId32"/>
    <p:sldId id="809" r:id="rId33"/>
  </p:sldIdLst>
  <p:sldSz cx="9144000" cy="5143500" type="screen16x9"/>
  <p:notesSz cx="9601200" cy="7315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D555BDC-712A-D847-BE44-26DF3EC466F7}">
          <p14:sldIdLst>
            <p14:sldId id="495"/>
            <p14:sldId id="376"/>
            <p14:sldId id="540"/>
            <p14:sldId id="884"/>
            <p14:sldId id="764"/>
            <p14:sldId id="882"/>
            <p14:sldId id="914"/>
            <p14:sldId id="870"/>
            <p14:sldId id="544"/>
            <p14:sldId id="881"/>
            <p14:sldId id="846"/>
            <p14:sldId id="868"/>
            <p14:sldId id="869"/>
            <p14:sldId id="915"/>
            <p14:sldId id="893"/>
            <p14:sldId id="891"/>
            <p14:sldId id="905"/>
            <p14:sldId id="916"/>
            <p14:sldId id="910"/>
            <p14:sldId id="906"/>
            <p14:sldId id="907"/>
            <p14:sldId id="909"/>
            <p14:sldId id="908"/>
            <p14:sldId id="911"/>
            <p14:sldId id="912"/>
            <p14:sldId id="913"/>
            <p14:sldId id="919"/>
            <p14:sldId id="917"/>
            <p14:sldId id="8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28">
          <p15:clr>
            <a:srgbClr val="A4A3A4"/>
          </p15:clr>
        </p15:guide>
        <p15:guide id="5" pos="2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2985"/>
    <a:srgbClr val="C09F29"/>
    <a:srgbClr val="B9A077"/>
    <a:srgbClr val="0000FF"/>
    <a:srgbClr val="361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35AD68-5441-4B72-A45A-6B2FB9DF9CA8}" v="21" dt="2025-10-14T19:12:35.2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14" y="1020"/>
      </p:cViewPr>
      <p:guideLst>
        <p:guide orient="horz" pos="2148"/>
        <p:guide pos="2880"/>
        <p:guide orient="horz" pos="1620"/>
        <p:guide pos="228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B883A-14C1-4AD8-8C10-5BF617763380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B31FCA5-D60D-492A-8182-A004FCFB8C16}">
      <dgm:prSet phldrT="[Text]" custT="1"/>
      <dgm:spPr/>
      <dgm:t>
        <a:bodyPr/>
        <a:lstStyle/>
        <a:p>
          <a:r>
            <a:rPr lang="en-US" sz="1100" dirty="0"/>
            <a:t>First Line of Defense</a:t>
          </a:r>
        </a:p>
      </dgm:t>
    </dgm:pt>
    <dgm:pt modelId="{084647FC-ACA8-4680-A623-74EBE03C1756}" type="parTrans" cxnId="{6D8159A3-8FA3-426E-BB5F-6113C0984EE9}">
      <dgm:prSet/>
      <dgm:spPr/>
      <dgm:t>
        <a:bodyPr/>
        <a:lstStyle/>
        <a:p>
          <a:endParaRPr lang="en-US"/>
        </a:p>
      </dgm:t>
    </dgm:pt>
    <dgm:pt modelId="{12DD95AB-B8B8-4BDE-887B-FBA8040B6DBF}" type="sibTrans" cxnId="{6D8159A3-8FA3-426E-BB5F-6113C0984EE9}">
      <dgm:prSet/>
      <dgm:spPr/>
      <dgm:t>
        <a:bodyPr/>
        <a:lstStyle/>
        <a:p>
          <a:endParaRPr lang="en-US"/>
        </a:p>
      </dgm:t>
    </dgm:pt>
    <dgm:pt modelId="{404A806A-05B5-44C6-8FD8-428B92177C09}">
      <dgm:prSet phldrT="[Text]" custT="1"/>
      <dgm:spPr/>
      <dgm:t>
        <a:bodyPr/>
        <a:lstStyle/>
        <a:p>
          <a:r>
            <a:rPr lang="en-US" sz="1100" dirty="0"/>
            <a:t>Second Line of Defense</a:t>
          </a:r>
        </a:p>
      </dgm:t>
    </dgm:pt>
    <dgm:pt modelId="{C86CF8F9-C3DC-4803-9102-E4CC7DACDFEA}" type="parTrans" cxnId="{CB41C78F-83F2-4110-9C9F-D3EA368188DD}">
      <dgm:prSet/>
      <dgm:spPr/>
      <dgm:t>
        <a:bodyPr/>
        <a:lstStyle/>
        <a:p>
          <a:endParaRPr lang="en-US"/>
        </a:p>
      </dgm:t>
    </dgm:pt>
    <dgm:pt modelId="{4BCFFDF2-A051-4DF3-B01C-2E98509E27AD}" type="sibTrans" cxnId="{CB41C78F-83F2-4110-9C9F-D3EA368188DD}">
      <dgm:prSet/>
      <dgm:spPr/>
      <dgm:t>
        <a:bodyPr/>
        <a:lstStyle/>
        <a:p>
          <a:endParaRPr lang="en-US"/>
        </a:p>
      </dgm:t>
    </dgm:pt>
    <dgm:pt modelId="{DD8C5602-9C61-4C5B-9CCA-B1CEA97233C5}">
      <dgm:prSet phldrT="[Text]" custT="1"/>
      <dgm:spPr/>
      <dgm:t>
        <a:bodyPr/>
        <a:lstStyle/>
        <a:p>
          <a:r>
            <a:rPr lang="en-US" sz="1100" dirty="0"/>
            <a:t>Third Line of Defense</a:t>
          </a:r>
        </a:p>
      </dgm:t>
    </dgm:pt>
    <dgm:pt modelId="{72361164-09EE-4412-B1CB-3EF8CC53E04E}" type="parTrans" cxnId="{5F7C7740-11EB-4546-8B95-6C9739EEBD09}">
      <dgm:prSet/>
      <dgm:spPr/>
      <dgm:t>
        <a:bodyPr/>
        <a:lstStyle/>
        <a:p>
          <a:endParaRPr lang="en-US"/>
        </a:p>
      </dgm:t>
    </dgm:pt>
    <dgm:pt modelId="{D7D89C23-B1E4-43D2-A45D-96CE31AADEA2}" type="sibTrans" cxnId="{5F7C7740-11EB-4546-8B95-6C9739EEBD09}">
      <dgm:prSet/>
      <dgm:spPr/>
      <dgm:t>
        <a:bodyPr/>
        <a:lstStyle/>
        <a:p>
          <a:endParaRPr lang="en-US"/>
        </a:p>
      </dgm:t>
    </dgm:pt>
    <dgm:pt modelId="{300AEBD2-DE8C-4172-AF0F-79DEF210F5C5}" type="pres">
      <dgm:prSet presAssocID="{95BB883A-14C1-4AD8-8C10-5BF6177633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041E182E-9544-42E7-8FC1-C0FF2E66957B}" type="pres">
      <dgm:prSet presAssocID="{4B31FCA5-D60D-492A-8182-A004FCFB8C16}" presName="composite" presStyleCnt="0"/>
      <dgm:spPr/>
    </dgm:pt>
    <dgm:pt modelId="{1E43CAB0-3352-4177-9513-B638365F12DD}" type="pres">
      <dgm:prSet presAssocID="{4B31FCA5-D60D-492A-8182-A004FCFB8C16}" presName="BackAccent" presStyleLbl="bgShp" presStyleIdx="0" presStyleCnt="3"/>
      <dgm:spPr/>
    </dgm:pt>
    <dgm:pt modelId="{4ED02604-E7CF-4A7D-BB12-8714823B771A}" type="pres">
      <dgm:prSet presAssocID="{4B31FCA5-D60D-492A-8182-A004FCFB8C16}" presName="Accent" presStyleLbl="alignNode1" presStyleIdx="0" presStyleCnt="3"/>
      <dgm:spPr/>
    </dgm:pt>
    <dgm:pt modelId="{3C6E81A2-2652-444B-B92C-6A7189C05A6A}" type="pres">
      <dgm:prSet presAssocID="{4B31FCA5-D60D-492A-8182-A004FCFB8C16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BADBB54-D8DA-4C72-ADD2-14CB8E1041C3}" type="pres">
      <dgm:prSet presAssocID="{4B31FCA5-D60D-492A-8182-A004FCFB8C16}" presName="Parent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E2B3516-6FEC-46C0-ADBE-C26765C115C4}" type="pres">
      <dgm:prSet presAssocID="{12DD95AB-B8B8-4BDE-887B-FBA8040B6DBF}" presName="sibTrans" presStyleCnt="0"/>
      <dgm:spPr/>
    </dgm:pt>
    <dgm:pt modelId="{3C1E0FED-BAF1-4526-A177-19AAED8176E6}" type="pres">
      <dgm:prSet presAssocID="{404A806A-05B5-44C6-8FD8-428B92177C09}" presName="composite" presStyleCnt="0"/>
      <dgm:spPr/>
    </dgm:pt>
    <dgm:pt modelId="{BBCEF65E-4C73-4CC0-BCCA-E3F2CB3109B4}" type="pres">
      <dgm:prSet presAssocID="{404A806A-05B5-44C6-8FD8-428B92177C09}" presName="BackAccent" presStyleLbl="bgShp" presStyleIdx="1" presStyleCnt="3"/>
      <dgm:spPr/>
    </dgm:pt>
    <dgm:pt modelId="{2C988AAD-8748-4FBA-9AD2-457CE5D60D63}" type="pres">
      <dgm:prSet presAssocID="{404A806A-05B5-44C6-8FD8-428B92177C09}" presName="Accent" presStyleLbl="alignNode1" presStyleIdx="1" presStyleCnt="3"/>
      <dgm:spPr/>
    </dgm:pt>
    <dgm:pt modelId="{23573ED9-9466-4C3B-9EEB-61FEC6D718B2}" type="pres">
      <dgm:prSet presAssocID="{404A806A-05B5-44C6-8FD8-428B92177C09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F964679-61D1-4643-9D22-EFBFC70B0346}" type="pres">
      <dgm:prSet presAssocID="{404A806A-05B5-44C6-8FD8-428B92177C09}" presName="Parent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16A8DE88-2A64-4B75-B795-CA433FD851B7}" type="pres">
      <dgm:prSet presAssocID="{4BCFFDF2-A051-4DF3-B01C-2E98509E27AD}" presName="sibTrans" presStyleCnt="0"/>
      <dgm:spPr/>
    </dgm:pt>
    <dgm:pt modelId="{83BCA711-1258-4586-919B-C5E1E51E99C0}" type="pres">
      <dgm:prSet presAssocID="{DD8C5602-9C61-4C5B-9CCA-B1CEA97233C5}" presName="composite" presStyleCnt="0"/>
      <dgm:spPr/>
    </dgm:pt>
    <dgm:pt modelId="{E41D31EC-B3E8-4F5B-8127-D578817FD1C6}" type="pres">
      <dgm:prSet presAssocID="{DD8C5602-9C61-4C5B-9CCA-B1CEA97233C5}" presName="BackAccent" presStyleLbl="bgShp" presStyleIdx="2" presStyleCnt="3"/>
      <dgm:spPr/>
    </dgm:pt>
    <dgm:pt modelId="{71076B0F-7384-4B14-9FA6-FD35430B3DBA}" type="pres">
      <dgm:prSet presAssocID="{DD8C5602-9C61-4C5B-9CCA-B1CEA97233C5}" presName="Accent" presStyleLbl="alignNode1" presStyleIdx="2" presStyleCnt="3" custLinFactNeighborX="1" custLinFactNeighborY="-1834"/>
      <dgm:spPr/>
    </dgm:pt>
    <dgm:pt modelId="{2FD88A77-1C6E-4411-AC57-BEB17F5E9AA1}" type="pres">
      <dgm:prSet presAssocID="{DD8C5602-9C61-4C5B-9CCA-B1CEA97233C5}" presName="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593F88C-86DF-4D0C-8A91-FAD4F6690274}" type="pres">
      <dgm:prSet presAssocID="{DD8C5602-9C61-4C5B-9CCA-B1CEA97233C5}" presName="Parent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5F90638-12A4-4D36-B16A-19C38AD373DA}" type="presOf" srcId="{95BB883A-14C1-4AD8-8C10-5BF617763380}" destId="{300AEBD2-DE8C-4172-AF0F-79DEF210F5C5}" srcOrd="0" destOrd="0" presId="urn:microsoft.com/office/officeart/2008/layout/IncreasingCircleProcess"/>
    <dgm:cxn modelId="{5F7C7740-11EB-4546-8B95-6C9739EEBD09}" srcId="{95BB883A-14C1-4AD8-8C10-5BF617763380}" destId="{DD8C5602-9C61-4C5B-9CCA-B1CEA97233C5}" srcOrd="2" destOrd="0" parTransId="{72361164-09EE-4412-B1CB-3EF8CC53E04E}" sibTransId="{D7D89C23-B1E4-43D2-A45D-96CE31AADEA2}"/>
    <dgm:cxn modelId="{0DB17F61-6AC7-40A9-9481-A8F4E3234269}" type="presOf" srcId="{404A806A-05B5-44C6-8FD8-428B92177C09}" destId="{BF964679-61D1-4643-9D22-EFBFC70B0346}" srcOrd="0" destOrd="0" presId="urn:microsoft.com/office/officeart/2008/layout/IncreasingCircleProcess"/>
    <dgm:cxn modelId="{CB41C78F-83F2-4110-9C9F-D3EA368188DD}" srcId="{95BB883A-14C1-4AD8-8C10-5BF617763380}" destId="{404A806A-05B5-44C6-8FD8-428B92177C09}" srcOrd="1" destOrd="0" parTransId="{C86CF8F9-C3DC-4803-9102-E4CC7DACDFEA}" sibTransId="{4BCFFDF2-A051-4DF3-B01C-2E98509E27AD}"/>
    <dgm:cxn modelId="{6D8159A3-8FA3-426E-BB5F-6113C0984EE9}" srcId="{95BB883A-14C1-4AD8-8C10-5BF617763380}" destId="{4B31FCA5-D60D-492A-8182-A004FCFB8C16}" srcOrd="0" destOrd="0" parTransId="{084647FC-ACA8-4680-A623-74EBE03C1756}" sibTransId="{12DD95AB-B8B8-4BDE-887B-FBA8040B6DBF}"/>
    <dgm:cxn modelId="{409487C1-6A25-4A69-8CD6-A89AE0970DC8}" type="presOf" srcId="{DD8C5602-9C61-4C5B-9CCA-B1CEA97233C5}" destId="{C593F88C-86DF-4D0C-8A91-FAD4F6690274}" srcOrd="0" destOrd="0" presId="urn:microsoft.com/office/officeart/2008/layout/IncreasingCircleProcess"/>
    <dgm:cxn modelId="{B88819E0-3B5B-44B2-83E4-A3BF9168E0DB}" type="presOf" srcId="{4B31FCA5-D60D-492A-8182-A004FCFB8C16}" destId="{6BADBB54-D8DA-4C72-ADD2-14CB8E1041C3}" srcOrd="0" destOrd="0" presId="urn:microsoft.com/office/officeart/2008/layout/IncreasingCircleProcess"/>
    <dgm:cxn modelId="{248E5492-C1BF-4B69-B0A5-8C49EACD3E78}" type="presParOf" srcId="{300AEBD2-DE8C-4172-AF0F-79DEF210F5C5}" destId="{041E182E-9544-42E7-8FC1-C0FF2E66957B}" srcOrd="0" destOrd="0" presId="urn:microsoft.com/office/officeart/2008/layout/IncreasingCircleProcess"/>
    <dgm:cxn modelId="{B233A53B-4A0A-434F-B2B5-377830072B1E}" type="presParOf" srcId="{041E182E-9544-42E7-8FC1-C0FF2E66957B}" destId="{1E43CAB0-3352-4177-9513-B638365F12DD}" srcOrd="0" destOrd="0" presId="urn:microsoft.com/office/officeart/2008/layout/IncreasingCircleProcess"/>
    <dgm:cxn modelId="{48F992AD-8820-4058-8963-A1513AF71B14}" type="presParOf" srcId="{041E182E-9544-42E7-8FC1-C0FF2E66957B}" destId="{4ED02604-E7CF-4A7D-BB12-8714823B771A}" srcOrd="1" destOrd="0" presId="urn:microsoft.com/office/officeart/2008/layout/IncreasingCircleProcess"/>
    <dgm:cxn modelId="{2FDFF085-1472-43B1-82BF-394696167EB1}" type="presParOf" srcId="{041E182E-9544-42E7-8FC1-C0FF2E66957B}" destId="{3C6E81A2-2652-444B-B92C-6A7189C05A6A}" srcOrd="2" destOrd="0" presId="urn:microsoft.com/office/officeart/2008/layout/IncreasingCircleProcess"/>
    <dgm:cxn modelId="{826A9C52-89D6-4249-856E-2372A038FEEC}" type="presParOf" srcId="{041E182E-9544-42E7-8FC1-C0FF2E66957B}" destId="{6BADBB54-D8DA-4C72-ADD2-14CB8E1041C3}" srcOrd="3" destOrd="0" presId="urn:microsoft.com/office/officeart/2008/layout/IncreasingCircleProcess"/>
    <dgm:cxn modelId="{4E0A8080-BB00-436C-9709-F7EE412F8BCA}" type="presParOf" srcId="{300AEBD2-DE8C-4172-AF0F-79DEF210F5C5}" destId="{CE2B3516-6FEC-46C0-ADBE-C26765C115C4}" srcOrd="1" destOrd="0" presId="urn:microsoft.com/office/officeart/2008/layout/IncreasingCircleProcess"/>
    <dgm:cxn modelId="{70ABBF2E-6A36-4C23-970C-44F1E570816D}" type="presParOf" srcId="{300AEBD2-DE8C-4172-AF0F-79DEF210F5C5}" destId="{3C1E0FED-BAF1-4526-A177-19AAED8176E6}" srcOrd="2" destOrd="0" presId="urn:microsoft.com/office/officeart/2008/layout/IncreasingCircleProcess"/>
    <dgm:cxn modelId="{51C66EF3-6E7E-4906-8AEC-85F73DB607C1}" type="presParOf" srcId="{3C1E0FED-BAF1-4526-A177-19AAED8176E6}" destId="{BBCEF65E-4C73-4CC0-BCCA-E3F2CB3109B4}" srcOrd="0" destOrd="0" presId="urn:microsoft.com/office/officeart/2008/layout/IncreasingCircleProcess"/>
    <dgm:cxn modelId="{90E9D187-1564-4E45-AE1E-D08C83A43935}" type="presParOf" srcId="{3C1E0FED-BAF1-4526-A177-19AAED8176E6}" destId="{2C988AAD-8748-4FBA-9AD2-457CE5D60D63}" srcOrd="1" destOrd="0" presId="urn:microsoft.com/office/officeart/2008/layout/IncreasingCircleProcess"/>
    <dgm:cxn modelId="{EBF0D7D7-5388-43B7-96CA-95C47B9FD661}" type="presParOf" srcId="{3C1E0FED-BAF1-4526-A177-19AAED8176E6}" destId="{23573ED9-9466-4C3B-9EEB-61FEC6D718B2}" srcOrd="2" destOrd="0" presId="urn:microsoft.com/office/officeart/2008/layout/IncreasingCircleProcess"/>
    <dgm:cxn modelId="{0F6A7CCF-BB46-4F1F-BFA5-BE6B5D01C108}" type="presParOf" srcId="{3C1E0FED-BAF1-4526-A177-19AAED8176E6}" destId="{BF964679-61D1-4643-9D22-EFBFC70B0346}" srcOrd="3" destOrd="0" presId="urn:microsoft.com/office/officeart/2008/layout/IncreasingCircleProcess"/>
    <dgm:cxn modelId="{19242FF6-158D-4F6F-8616-7227AFBFC568}" type="presParOf" srcId="{300AEBD2-DE8C-4172-AF0F-79DEF210F5C5}" destId="{16A8DE88-2A64-4B75-B795-CA433FD851B7}" srcOrd="3" destOrd="0" presId="urn:microsoft.com/office/officeart/2008/layout/IncreasingCircleProcess"/>
    <dgm:cxn modelId="{2BF426A8-61D5-43D1-A1E9-ABEB262A04A3}" type="presParOf" srcId="{300AEBD2-DE8C-4172-AF0F-79DEF210F5C5}" destId="{83BCA711-1258-4586-919B-C5E1E51E99C0}" srcOrd="4" destOrd="0" presId="urn:microsoft.com/office/officeart/2008/layout/IncreasingCircleProcess"/>
    <dgm:cxn modelId="{0D2474B5-F18B-456F-BFBF-D085D0B9A2C5}" type="presParOf" srcId="{83BCA711-1258-4586-919B-C5E1E51E99C0}" destId="{E41D31EC-B3E8-4F5B-8127-D578817FD1C6}" srcOrd="0" destOrd="0" presId="urn:microsoft.com/office/officeart/2008/layout/IncreasingCircleProcess"/>
    <dgm:cxn modelId="{39E0239A-3A25-451F-B0E1-F8AC76471BD8}" type="presParOf" srcId="{83BCA711-1258-4586-919B-C5E1E51E99C0}" destId="{71076B0F-7384-4B14-9FA6-FD35430B3DBA}" srcOrd="1" destOrd="0" presId="urn:microsoft.com/office/officeart/2008/layout/IncreasingCircleProcess"/>
    <dgm:cxn modelId="{D1FDA9B3-AF61-414E-8AB3-A70ED46B5016}" type="presParOf" srcId="{83BCA711-1258-4586-919B-C5E1E51E99C0}" destId="{2FD88A77-1C6E-4411-AC57-BEB17F5E9AA1}" srcOrd="2" destOrd="0" presId="urn:microsoft.com/office/officeart/2008/layout/IncreasingCircleProcess"/>
    <dgm:cxn modelId="{BFE08DB3-3BB1-499C-A6FB-E1BC2E8DB68F}" type="presParOf" srcId="{83BCA711-1258-4586-919B-C5E1E51E99C0}" destId="{C593F88C-86DF-4D0C-8A91-FAD4F6690274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3CAB0-3352-4177-9513-B638365F12DD}">
      <dsp:nvSpPr>
        <dsp:cNvPr id="0" name=""/>
        <dsp:cNvSpPr/>
      </dsp:nvSpPr>
      <dsp:spPr>
        <a:xfrm>
          <a:off x="984" y="0"/>
          <a:ext cx="598232" cy="598232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02604-E7CF-4A7D-BB12-8714823B771A}">
      <dsp:nvSpPr>
        <dsp:cNvPr id="0" name=""/>
        <dsp:cNvSpPr/>
      </dsp:nvSpPr>
      <dsp:spPr>
        <a:xfrm>
          <a:off x="60807" y="59823"/>
          <a:ext cx="478586" cy="478586"/>
        </a:xfrm>
        <a:prstGeom prst="chord">
          <a:avLst>
            <a:gd name="adj1" fmla="val 1168272"/>
            <a:gd name="adj2" fmla="val 9631728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DBB54-D8DA-4C72-ADD2-14CB8E1041C3}">
      <dsp:nvSpPr>
        <dsp:cNvPr id="0" name=""/>
        <dsp:cNvSpPr/>
      </dsp:nvSpPr>
      <dsp:spPr>
        <a:xfrm>
          <a:off x="723849" y="0"/>
          <a:ext cx="1769771" cy="598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First Line of Defense</a:t>
          </a:r>
        </a:p>
      </dsp:txBody>
      <dsp:txXfrm>
        <a:off x="723849" y="0"/>
        <a:ext cx="1769771" cy="598232"/>
      </dsp:txXfrm>
    </dsp:sp>
    <dsp:sp modelId="{BBCEF65E-4C73-4CC0-BCCA-E3F2CB3109B4}">
      <dsp:nvSpPr>
        <dsp:cNvPr id="0" name=""/>
        <dsp:cNvSpPr/>
      </dsp:nvSpPr>
      <dsp:spPr>
        <a:xfrm>
          <a:off x="2618252" y="0"/>
          <a:ext cx="598232" cy="598232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88AAD-8748-4FBA-9AD2-457CE5D60D63}">
      <dsp:nvSpPr>
        <dsp:cNvPr id="0" name=""/>
        <dsp:cNvSpPr/>
      </dsp:nvSpPr>
      <dsp:spPr>
        <a:xfrm>
          <a:off x="2678075" y="59823"/>
          <a:ext cx="478586" cy="478586"/>
        </a:xfrm>
        <a:prstGeom prst="chord">
          <a:avLst>
            <a:gd name="adj1" fmla="val 20431728"/>
            <a:gd name="adj2" fmla="val 1196827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64679-61D1-4643-9D22-EFBFC70B0346}">
      <dsp:nvSpPr>
        <dsp:cNvPr id="0" name=""/>
        <dsp:cNvSpPr/>
      </dsp:nvSpPr>
      <dsp:spPr>
        <a:xfrm>
          <a:off x="3341116" y="0"/>
          <a:ext cx="1769771" cy="598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Second Line of Defense</a:t>
          </a:r>
        </a:p>
      </dsp:txBody>
      <dsp:txXfrm>
        <a:off x="3341116" y="0"/>
        <a:ext cx="1769771" cy="598232"/>
      </dsp:txXfrm>
    </dsp:sp>
    <dsp:sp modelId="{E41D31EC-B3E8-4F5B-8127-D578817FD1C6}">
      <dsp:nvSpPr>
        <dsp:cNvPr id="0" name=""/>
        <dsp:cNvSpPr/>
      </dsp:nvSpPr>
      <dsp:spPr>
        <a:xfrm>
          <a:off x="5235520" y="0"/>
          <a:ext cx="598232" cy="598232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76B0F-7384-4B14-9FA6-FD35430B3DBA}">
      <dsp:nvSpPr>
        <dsp:cNvPr id="0" name=""/>
        <dsp:cNvSpPr/>
      </dsp:nvSpPr>
      <dsp:spPr>
        <a:xfrm>
          <a:off x="5295348" y="51045"/>
          <a:ext cx="478586" cy="478586"/>
        </a:xfrm>
        <a:prstGeom prst="chord">
          <a:avLst>
            <a:gd name="adj1" fmla="val 162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3F88C-86DF-4D0C-8A91-FAD4F6690274}">
      <dsp:nvSpPr>
        <dsp:cNvPr id="0" name=""/>
        <dsp:cNvSpPr/>
      </dsp:nvSpPr>
      <dsp:spPr>
        <a:xfrm>
          <a:off x="5958384" y="0"/>
          <a:ext cx="1769771" cy="598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Third Line of Defense</a:t>
          </a:r>
        </a:p>
      </dsp:txBody>
      <dsp:txXfrm>
        <a:off x="5958384" y="0"/>
        <a:ext cx="1769771" cy="598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7AE820-DFE1-4C3C-B564-108A438BD633}" type="datetimeFigureOut">
              <a:rPr lang="en-US">
                <a:latin typeface="Arial" panose="020B0604020202020204" pitchFamily="34" charset="0"/>
              </a:rPr>
              <a:pPr>
                <a:defRPr/>
              </a:pPr>
              <a:t>10/13/2025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9C84BD-FF2B-4119-9416-77652C2C47E2}" type="slidenum">
              <a:rPr lang="en-US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7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C0560D2-22A1-4522-9A61-5BC081CC233D}" type="datetimeFigureOut">
              <a:rPr lang="en-US" smtClean="0"/>
              <a:pPr>
                <a:defRPr/>
              </a:pPr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7688"/>
            <a:ext cx="48768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14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9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establish the importance of the analytical mindset using the model developed for the </a:t>
            </a:r>
            <a:r>
              <a:rPr lang="en-US" dirty="0" err="1"/>
              <a:t>MPAcc</a:t>
            </a:r>
            <a:r>
              <a:rPr lang="en-US" dirty="0"/>
              <a:t>, but can easily be applied to any career path.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8507">
              <a:defRPr/>
            </a:pPr>
            <a:fld id="{9E84417D-1188-4C37-8002-C7B0954B380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8507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66342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507">
              <a:defRPr/>
            </a:pPr>
            <a:fld id="{30DDAE6E-1341-4F33-A4D7-DC004C47BC0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8507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379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51" y="3014332"/>
            <a:ext cx="7762875" cy="53860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9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1951" y="1419523"/>
            <a:ext cx="7743825" cy="1272143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600"/>
              </a:lnSpc>
              <a:spcBef>
                <a:spcPts val="0"/>
              </a:spcBef>
              <a:defRPr sz="4400" b="0" cap="all" spc="-3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7951304" y="384934"/>
            <a:ext cx="1192696" cy="799273"/>
          </a:xfrm>
          <a:custGeom>
            <a:avLst/>
            <a:gdLst>
              <a:gd name="T0" fmla="*/ 88 w 3456"/>
              <a:gd name="T1" fmla="*/ 0 h 2317"/>
              <a:gd name="T2" fmla="*/ 462 w 3456"/>
              <a:gd name="T3" fmla="*/ 0 h 2317"/>
              <a:gd name="T4" fmla="*/ 1159 w 3456"/>
              <a:gd name="T5" fmla="*/ 0 h 2317"/>
              <a:gd name="T6" fmla="*/ 1231 w 3456"/>
              <a:gd name="T7" fmla="*/ 419 h 2317"/>
              <a:gd name="T8" fmla="*/ 953 w 3456"/>
              <a:gd name="T9" fmla="*/ 419 h 2317"/>
              <a:gd name="T10" fmla="*/ 1239 w 3456"/>
              <a:gd name="T11" fmla="*/ 1591 h 2317"/>
              <a:gd name="T12" fmla="*/ 1298 w 3456"/>
              <a:gd name="T13" fmla="*/ 1374 h 2317"/>
              <a:gd name="T14" fmla="*/ 1387 w 3456"/>
              <a:gd name="T15" fmla="*/ 1044 h 2317"/>
              <a:gd name="T16" fmla="*/ 1487 w 3456"/>
              <a:gd name="T17" fmla="*/ 673 h 2317"/>
              <a:gd name="T18" fmla="*/ 1580 w 3456"/>
              <a:gd name="T19" fmla="*/ 328 h 2317"/>
              <a:gd name="T20" fmla="*/ 1646 w 3456"/>
              <a:gd name="T21" fmla="*/ 81 h 2317"/>
              <a:gd name="T22" fmla="*/ 1763 w 3456"/>
              <a:gd name="T23" fmla="*/ 0 h 2317"/>
              <a:gd name="T24" fmla="*/ 2093 w 3456"/>
              <a:gd name="T25" fmla="*/ 0 h 2317"/>
              <a:gd name="T26" fmla="*/ 2122 w 3456"/>
              <a:gd name="T27" fmla="*/ 113 h 2317"/>
              <a:gd name="T28" fmla="*/ 2189 w 3456"/>
              <a:gd name="T29" fmla="*/ 380 h 2317"/>
              <a:gd name="T30" fmla="*/ 2277 w 3456"/>
              <a:gd name="T31" fmla="*/ 734 h 2317"/>
              <a:gd name="T32" fmla="*/ 2369 w 3456"/>
              <a:gd name="T33" fmla="*/ 1105 h 2317"/>
              <a:gd name="T34" fmla="*/ 2447 w 3456"/>
              <a:gd name="T35" fmla="*/ 1420 h 2317"/>
              <a:gd name="T36" fmla="*/ 2496 w 3456"/>
              <a:gd name="T37" fmla="*/ 1611 h 2317"/>
              <a:gd name="T38" fmla="*/ 2634 w 3456"/>
              <a:gd name="T39" fmla="*/ 419 h 2317"/>
              <a:gd name="T40" fmla="*/ 2536 w 3456"/>
              <a:gd name="T41" fmla="*/ 281 h 2317"/>
              <a:gd name="T42" fmla="*/ 2536 w 3456"/>
              <a:gd name="T43" fmla="*/ 0 h 2317"/>
              <a:gd name="T44" fmla="*/ 3215 w 3456"/>
              <a:gd name="T45" fmla="*/ 419 h 2317"/>
              <a:gd name="T46" fmla="*/ 3178 w 3456"/>
              <a:gd name="T47" fmla="*/ 446 h 2317"/>
              <a:gd name="T48" fmla="*/ 3127 w 3456"/>
              <a:gd name="T49" fmla="*/ 640 h 2317"/>
              <a:gd name="T50" fmla="*/ 3041 w 3456"/>
              <a:gd name="T51" fmla="*/ 967 h 2317"/>
              <a:gd name="T52" fmla="*/ 2938 w 3456"/>
              <a:gd name="T53" fmla="*/ 1360 h 2317"/>
              <a:gd name="T54" fmla="*/ 2833 w 3456"/>
              <a:gd name="T55" fmla="*/ 1754 h 2317"/>
              <a:gd name="T56" fmla="*/ 2746 w 3456"/>
              <a:gd name="T57" fmla="*/ 2084 h 2317"/>
              <a:gd name="T58" fmla="*/ 2693 w 3456"/>
              <a:gd name="T59" fmla="*/ 2286 h 2317"/>
              <a:gd name="T60" fmla="*/ 2525 w 3456"/>
              <a:gd name="T61" fmla="*/ 2317 h 2317"/>
              <a:gd name="T62" fmla="*/ 2242 w 3456"/>
              <a:gd name="T63" fmla="*/ 2317 h 2317"/>
              <a:gd name="T64" fmla="*/ 2020 w 3456"/>
              <a:gd name="T65" fmla="*/ 2301 h 2317"/>
              <a:gd name="T66" fmla="*/ 1977 w 3456"/>
              <a:gd name="T67" fmla="*/ 2131 h 2317"/>
              <a:gd name="T68" fmla="*/ 1906 w 3456"/>
              <a:gd name="T69" fmla="*/ 1845 h 2317"/>
              <a:gd name="T70" fmla="*/ 1825 w 3456"/>
              <a:gd name="T71" fmla="*/ 1527 h 2317"/>
              <a:gd name="T72" fmla="*/ 1758 w 3456"/>
              <a:gd name="T73" fmla="*/ 1258 h 2317"/>
              <a:gd name="T74" fmla="*/ 1725 w 3456"/>
              <a:gd name="T75" fmla="*/ 1126 h 2317"/>
              <a:gd name="T76" fmla="*/ 1705 w 3456"/>
              <a:gd name="T77" fmla="*/ 1195 h 2317"/>
              <a:gd name="T78" fmla="*/ 1644 w 3456"/>
              <a:gd name="T79" fmla="*/ 1428 h 2317"/>
              <a:gd name="T80" fmla="*/ 1561 w 3456"/>
              <a:gd name="T81" fmla="*/ 1739 h 2317"/>
              <a:gd name="T82" fmla="*/ 1481 w 3456"/>
              <a:gd name="T83" fmla="*/ 2045 h 2317"/>
              <a:gd name="T84" fmla="*/ 1423 w 3456"/>
              <a:gd name="T85" fmla="*/ 2263 h 2317"/>
              <a:gd name="T86" fmla="*/ 1272 w 3456"/>
              <a:gd name="T87" fmla="*/ 2317 h 2317"/>
              <a:gd name="T88" fmla="*/ 1012 w 3456"/>
              <a:gd name="T89" fmla="*/ 2317 h 2317"/>
              <a:gd name="T90" fmla="*/ 748 w 3456"/>
              <a:gd name="T91" fmla="*/ 2313 h 2317"/>
              <a:gd name="T92" fmla="*/ 711 w 3456"/>
              <a:gd name="T93" fmla="*/ 2169 h 2317"/>
              <a:gd name="T94" fmla="*/ 638 w 3456"/>
              <a:gd name="T95" fmla="*/ 1874 h 2317"/>
              <a:gd name="T96" fmla="*/ 542 w 3456"/>
              <a:gd name="T97" fmla="*/ 1494 h 2317"/>
              <a:gd name="T98" fmla="*/ 442 w 3456"/>
              <a:gd name="T99" fmla="*/ 1093 h 2317"/>
              <a:gd name="T100" fmla="*/ 353 w 3456"/>
              <a:gd name="T101" fmla="*/ 738 h 2317"/>
              <a:gd name="T102" fmla="*/ 291 w 3456"/>
              <a:gd name="T103" fmla="*/ 492 h 2317"/>
              <a:gd name="T104" fmla="*/ 118 w 3456"/>
              <a:gd name="T105" fmla="*/ 419 h 2317"/>
              <a:gd name="T106" fmla="*/ 0 w 3456"/>
              <a:gd name="T107" fmla="*/ 419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2317">
                <a:moveTo>
                  <a:pt x="0" y="0"/>
                </a:moveTo>
                <a:lnTo>
                  <a:pt x="15" y="0"/>
                </a:lnTo>
                <a:lnTo>
                  <a:pt x="22" y="0"/>
                </a:lnTo>
                <a:lnTo>
                  <a:pt x="43" y="0"/>
                </a:lnTo>
                <a:lnTo>
                  <a:pt x="71" y="0"/>
                </a:lnTo>
                <a:lnTo>
                  <a:pt x="88" y="0"/>
                </a:lnTo>
                <a:lnTo>
                  <a:pt x="189" y="0"/>
                </a:lnTo>
                <a:lnTo>
                  <a:pt x="237" y="0"/>
                </a:lnTo>
                <a:lnTo>
                  <a:pt x="289" y="0"/>
                </a:lnTo>
                <a:lnTo>
                  <a:pt x="345" y="0"/>
                </a:lnTo>
                <a:lnTo>
                  <a:pt x="402" y="0"/>
                </a:lnTo>
                <a:lnTo>
                  <a:pt x="462" y="0"/>
                </a:lnTo>
                <a:lnTo>
                  <a:pt x="941" y="0"/>
                </a:lnTo>
                <a:lnTo>
                  <a:pt x="993" y="0"/>
                </a:lnTo>
                <a:lnTo>
                  <a:pt x="1042" y="0"/>
                </a:lnTo>
                <a:lnTo>
                  <a:pt x="1106" y="0"/>
                </a:lnTo>
                <a:lnTo>
                  <a:pt x="1125" y="0"/>
                </a:lnTo>
                <a:lnTo>
                  <a:pt x="1159" y="0"/>
                </a:lnTo>
                <a:lnTo>
                  <a:pt x="1188" y="0"/>
                </a:lnTo>
                <a:lnTo>
                  <a:pt x="1231" y="0"/>
                </a:lnTo>
                <a:lnTo>
                  <a:pt x="1231" y="372"/>
                </a:lnTo>
                <a:lnTo>
                  <a:pt x="1231" y="394"/>
                </a:lnTo>
                <a:lnTo>
                  <a:pt x="1231" y="410"/>
                </a:lnTo>
                <a:lnTo>
                  <a:pt x="1231" y="419"/>
                </a:lnTo>
                <a:lnTo>
                  <a:pt x="1082" y="419"/>
                </a:lnTo>
                <a:lnTo>
                  <a:pt x="1053" y="419"/>
                </a:lnTo>
                <a:lnTo>
                  <a:pt x="1024" y="419"/>
                </a:lnTo>
                <a:lnTo>
                  <a:pt x="997" y="419"/>
                </a:lnTo>
                <a:lnTo>
                  <a:pt x="973" y="419"/>
                </a:lnTo>
                <a:lnTo>
                  <a:pt x="953" y="419"/>
                </a:lnTo>
                <a:lnTo>
                  <a:pt x="924" y="419"/>
                </a:lnTo>
                <a:lnTo>
                  <a:pt x="1226" y="1638"/>
                </a:lnTo>
                <a:lnTo>
                  <a:pt x="1227" y="1635"/>
                </a:lnTo>
                <a:lnTo>
                  <a:pt x="1229" y="1627"/>
                </a:lnTo>
                <a:lnTo>
                  <a:pt x="1234" y="1611"/>
                </a:lnTo>
                <a:lnTo>
                  <a:pt x="1239" y="1591"/>
                </a:lnTo>
                <a:lnTo>
                  <a:pt x="1246" y="1566"/>
                </a:lnTo>
                <a:lnTo>
                  <a:pt x="1255" y="1536"/>
                </a:lnTo>
                <a:lnTo>
                  <a:pt x="1264" y="1502"/>
                </a:lnTo>
                <a:lnTo>
                  <a:pt x="1275" y="1463"/>
                </a:lnTo>
                <a:lnTo>
                  <a:pt x="1286" y="1420"/>
                </a:lnTo>
                <a:lnTo>
                  <a:pt x="1298" y="1374"/>
                </a:lnTo>
                <a:lnTo>
                  <a:pt x="1311" y="1325"/>
                </a:lnTo>
                <a:lnTo>
                  <a:pt x="1325" y="1273"/>
                </a:lnTo>
                <a:lnTo>
                  <a:pt x="1339" y="1219"/>
                </a:lnTo>
                <a:lnTo>
                  <a:pt x="1355" y="1162"/>
                </a:lnTo>
                <a:lnTo>
                  <a:pt x="1371" y="1104"/>
                </a:lnTo>
                <a:lnTo>
                  <a:pt x="1387" y="1044"/>
                </a:lnTo>
                <a:lnTo>
                  <a:pt x="1403" y="984"/>
                </a:lnTo>
                <a:lnTo>
                  <a:pt x="1420" y="922"/>
                </a:lnTo>
                <a:lnTo>
                  <a:pt x="1437" y="860"/>
                </a:lnTo>
                <a:lnTo>
                  <a:pt x="1454" y="797"/>
                </a:lnTo>
                <a:lnTo>
                  <a:pt x="1470" y="734"/>
                </a:lnTo>
                <a:lnTo>
                  <a:pt x="1487" y="673"/>
                </a:lnTo>
                <a:lnTo>
                  <a:pt x="1504" y="611"/>
                </a:lnTo>
                <a:lnTo>
                  <a:pt x="1520" y="551"/>
                </a:lnTo>
                <a:lnTo>
                  <a:pt x="1535" y="492"/>
                </a:lnTo>
                <a:lnTo>
                  <a:pt x="1551" y="436"/>
                </a:lnTo>
                <a:lnTo>
                  <a:pt x="1566" y="380"/>
                </a:lnTo>
                <a:lnTo>
                  <a:pt x="1580" y="328"/>
                </a:lnTo>
                <a:lnTo>
                  <a:pt x="1593" y="278"/>
                </a:lnTo>
                <a:lnTo>
                  <a:pt x="1605" y="231"/>
                </a:lnTo>
                <a:lnTo>
                  <a:pt x="1618" y="188"/>
                </a:lnTo>
                <a:lnTo>
                  <a:pt x="1629" y="149"/>
                </a:lnTo>
                <a:lnTo>
                  <a:pt x="1638" y="112"/>
                </a:lnTo>
                <a:lnTo>
                  <a:pt x="1646" y="81"/>
                </a:lnTo>
                <a:lnTo>
                  <a:pt x="1654" y="55"/>
                </a:lnTo>
                <a:lnTo>
                  <a:pt x="1660" y="33"/>
                </a:lnTo>
                <a:lnTo>
                  <a:pt x="1664" y="16"/>
                </a:lnTo>
                <a:lnTo>
                  <a:pt x="1667" y="6"/>
                </a:lnTo>
                <a:lnTo>
                  <a:pt x="1668" y="0"/>
                </a:lnTo>
                <a:lnTo>
                  <a:pt x="1763" y="0"/>
                </a:lnTo>
                <a:lnTo>
                  <a:pt x="1794" y="0"/>
                </a:lnTo>
                <a:lnTo>
                  <a:pt x="1811" y="0"/>
                </a:lnTo>
                <a:lnTo>
                  <a:pt x="1968" y="0"/>
                </a:lnTo>
                <a:lnTo>
                  <a:pt x="1999" y="0"/>
                </a:lnTo>
                <a:lnTo>
                  <a:pt x="2028" y="0"/>
                </a:lnTo>
                <a:lnTo>
                  <a:pt x="2093" y="0"/>
                </a:lnTo>
                <a:lnTo>
                  <a:pt x="2095" y="6"/>
                </a:lnTo>
                <a:lnTo>
                  <a:pt x="2098" y="16"/>
                </a:lnTo>
                <a:lnTo>
                  <a:pt x="2102" y="33"/>
                </a:lnTo>
                <a:lnTo>
                  <a:pt x="2107" y="55"/>
                </a:lnTo>
                <a:lnTo>
                  <a:pt x="2113" y="81"/>
                </a:lnTo>
                <a:lnTo>
                  <a:pt x="2122" y="113"/>
                </a:lnTo>
                <a:lnTo>
                  <a:pt x="2130" y="149"/>
                </a:lnTo>
                <a:lnTo>
                  <a:pt x="2141" y="188"/>
                </a:lnTo>
                <a:lnTo>
                  <a:pt x="2151" y="231"/>
                </a:lnTo>
                <a:lnTo>
                  <a:pt x="2163" y="278"/>
                </a:lnTo>
                <a:lnTo>
                  <a:pt x="2175" y="328"/>
                </a:lnTo>
                <a:lnTo>
                  <a:pt x="2189" y="380"/>
                </a:lnTo>
                <a:lnTo>
                  <a:pt x="2202" y="436"/>
                </a:lnTo>
                <a:lnTo>
                  <a:pt x="2216" y="492"/>
                </a:lnTo>
                <a:lnTo>
                  <a:pt x="2231" y="552"/>
                </a:lnTo>
                <a:lnTo>
                  <a:pt x="2246" y="611"/>
                </a:lnTo>
                <a:lnTo>
                  <a:pt x="2261" y="673"/>
                </a:lnTo>
                <a:lnTo>
                  <a:pt x="2277" y="734"/>
                </a:lnTo>
                <a:lnTo>
                  <a:pt x="2292" y="797"/>
                </a:lnTo>
                <a:lnTo>
                  <a:pt x="2308" y="860"/>
                </a:lnTo>
                <a:lnTo>
                  <a:pt x="2323" y="922"/>
                </a:lnTo>
                <a:lnTo>
                  <a:pt x="2339" y="984"/>
                </a:lnTo>
                <a:lnTo>
                  <a:pt x="2354" y="1044"/>
                </a:lnTo>
                <a:lnTo>
                  <a:pt x="2369" y="1105"/>
                </a:lnTo>
                <a:lnTo>
                  <a:pt x="2384" y="1162"/>
                </a:lnTo>
                <a:lnTo>
                  <a:pt x="2397" y="1219"/>
                </a:lnTo>
                <a:lnTo>
                  <a:pt x="2411" y="1273"/>
                </a:lnTo>
                <a:lnTo>
                  <a:pt x="2423" y="1325"/>
                </a:lnTo>
                <a:lnTo>
                  <a:pt x="2436" y="1374"/>
                </a:lnTo>
                <a:lnTo>
                  <a:pt x="2447" y="1420"/>
                </a:lnTo>
                <a:lnTo>
                  <a:pt x="2458" y="1463"/>
                </a:lnTo>
                <a:lnTo>
                  <a:pt x="2467" y="1502"/>
                </a:lnTo>
                <a:lnTo>
                  <a:pt x="2477" y="1536"/>
                </a:lnTo>
                <a:lnTo>
                  <a:pt x="2484" y="1565"/>
                </a:lnTo>
                <a:lnTo>
                  <a:pt x="2490" y="1591"/>
                </a:lnTo>
                <a:lnTo>
                  <a:pt x="2496" y="1611"/>
                </a:lnTo>
                <a:lnTo>
                  <a:pt x="2499" y="1627"/>
                </a:lnTo>
                <a:lnTo>
                  <a:pt x="2501" y="1635"/>
                </a:lnTo>
                <a:lnTo>
                  <a:pt x="2502" y="1638"/>
                </a:lnTo>
                <a:lnTo>
                  <a:pt x="2831" y="419"/>
                </a:lnTo>
                <a:lnTo>
                  <a:pt x="2663" y="419"/>
                </a:lnTo>
                <a:lnTo>
                  <a:pt x="2634" y="419"/>
                </a:lnTo>
                <a:lnTo>
                  <a:pt x="2607" y="419"/>
                </a:lnTo>
                <a:lnTo>
                  <a:pt x="2582" y="419"/>
                </a:lnTo>
                <a:lnTo>
                  <a:pt x="2562" y="419"/>
                </a:lnTo>
                <a:lnTo>
                  <a:pt x="2546" y="419"/>
                </a:lnTo>
                <a:lnTo>
                  <a:pt x="2536" y="419"/>
                </a:lnTo>
                <a:lnTo>
                  <a:pt x="2536" y="281"/>
                </a:lnTo>
                <a:lnTo>
                  <a:pt x="2536" y="246"/>
                </a:lnTo>
                <a:lnTo>
                  <a:pt x="2536" y="209"/>
                </a:lnTo>
                <a:lnTo>
                  <a:pt x="2536" y="47"/>
                </a:lnTo>
                <a:lnTo>
                  <a:pt x="2536" y="26"/>
                </a:lnTo>
                <a:lnTo>
                  <a:pt x="2536" y="10"/>
                </a:lnTo>
                <a:lnTo>
                  <a:pt x="2536" y="0"/>
                </a:lnTo>
                <a:lnTo>
                  <a:pt x="3456" y="0"/>
                </a:lnTo>
                <a:lnTo>
                  <a:pt x="3456" y="419"/>
                </a:lnTo>
                <a:lnTo>
                  <a:pt x="3283" y="419"/>
                </a:lnTo>
                <a:lnTo>
                  <a:pt x="3258" y="419"/>
                </a:lnTo>
                <a:lnTo>
                  <a:pt x="3234" y="419"/>
                </a:lnTo>
                <a:lnTo>
                  <a:pt x="3215" y="419"/>
                </a:lnTo>
                <a:lnTo>
                  <a:pt x="3199" y="419"/>
                </a:lnTo>
                <a:lnTo>
                  <a:pt x="3189" y="419"/>
                </a:lnTo>
                <a:lnTo>
                  <a:pt x="3186" y="419"/>
                </a:lnTo>
                <a:lnTo>
                  <a:pt x="3185" y="422"/>
                </a:lnTo>
                <a:lnTo>
                  <a:pt x="3183" y="431"/>
                </a:lnTo>
                <a:lnTo>
                  <a:pt x="3178" y="446"/>
                </a:lnTo>
                <a:lnTo>
                  <a:pt x="3173" y="466"/>
                </a:lnTo>
                <a:lnTo>
                  <a:pt x="3166" y="492"/>
                </a:lnTo>
                <a:lnTo>
                  <a:pt x="3159" y="522"/>
                </a:lnTo>
                <a:lnTo>
                  <a:pt x="3149" y="558"/>
                </a:lnTo>
                <a:lnTo>
                  <a:pt x="3139" y="597"/>
                </a:lnTo>
                <a:lnTo>
                  <a:pt x="3127" y="640"/>
                </a:lnTo>
                <a:lnTo>
                  <a:pt x="3115" y="687"/>
                </a:lnTo>
                <a:lnTo>
                  <a:pt x="3101" y="738"/>
                </a:lnTo>
                <a:lnTo>
                  <a:pt x="3087" y="791"/>
                </a:lnTo>
                <a:lnTo>
                  <a:pt x="3073" y="847"/>
                </a:lnTo>
                <a:lnTo>
                  <a:pt x="3057" y="906"/>
                </a:lnTo>
                <a:lnTo>
                  <a:pt x="3041" y="967"/>
                </a:lnTo>
                <a:lnTo>
                  <a:pt x="3025" y="1029"/>
                </a:lnTo>
                <a:lnTo>
                  <a:pt x="3008" y="1093"/>
                </a:lnTo>
                <a:lnTo>
                  <a:pt x="2990" y="1159"/>
                </a:lnTo>
                <a:lnTo>
                  <a:pt x="2973" y="1225"/>
                </a:lnTo>
                <a:lnTo>
                  <a:pt x="2955" y="1292"/>
                </a:lnTo>
                <a:lnTo>
                  <a:pt x="2938" y="1360"/>
                </a:lnTo>
                <a:lnTo>
                  <a:pt x="2920" y="1427"/>
                </a:lnTo>
                <a:lnTo>
                  <a:pt x="2902" y="1494"/>
                </a:lnTo>
                <a:lnTo>
                  <a:pt x="2884" y="1560"/>
                </a:lnTo>
                <a:lnTo>
                  <a:pt x="2867" y="1626"/>
                </a:lnTo>
                <a:lnTo>
                  <a:pt x="2850" y="1691"/>
                </a:lnTo>
                <a:lnTo>
                  <a:pt x="2833" y="1754"/>
                </a:lnTo>
                <a:lnTo>
                  <a:pt x="2817" y="1815"/>
                </a:lnTo>
                <a:lnTo>
                  <a:pt x="2801" y="1874"/>
                </a:lnTo>
                <a:lnTo>
                  <a:pt x="2787" y="1931"/>
                </a:lnTo>
                <a:lnTo>
                  <a:pt x="2772" y="1985"/>
                </a:lnTo>
                <a:lnTo>
                  <a:pt x="2759" y="2036"/>
                </a:lnTo>
                <a:lnTo>
                  <a:pt x="2746" y="2084"/>
                </a:lnTo>
                <a:lnTo>
                  <a:pt x="2734" y="2128"/>
                </a:lnTo>
                <a:lnTo>
                  <a:pt x="2724" y="2169"/>
                </a:lnTo>
                <a:lnTo>
                  <a:pt x="2715" y="2205"/>
                </a:lnTo>
                <a:lnTo>
                  <a:pt x="2706" y="2237"/>
                </a:lnTo>
                <a:lnTo>
                  <a:pt x="2699" y="2264"/>
                </a:lnTo>
                <a:lnTo>
                  <a:pt x="2693" y="2286"/>
                </a:lnTo>
                <a:lnTo>
                  <a:pt x="2688" y="2302"/>
                </a:lnTo>
                <a:lnTo>
                  <a:pt x="2686" y="2313"/>
                </a:lnTo>
                <a:lnTo>
                  <a:pt x="2684" y="2317"/>
                </a:lnTo>
                <a:lnTo>
                  <a:pt x="2584" y="2317"/>
                </a:lnTo>
                <a:lnTo>
                  <a:pt x="2548" y="2317"/>
                </a:lnTo>
                <a:lnTo>
                  <a:pt x="2525" y="2317"/>
                </a:lnTo>
                <a:lnTo>
                  <a:pt x="2490" y="2317"/>
                </a:lnTo>
                <a:lnTo>
                  <a:pt x="2466" y="2317"/>
                </a:lnTo>
                <a:lnTo>
                  <a:pt x="2422" y="2317"/>
                </a:lnTo>
                <a:lnTo>
                  <a:pt x="2312" y="2317"/>
                </a:lnTo>
                <a:lnTo>
                  <a:pt x="2286" y="2317"/>
                </a:lnTo>
                <a:lnTo>
                  <a:pt x="2242" y="2317"/>
                </a:lnTo>
                <a:lnTo>
                  <a:pt x="2058" y="2317"/>
                </a:lnTo>
                <a:lnTo>
                  <a:pt x="2045" y="2317"/>
                </a:lnTo>
                <a:lnTo>
                  <a:pt x="2032" y="2317"/>
                </a:lnTo>
                <a:lnTo>
                  <a:pt x="2024" y="2317"/>
                </a:lnTo>
                <a:lnTo>
                  <a:pt x="2023" y="2312"/>
                </a:lnTo>
                <a:lnTo>
                  <a:pt x="2020" y="2301"/>
                </a:lnTo>
                <a:lnTo>
                  <a:pt x="2016" y="2285"/>
                </a:lnTo>
                <a:lnTo>
                  <a:pt x="2011" y="2263"/>
                </a:lnTo>
                <a:lnTo>
                  <a:pt x="2003" y="2236"/>
                </a:lnTo>
                <a:lnTo>
                  <a:pt x="1996" y="2205"/>
                </a:lnTo>
                <a:lnTo>
                  <a:pt x="1988" y="2170"/>
                </a:lnTo>
                <a:lnTo>
                  <a:pt x="1977" y="2131"/>
                </a:lnTo>
                <a:lnTo>
                  <a:pt x="1967" y="2089"/>
                </a:lnTo>
                <a:lnTo>
                  <a:pt x="1956" y="2045"/>
                </a:lnTo>
                <a:lnTo>
                  <a:pt x="1944" y="1998"/>
                </a:lnTo>
                <a:lnTo>
                  <a:pt x="1931" y="1948"/>
                </a:lnTo>
                <a:lnTo>
                  <a:pt x="1919" y="1897"/>
                </a:lnTo>
                <a:lnTo>
                  <a:pt x="1906" y="1845"/>
                </a:lnTo>
                <a:lnTo>
                  <a:pt x="1892" y="1792"/>
                </a:lnTo>
                <a:lnTo>
                  <a:pt x="1879" y="1739"/>
                </a:lnTo>
                <a:lnTo>
                  <a:pt x="1865" y="1684"/>
                </a:lnTo>
                <a:lnTo>
                  <a:pt x="1852" y="1631"/>
                </a:lnTo>
                <a:lnTo>
                  <a:pt x="1839" y="1578"/>
                </a:lnTo>
                <a:lnTo>
                  <a:pt x="1825" y="1527"/>
                </a:lnTo>
                <a:lnTo>
                  <a:pt x="1813" y="1476"/>
                </a:lnTo>
                <a:lnTo>
                  <a:pt x="1801" y="1428"/>
                </a:lnTo>
                <a:lnTo>
                  <a:pt x="1790" y="1381"/>
                </a:lnTo>
                <a:lnTo>
                  <a:pt x="1778" y="1337"/>
                </a:lnTo>
                <a:lnTo>
                  <a:pt x="1768" y="1296"/>
                </a:lnTo>
                <a:lnTo>
                  <a:pt x="1758" y="1258"/>
                </a:lnTo>
                <a:lnTo>
                  <a:pt x="1750" y="1225"/>
                </a:lnTo>
                <a:lnTo>
                  <a:pt x="1743" y="1195"/>
                </a:lnTo>
                <a:lnTo>
                  <a:pt x="1736" y="1170"/>
                </a:lnTo>
                <a:lnTo>
                  <a:pt x="1731" y="1150"/>
                </a:lnTo>
                <a:lnTo>
                  <a:pt x="1727" y="1135"/>
                </a:lnTo>
                <a:lnTo>
                  <a:pt x="1725" y="1126"/>
                </a:lnTo>
                <a:lnTo>
                  <a:pt x="1725" y="1123"/>
                </a:lnTo>
                <a:lnTo>
                  <a:pt x="1724" y="1126"/>
                </a:lnTo>
                <a:lnTo>
                  <a:pt x="1722" y="1135"/>
                </a:lnTo>
                <a:lnTo>
                  <a:pt x="1718" y="1150"/>
                </a:lnTo>
                <a:lnTo>
                  <a:pt x="1712" y="1170"/>
                </a:lnTo>
                <a:lnTo>
                  <a:pt x="1705" y="1195"/>
                </a:lnTo>
                <a:lnTo>
                  <a:pt x="1698" y="1225"/>
                </a:lnTo>
                <a:lnTo>
                  <a:pt x="1688" y="1258"/>
                </a:lnTo>
                <a:lnTo>
                  <a:pt x="1679" y="1296"/>
                </a:lnTo>
                <a:lnTo>
                  <a:pt x="1668" y="1337"/>
                </a:lnTo>
                <a:lnTo>
                  <a:pt x="1657" y="1381"/>
                </a:lnTo>
                <a:lnTo>
                  <a:pt x="1644" y="1428"/>
                </a:lnTo>
                <a:lnTo>
                  <a:pt x="1632" y="1476"/>
                </a:lnTo>
                <a:lnTo>
                  <a:pt x="1618" y="1527"/>
                </a:lnTo>
                <a:lnTo>
                  <a:pt x="1604" y="1578"/>
                </a:lnTo>
                <a:lnTo>
                  <a:pt x="1591" y="1631"/>
                </a:lnTo>
                <a:lnTo>
                  <a:pt x="1576" y="1684"/>
                </a:lnTo>
                <a:lnTo>
                  <a:pt x="1561" y="1739"/>
                </a:lnTo>
                <a:lnTo>
                  <a:pt x="1548" y="1792"/>
                </a:lnTo>
                <a:lnTo>
                  <a:pt x="1534" y="1845"/>
                </a:lnTo>
                <a:lnTo>
                  <a:pt x="1520" y="1897"/>
                </a:lnTo>
                <a:lnTo>
                  <a:pt x="1507" y="1948"/>
                </a:lnTo>
                <a:lnTo>
                  <a:pt x="1493" y="1998"/>
                </a:lnTo>
                <a:lnTo>
                  <a:pt x="1481" y="2045"/>
                </a:lnTo>
                <a:lnTo>
                  <a:pt x="1469" y="2089"/>
                </a:lnTo>
                <a:lnTo>
                  <a:pt x="1458" y="2131"/>
                </a:lnTo>
                <a:lnTo>
                  <a:pt x="1448" y="2170"/>
                </a:lnTo>
                <a:lnTo>
                  <a:pt x="1439" y="2205"/>
                </a:lnTo>
                <a:lnTo>
                  <a:pt x="1431" y="2236"/>
                </a:lnTo>
                <a:lnTo>
                  <a:pt x="1423" y="2263"/>
                </a:lnTo>
                <a:lnTo>
                  <a:pt x="1418" y="2285"/>
                </a:lnTo>
                <a:lnTo>
                  <a:pt x="1414" y="2301"/>
                </a:lnTo>
                <a:lnTo>
                  <a:pt x="1411" y="2312"/>
                </a:lnTo>
                <a:lnTo>
                  <a:pt x="1410" y="2317"/>
                </a:lnTo>
                <a:lnTo>
                  <a:pt x="1308" y="2317"/>
                </a:lnTo>
                <a:lnTo>
                  <a:pt x="1272" y="2317"/>
                </a:lnTo>
                <a:lnTo>
                  <a:pt x="1250" y="2317"/>
                </a:lnTo>
                <a:lnTo>
                  <a:pt x="1215" y="2317"/>
                </a:lnTo>
                <a:lnTo>
                  <a:pt x="1191" y="2317"/>
                </a:lnTo>
                <a:lnTo>
                  <a:pt x="1147" y="2317"/>
                </a:lnTo>
                <a:lnTo>
                  <a:pt x="1037" y="2317"/>
                </a:lnTo>
                <a:lnTo>
                  <a:pt x="1012" y="2317"/>
                </a:lnTo>
                <a:lnTo>
                  <a:pt x="968" y="2317"/>
                </a:lnTo>
                <a:lnTo>
                  <a:pt x="782" y="2317"/>
                </a:lnTo>
                <a:lnTo>
                  <a:pt x="771" y="2317"/>
                </a:lnTo>
                <a:lnTo>
                  <a:pt x="756" y="2317"/>
                </a:lnTo>
                <a:lnTo>
                  <a:pt x="749" y="2317"/>
                </a:lnTo>
                <a:lnTo>
                  <a:pt x="748" y="2313"/>
                </a:lnTo>
                <a:lnTo>
                  <a:pt x="745" y="2301"/>
                </a:lnTo>
                <a:lnTo>
                  <a:pt x="740" y="2286"/>
                </a:lnTo>
                <a:lnTo>
                  <a:pt x="735" y="2264"/>
                </a:lnTo>
                <a:lnTo>
                  <a:pt x="729" y="2237"/>
                </a:lnTo>
                <a:lnTo>
                  <a:pt x="721" y="2205"/>
                </a:lnTo>
                <a:lnTo>
                  <a:pt x="711" y="2169"/>
                </a:lnTo>
                <a:lnTo>
                  <a:pt x="702" y="2128"/>
                </a:lnTo>
                <a:lnTo>
                  <a:pt x="690" y="2084"/>
                </a:lnTo>
                <a:lnTo>
                  <a:pt x="679" y="2036"/>
                </a:lnTo>
                <a:lnTo>
                  <a:pt x="665" y="1985"/>
                </a:lnTo>
                <a:lnTo>
                  <a:pt x="651" y="1931"/>
                </a:lnTo>
                <a:lnTo>
                  <a:pt x="638" y="1874"/>
                </a:lnTo>
                <a:lnTo>
                  <a:pt x="623" y="1815"/>
                </a:lnTo>
                <a:lnTo>
                  <a:pt x="607" y="1753"/>
                </a:lnTo>
                <a:lnTo>
                  <a:pt x="592" y="1691"/>
                </a:lnTo>
                <a:lnTo>
                  <a:pt x="576" y="1626"/>
                </a:lnTo>
                <a:lnTo>
                  <a:pt x="559" y="1560"/>
                </a:lnTo>
                <a:lnTo>
                  <a:pt x="542" y="1494"/>
                </a:lnTo>
                <a:lnTo>
                  <a:pt x="526" y="1427"/>
                </a:lnTo>
                <a:lnTo>
                  <a:pt x="509" y="1360"/>
                </a:lnTo>
                <a:lnTo>
                  <a:pt x="492" y="1292"/>
                </a:lnTo>
                <a:lnTo>
                  <a:pt x="474" y="1225"/>
                </a:lnTo>
                <a:lnTo>
                  <a:pt x="459" y="1159"/>
                </a:lnTo>
                <a:lnTo>
                  <a:pt x="442" y="1093"/>
                </a:lnTo>
                <a:lnTo>
                  <a:pt x="426" y="1029"/>
                </a:lnTo>
                <a:lnTo>
                  <a:pt x="411" y="966"/>
                </a:lnTo>
                <a:lnTo>
                  <a:pt x="395" y="906"/>
                </a:lnTo>
                <a:lnTo>
                  <a:pt x="380" y="847"/>
                </a:lnTo>
                <a:lnTo>
                  <a:pt x="367" y="791"/>
                </a:lnTo>
                <a:lnTo>
                  <a:pt x="353" y="738"/>
                </a:lnTo>
                <a:lnTo>
                  <a:pt x="340" y="687"/>
                </a:lnTo>
                <a:lnTo>
                  <a:pt x="328" y="640"/>
                </a:lnTo>
                <a:lnTo>
                  <a:pt x="317" y="597"/>
                </a:lnTo>
                <a:lnTo>
                  <a:pt x="308" y="558"/>
                </a:lnTo>
                <a:lnTo>
                  <a:pt x="298" y="522"/>
                </a:lnTo>
                <a:lnTo>
                  <a:pt x="291" y="492"/>
                </a:lnTo>
                <a:lnTo>
                  <a:pt x="285" y="466"/>
                </a:lnTo>
                <a:lnTo>
                  <a:pt x="280" y="446"/>
                </a:lnTo>
                <a:lnTo>
                  <a:pt x="275" y="431"/>
                </a:lnTo>
                <a:lnTo>
                  <a:pt x="273" y="422"/>
                </a:lnTo>
                <a:lnTo>
                  <a:pt x="272" y="419"/>
                </a:lnTo>
                <a:lnTo>
                  <a:pt x="118" y="419"/>
                </a:lnTo>
                <a:lnTo>
                  <a:pt x="91" y="419"/>
                </a:lnTo>
                <a:lnTo>
                  <a:pt x="66" y="419"/>
                </a:lnTo>
                <a:lnTo>
                  <a:pt x="43" y="419"/>
                </a:lnTo>
                <a:lnTo>
                  <a:pt x="24" y="419"/>
                </a:lnTo>
                <a:lnTo>
                  <a:pt x="9" y="419"/>
                </a:lnTo>
                <a:lnTo>
                  <a:pt x="0" y="41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4913906"/>
            <a:ext cx="9144000" cy="229594"/>
            <a:chOff x="0" y="4913906"/>
            <a:chExt cx="9144000" cy="229594"/>
          </a:xfrm>
        </p:grpSpPr>
        <p:pic>
          <p:nvPicPr>
            <p:cNvPr id="19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reeform 8"/>
          <p:cNvSpPr>
            <a:spLocks/>
          </p:cNvSpPr>
          <p:nvPr userDrawn="1"/>
        </p:nvSpPr>
        <p:spPr bwMode="auto">
          <a:xfrm>
            <a:off x="0" y="2715182"/>
            <a:ext cx="4876038" cy="127000"/>
          </a:xfrm>
          <a:custGeom>
            <a:avLst/>
            <a:gdLst/>
            <a:ahLst/>
            <a:cxnLst/>
            <a:rect l="l" t="t" r="r" b="b"/>
            <a:pathLst>
              <a:path w="4876038" h="127000">
                <a:moveTo>
                  <a:pt x="0" y="0"/>
                </a:moveTo>
                <a:lnTo>
                  <a:pt x="1651376" y="0"/>
                </a:lnTo>
                <a:lnTo>
                  <a:pt x="3224662" y="0"/>
                </a:lnTo>
                <a:lnTo>
                  <a:pt x="4876038" y="0"/>
                </a:lnTo>
                <a:lnTo>
                  <a:pt x="4842701" y="127000"/>
                </a:lnTo>
                <a:lnTo>
                  <a:pt x="3191325" y="127000"/>
                </a:lnTo>
                <a:lnTo>
                  <a:pt x="1651376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569" y="404086"/>
            <a:ext cx="224027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52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5568" userDrawn="1">
          <p15:clr>
            <a:srgbClr val="FBAE40"/>
          </p15:clr>
        </p15:guide>
        <p15:guide id="3" pos="32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51" y="3035188"/>
            <a:ext cx="7762875" cy="530915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850" b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1951" y="1568359"/>
            <a:ext cx="7743825" cy="1118255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4000"/>
              </a:lnSpc>
              <a:spcBef>
                <a:spcPts val="0"/>
              </a:spcBef>
              <a:defRPr sz="3800" b="0" cap="all" spc="-3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This Click to edit master title style</a:t>
            </a: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-2866" y="2715182"/>
            <a:ext cx="2560320" cy="127000"/>
          </a:xfrm>
          <a:custGeom>
            <a:avLst/>
            <a:gdLst/>
            <a:ahLst/>
            <a:cxnLst/>
            <a:rect l="l" t="t" r="r" b="b"/>
            <a:pathLst>
              <a:path w="3224662" h="127000">
                <a:moveTo>
                  <a:pt x="0" y="0"/>
                </a:moveTo>
                <a:lnTo>
                  <a:pt x="3224662" y="0"/>
                </a:lnTo>
                <a:lnTo>
                  <a:pt x="3191325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6600" y="4448832"/>
            <a:ext cx="192023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344488" indent="-344488">
              <a:buFont typeface="Arial" panose="020B0604020202020204" pitchFamily="34" charset="0"/>
              <a:buChar char="•"/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6745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344488" indent="-344488">
              <a:buFont typeface="Arial" panose="020B0604020202020204" pitchFamily="34" charset="0"/>
              <a:buChar char="•"/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1528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48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2021613"/>
            <a:ext cx="8170606" cy="1446550"/>
          </a:xfrm>
        </p:spPr>
        <p:txBody>
          <a:bodyPr/>
          <a:lstStyle>
            <a:lvl1pPr algn="ctr">
              <a:defRPr sz="4400" b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0068" y="4429237"/>
            <a:ext cx="192023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4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61950" y="337418"/>
            <a:ext cx="8170606" cy="5847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61950" y="1003394"/>
            <a:ext cx="8170606" cy="1744067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443417" y="4569498"/>
            <a:ext cx="1440179" cy="411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50" r:id="rId3"/>
    <p:sldLayoutId id="2147483671" r:id="rId4"/>
    <p:sldLayoutId id="2147483672" r:id="rId5"/>
    <p:sldLayoutId id="2147483653" r:id="rId6"/>
    <p:sldLayoutId id="2147483670" r:id="rId7"/>
    <p:sldLayoutId id="2147483662" r:id="rId8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457200" rtl="0" fontAlgn="base">
        <a:spcBef>
          <a:spcPts val="0"/>
        </a:spcBef>
        <a:spcAft>
          <a:spcPts val="100"/>
        </a:spcAft>
        <a:buFont typeface="Arial" charset="0"/>
        <a:buNone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569913" indent="-228600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801688" indent="-227013" algn="l" defTabSz="457200" rtl="0" fontAlgn="base">
        <a:spcBef>
          <a:spcPts val="0"/>
        </a:spcBef>
        <a:spcAft>
          <a:spcPts val="1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27113" indent="-220663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58888" indent="-239713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79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  <p15:guide id="6" pos="542" userDrawn="1">
          <p15:clr>
            <a:srgbClr val="F26B43"/>
          </p15:clr>
        </p15:guide>
        <p15:guide id="7" pos="55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951" y="1472358"/>
            <a:ext cx="7743825" cy="1219308"/>
          </a:xfrm>
        </p:spPr>
        <p:txBody>
          <a:bodyPr/>
          <a:lstStyle/>
          <a:p>
            <a:r>
              <a:rPr lang="en-US" sz="4000" dirty="0"/>
              <a:t>Transaction Analysis</a:t>
            </a:r>
            <a:br>
              <a:rPr lang="en-US" sz="4000" dirty="0"/>
            </a:br>
            <a:r>
              <a:rPr lang="en-US" sz="2400"/>
              <a:t>(Testing </a:t>
            </a:r>
            <a:r>
              <a:rPr lang="en-US" sz="2400" dirty="0"/>
              <a:t>internal controls)</a:t>
            </a:r>
            <a:endParaRPr lang="en-US" sz="40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2773AAD-913F-4F7D-B76C-297F2718F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1" y="3014332"/>
            <a:ext cx="7762875" cy="992579"/>
          </a:xfrm>
        </p:spPr>
        <p:txBody>
          <a:bodyPr/>
          <a:lstStyle/>
          <a:p>
            <a:r>
              <a:rPr lang="en-US" sz="2800" dirty="0"/>
              <a:t>Advanced Cases in Assurance Services (ACCTG 521)</a:t>
            </a:r>
          </a:p>
          <a:p>
            <a:r>
              <a:rPr lang="en-US" sz="2800" dirty="0"/>
              <a:t>Class 6 | MPAcc class of 2026</a:t>
            </a:r>
          </a:p>
        </p:txBody>
      </p:sp>
    </p:spTree>
    <p:extLst>
      <p:ext uri="{BB962C8B-B14F-4D97-AF65-F5344CB8AC3E}">
        <p14:creationId xmlns:p14="http://schemas.microsoft.com/office/powerpoint/2010/main" val="38428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E839AE6-09B6-408D-B013-A53B1B3DE6D6}"/>
              </a:ext>
            </a:extLst>
          </p:cNvPr>
          <p:cNvGraphicFramePr/>
          <p:nvPr/>
        </p:nvGraphicFramePr>
        <p:xfrm>
          <a:off x="915714" y="852903"/>
          <a:ext cx="7729141" cy="337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0DB577B-3783-4B9B-B544-FC171F7BC9A0}"/>
              </a:ext>
            </a:extLst>
          </p:cNvPr>
          <p:cNvSpPr/>
          <p:nvPr/>
        </p:nvSpPr>
        <p:spPr>
          <a:xfrm>
            <a:off x="761793" y="1710850"/>
            <a:ext cx="1799173" cy="115185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4B2E84"/>
                </a:solidFill>
                <a:latin typeface="Calibri"/>
              </a:rPr>
              <a:t>Management Control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20B068-5CC1-4235-BB7E-4456E994C03F}"/>
              </a:ext>
            </a:extLst>
          </p:cNvPr>
          <p:cNvSpPr/>
          <p:nvPr/>
        </p:nvSpPr>
        <p:spPr>
          <a:xfrm>
            <a:off x="761793" y="2506217"/>
            <a:ext cx="1799173" cy="1307523"/>
          </a:xfrm>
          <a:prstGeom prst="rect">
            <a:avLst/>
          </a:prstGeom>
          <a:solidFill>
            <a:srgbClr val="B9A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4B2E84"/>
                </a:solidFill>
                <a:latin typeface="Calibri"/>
              </a:rPr>
              <a:t>The Business / Operations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7663B7-F402-42DB-88ED-8611268BA26F}"/>
              </a:ext>
            </a:extLst>
          </p:cNvPr>
          <p:cNvSpPr txBox="1"/>
          <p:nvPr/>
        </p:nvSpPr>
        <p:spPr>
          <a:xfrm>
            <a:off x="3229685" y="1728762"/>
            <a:ext cx="1829589" cy="2539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B2E84"/>
                </a:solidFill>
                <a:latin typeface="Calibri"/>
                <a:cs typeface="+mn-cs"/>
              </a:rPr>
              <a:t>Enterprise Risk 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649A9B-12EB-4FAA-9870-72E4407454C5}"/>
              </a:ext>
            </a:extLst>
          </p:cNvPr>
          <p:cNvSpPr txBox="1"/>
          <p:nvPr/>
        </p:nvSpPr>
        <p:spPr>
          <a:xfrm>
            <a:off x="3229685" y="2596417"/>
            <a:ext cx="1829589" cy="2539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B2E84"/>
                </a:solidFill>
                <a:latin typeface="Calibri"/>
                <a:cs typeface="+mn-cs"/>
              </a:rPr>
              <a:t>Third Party Risk Management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3648CE-4265-45B3-82C5-262834A3913B}"/>
              </a:ext>
            </a:extLst>
          </p:cNvPr>
          <p:cNvSpPr txBox="1"/>
          <p:nvPr/>
        </p:nvSpPr>
        <p:spPr>
          <a:xfrm>
            <a:off x="3229685" y="2022621"/>
            <a:ext cx="1829589" cy="2539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B2E84"/>
                </a:solidFill>
                <a:latin typeface="Calibri"/>
                <a:cs typeface="+mn-cs"/>
              </a:rPr>
              <a:t>Legal &amp; Privacy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B466CA-9570-4092-AC0A-240BD5828AC5}"/>
              </a:ext>
            </a:extLst>
          </p:cNvPr>
          <p:cNvSpPr txBox="1"/>
          <p:nvPr/>
        </p:nvSpPr>
        <p:spPr>
          <a:xfrm>
            <a:off x="3229685" y="2873883"/>
            <a:ext cx="1829589" cy="2539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B2E84"/>
                </a:solidFill>
                <a:latin typeface="Calibri"/>
                <a:cs typeface="+mn-cs"/>
              </a:rPr>
              <a:t>Cybersecurity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FC56BA-17F9-41BD-9662-FCFB80743134}"/>
              </a:ext>
            </a:extLst>
          </p:cNvPr>
          <p:cNvSpPr txBox="1"/>
          <p:nvPr/>
        </p:nvSpPr>
        <p:spPr>
          <a:xfrm>
            <a:off x="3229685" y="2316251"/>
            <a:ext cx="1829589" cy="2539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B2E84"/>
                </a:solidFill>
                <a:latin typeface="Calibri"/>
                <a:cs typeface="+mn-cs"/>
              </a:rPr>
              <a:t>Physical Security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CC3C88-E9A9-4E88-8E82-E42AF2DC003F}"/>
              </a:ext>
            </a:extLst>
          </p:cNvPr>
          <p:cNvSpPr txBox="1"/>
          <p:nvPr/>
        </p:nvSpPr>
        <p:spPr>
          <a:xfrm>
            <a:off x="3229685" y="3150620"/>
            <a:ext cx="1829589" cy="41549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B2E84"/>
                </a:solidFill>
                <a:latin typeface="Calibri"/>
                <a:cs typeface="+mn-cs"/>
              </a:rPr>
              <a:t>Business Continuity Management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235543-6168-4249-ACB3-BDBE858A82D6}"/>
              </a:ext>
            </a:extLst>
          </p:cNvPr>
          <p:cNvSpPr txBox="1"/>
          <p:nvPr/>
        </p:nvSpPr>
        <p:spPr>
          <a:xfrm>
            <a:off x="3229685" y="3609812"/>
            <a:ext cx="1829589" cy="2539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B2E84"/>
                </a:solidFill>
                <a:latin typeface="Calibri"/>
                <a:cs typeface="+mn-cs"/>
              </a:rPr>
              <a:t>Compliance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77228B-FA45-4D63-AC5D-FCF5B321E4D2}"/>
              </a:ext>
            </a:extLst>
          </p:cNvPr>
          <p:cNvSpPr/>
          <p:nvPr/>
        </p:nvSpPr>
        <p:spPr>
          <a:xfrm>
            <a:off x="6075430" y="1743612"/>
            <a:ext cx="1740197" cy="207012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4B2E84"/>
                </a:solidFill>
                <a:latin typeface="Calibri"/>
              </a:rPr>
              <a:t>Internal Audit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54EF80-6300-4F0B-844D-CAB9B93D94F3}"/>
              </a:ext>
            </a:extLst>
          </p:cNvPr>
          <p:cNvSpPr txBox="1"/>
          <p:nvPr/>
        </p:nvSpPr>
        <p:spPr>
          <a:xfrm>
            <a:off x="450125" y="371312"/>
            <a:ext cx="4734864" cy="276999"/>
          </a:xfrm>
          <a:prstGeom prst="rect">
            <a:avLst/>
          </a:prstGeom>
          <a:noFill/>
          <a:ln>
            <a:solidFill>
              <a:srgbClr val="B9A077"/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  <a:cs typeface="+mn-cs"/>
              </a:rPr>
              <a:t>Management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254AB2-2AFD-4732-83BB-37922F7BB318}"/>
              </a:ext>
            </a:extLst>
          </p:cNvPr>
          <p:cNvSpPr txBox="1"/>
          <p:nvPr/>
        </p:nvSpPr>
        <p:spPr>
          <a:xfrm>
            <a:off x="5534368" y="371312"/>
            <a:ext cx="2822323" cy="276999"/>
          </a:xfrm>
          <a:prstGeom prst="rect">
            <a:avLst/>
          </a:prstGeom>
          <a:noFill/>
          <a:ln>
            <a:solidFill>
              <a:srgbClr val="B9A077"/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  <a:cs typeface="+mn-cs"/>
              </a:rPr>
              <a:t>Audit</a:t>
            </a:r>
          </a:p>
        </p:txBody>
      </p:sp>
    </p:spTree>
    <p:extLst>
      <p:ext uri="{BB962C8B-B14F-4D97-AF65-F5344CB8AC3E}">
        <p14:creationId xmlns:p14="http://schemas.microsoft.com/office/powerpoint/2010/main" val="2194501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DDC0-E70C-456B-A378-97D5BFE7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675"/>
            <a:ext cx="8390553" cy="769441"/>
          </a:xfrm>
        </p:spPr>
        <p:txBody>
          <a:bodyPr/>
          <a:lstStyle/>
          <a:p>
            <a:r>
              <a:rPr lang="en-US" dirty="0"/>
              <a:t>Transaction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6436-38D4-4EC7-A65B-CD0B6301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74" y="1545967"/>
            <a:ext cx="8245540" cy="2087751"/>
          </a:xfrm>
        </p:spPr>
        <p:txBody>
          <a:bodyPr/>
          <a:lstStyle/>
          <a:p>
            <a:r>
              <a:rPr lang="en-US" dirty="0"/>
              <a:t>Why is analyzing transaction data important: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/>
              <a:t>Central to both the </a:t>
            </a:r>
            <a:r>
              <a:rPr lang="en-US" sz="2400" b="1" dirty="0">
                <a:solidFill>
                  <a:srgbClr val="4B2E84"/>
                </a:solidFill>
              </a:rPr>
              <a:t>external audit </a:t>
            </a:r>
            <a:r>
              <a:rPr lang="en-US" sz="2400" dirty="0"/>
              <a:t>function and </a:t>
            </a:r>
            <a:r>
              <a:rPr lang="en-US" sz="2400" b="1" dirty="0">
                <a:solidFill>
                  <a:srgbClr val="4B2E84"/>
                </a:solidFill>
              </a:rPr>
              <a:t>internal audit </a:t>
            </a:r>
            <a:r>
              <a:rPr lang="en-US" sz="2400" dirty="0"/>
              <a:t>function.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/>
              <a:t>Transaction analysis can also be used by </a:t>
            </a:r>
            <a:r>
              <a:rPr lang="en-US" sz="2400" b="1" dirty="0">
                <a:solidFill>
                  <a:srgbClr val="4B2E84"/>
                </a:solidFill>
              </a:rPr>
              <a:t>management</a:t>
            </a:r>
            <a:r>
              <a:rPr lang="en-US" sz="2400" dirty="0"/>
              <a:t> to assess operational decisions.</a:t>
            </a:r>
          </a:p>
        </p:txBody>
      </p:sp>
    </p:spTree>
    <p:extLst>
      <p:ext uri="{BB962C8B-B14F-4D97-AF65-F5344CB8AC3E}">
        <p14:creationId xmlns:p14="http://schemas.microsoft.com/office/powerpoint/2010/main" val="1313727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DDC0-E70C-456B-A378-97D5BFE7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675"/>
            <a:ext cx="8390553" cy="769441"/>
          </a:xfrm>
        </p:spPr>
        <p:txBody>
          <a:bodyPr/>
          <a:lstStyle/>
          <a:p>
            <a:r>
              <a:rPr lang="en-US" dirty="0"/>
              <a:t>Transaction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6436-38D4-4EC7-A65B-CD0B6301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74" y="1545967"/>
            <a:ext cx="8245540" cy="3288080"/>
          </a:xfrm>
        </p:spPr>
        <p:txBody>
          <a:bodyPr/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/>
              <a:t>External auditors provide opinions a company’s financial statements are </a:t>
            </a:r>
            <a:r>
              <a:rPr lang="en-US" sz="2400" b="1" dirty="0">
                <a:solidFill>
                  <a:srgbClr val="4B2E84"/>
                </a:solidFill>
              </a:rPr>
              <a:t>presented fairly</a:t>
            </a:r>
            <a:r>
              <a:rPr lang="en-US" sz="2400" dirty="0"/>
              <a:t>, in all material respects, in accordance with financial reporting framework (such as GAAP).</a:t>
            </a:r>
          </a:p>
          <a:p>
            <a:pPr marL="998524" lvl="1" indent="-428625"/>
            <a:r>
              <a:rPr lang="en-US" sz="1900" dirty="0"/>
              <a:t>External auditors can also provide advisory services to help the company become more financially secure/agile, among other areas.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/>
              <a:t>Internal auditors ensure that company policies and procedures are followed and that the company is financially efficient.</a:t>
            </a:r>
          </a:p>
        </p:txBody>
      </p:sp>
    </p:spTree>
    <p:extLst>
      <p:ext uri="{BB962C8B-B14F-4D97-AF65-F5344CB8AC3E}">
        <p14:creationId xmlns:p14="http://schemas.microsoft.com/office/powerpoint/2010/main" val="264490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DDC0-E70C-456B-A378-97D5BFE7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675"/>
            <a:ext cx="8390553" cy="769441"/>
          </a:xfrm>
        </p:spPr>
        <p:txBody>
          <a:bodyPr/>
          <a:lstStyle/>
          <a:p>
            <a:r>
              <a:rPr lang="en-US" dirty="0"/>
              <a:t>Transaction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6436-38D4-4EC7-A65B-CD0B6301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74" y="1545967"/>
            <a:ext cx="8245540" cy="3236784"/>
          </a:xfrm>
        </p:spPr>
        <p:txBody>
          <a:bodyPr/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/>
              <a:t>Internal auditors ensure that company </a:t>
            </a:r>
            <a:r>
              <a:rPr lang="en-US" sz="2400" b="1" dirty="0">
                <a:solidFill>
                  <a:srgbClr val="4B2E84"/>
                </a:solidFill>
              </a:rPr>
              <a:t>policies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4B2E84"/>
                </a:solidFill>
              </a:rPr>
              <a:t>procedures</a:t>
            </a:r>
            <a:r>
              <a:rPr lang="en-US" sz="2400" dirty="0"/>
              <a:t> are followed and that the company is financially efficient.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b="1" dirty="0"/>
              <a:t>Better</a:t>
            </a:r>
            <a:r>
              <a:rPr lang="en-US" sz="2400" dirty="0"/>
              <a:t> </a:t>
            </a:r>
            <a:r>
              <a:rPr lang="en-US" sz="2400" b="1" dirty="0"/>
              <a:t>financial reporting governance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4B2E84"/>
                </a:solidFill>
              </a:rPr>
              <a:t>leads to better</a:t>
            </a:r>
            <a:r>
              <a:rPr lang="en-US" sz="2400" dirty="0"/>
              <a:t> </a:t>
            </a:r>
            <a:r>
              <a:rPr lang="en-US" sz="2400" b="1" dirty="0"/>
              <a:t>quality financial reporting</a:t>
            </a:r>
            <a:r>
              <a:rPr lang="en-US" sz="2400" dirty="0"/>
              <a:t>.</a:t>
            </a:r>
          </a:p>
          <a:p>
            <a:pPr marL="998524" lvl="1" indent="-428625"/>
            <a:r>
              <a:rPr lang="en-US" sz="1900" dirty="0"/>
              <a:t>One potential avenue is from detecting and preventing fraud.</a:t>
            </a:r>
          </a:p>
          <a:p>
            <a:pPr marL="998524" lvl="1" indent="-428625"/>
            <a:r>
              <a:rPr lang="en-US" sz="1900" b="1" dirty="0">
                <a:solidFill>
                  <a:srgbClr val="4B2E84"/>
                </a:solidFill>
              </a:rPr>
              <a:t>Transaction analytics </a:t>
            </a:r>
            <a:r>
              <a:rPr lang="en-US" sz="1900" dirty="0"/>
              <a:t>for fraud prevention and detection is seen as a major step </a:t>
            </a:r>
            <a:r>
              <a:rPr lang="en-US" sz="1900" b="1" dirty="0">
                <a:solidFill>
                  <a:srgbClr val="4B2E84"/>
                </a:solidFill>
              </a:rPr>
              <a:t>towards efficiently reducing fraud</a:t>
            </a:r>
            <a:r>
              <a:rPr lang="en-US" sz="1900" dirty="0"/>
              <a:t>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71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FA0C2-348F-2165-B420-44C4A08FA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79A69-D308-7B45-94FC-31A8E0F19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87152-D647-E58C-3663-78E28ADB1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4054956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  <a:p>
            <a:pPr marL="457200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Transaction Analytics</a:t>
            </a:r>
          </a:p>
          <a:p>
            <a:pPr marL="457200" indent="-457200"/>
            <a:r>
              <a:rPr lang="en-US" b="1" dirty="0">
                <a:solidFill>
                  <a:srgbClr val="412985"/>
                </a:solidFill>
              </a:rPr>
              <a:t>Lab: P-Card Case</a:t>
            </a:r>
          </a:p>
          <a:p>
            <a:pPr marL="1027113" lvl="1" indent="-457200"/>
            <a:r>
              <a:rPr lang="en-US" b="1" dirty="0">
                <a:solidFill>
                  <a:srgbClr val="412985"/>
                </a:solidFill>
              </a:rPr>
              <a:t>Review and Agenda</a:t>
            </a:r>
          </a:p>
          <a:p>
            <a:pPr marL="1027113" lvl="1" indent="-457200"/>
            <a:r>
              <a:rPr lang="en-US" b="1" dirty="0">
                <a:solidFill>
                  <a:srgbClr val="412985"/>
                </a:solidFill>
              </a:rPr>
              <a:t>Discussion Team Assignments</a:t>
            </a:r>
          </a:p>
          <a:p>
            <a:pPr marL="1027113" lvl="1" indent="-4572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Task 4 and Discussion</a:t>
            </a:r>
          </a:p>
          <a:p>
            <a:pPr marL="1027113" lvl="1" indent="-4572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Task 5 and Discussion</a:t>
            </a:r>
          </a:p>
          <a:p>
            <a:pPr marL="1027113" lvl="1" indent="-457200"/>
            <a:endParaRPr lang="en-US" dirty="0"/>
          </a:p>
          <a:p>
            <a:pPr marL="1027113" lvl="1" indent="-457200"/>
            <a:endParaRPr lang="en-US" dirty="0"/>
          </a:p>
          <a:p>
            <a:pPr marL="1027113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84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B2057D-DD86-DBBA-01A1-F99EAEBCD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239409"/>
              </p:ext>
            </p:extLst>
          </p:nvPr>
        </p:nvGraphicFramePr>
        <p:xfrm>
          <a:off x="138147" y="91376"/>
          <a:ext cx="8946647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517">
                  <a:extLst>
                    <a:ext uri="{9D8B030D-6E8A-4147-A177-3AD203B41FA5}">
                      <a16:colId xmlns:a16="http://schemas.microsoft.com/office/drawing/2014/main" val="965244721"/>
                    </a:ext>
                  </a:extLst>
                </a:gridCol>
                <a:gridCol w="4025786">
                  <a:extLst>
                    <a:ext uri="{9D8B030D-6E8A-4147-A177-3AD203B41FA5}">
                      <a16:colId xmlns:a16="http://schemas.microsoft.com/office/drawing/2014/main" val="1407582664"/>
                    </a:ext>
                  </a:extLst>
                </a:gridCol>
                <a:gridCol w="4026344">
                  <a:extLst>
                    <a:ext uri="{9D8B030D-6E8A-4147-A177-3AD203B41FA5}">
                      <a16:colId xmlns:a16="http://schemas.microsoft.com/office/drawing/2014/main" val="1569353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528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Unauthorized cardholder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Make cardholder always have ID when purchasing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540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Splitting purchases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Look for similar purchase amounts on the same day from same company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650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P-Card purchases in prohibited categories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Test how many p card transactions are in each category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62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Cash credit/Cash advance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Generate withdrawal receipts at ATMs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Purchases at gas stations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Have a system flag purchases at gas stations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528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Can spend an abundant amount of money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Credit limit and spending limit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149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 enough evidence to prove policy violation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Require receipts to be submitted with most/every purchase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834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OSU Gets charged too much for purchase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Require user to </a:t>
                      </a:r>
                      <a:r>
                        <a:rPr lang="en-US" sz="1600"/>
                        <a:t>keep receipts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85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Pay Oklahoma sales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Check location of purchases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772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Personal purchases on P-Card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Review receipts/approve purchases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056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276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6A9C-3039-2F7C-09D3-4F2A069DE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P-Card Case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E28A8-FFA1-F103-73D2-AD1C4DD1D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4060086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Task 1: Overview (Discussed Earlier)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Task 2: Describing Data (Skip – work into Task 4)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Task 3: ETL Process (Skip – optional see workflow)</a:t>
            </a:r>
          </a:p>
          <a:p>
            <a:r>
              <a:rPr lang="en-US" sz="2800" b="1" dirty="0">
                <a:solidFill>
                  <a:srgbClr val="412985"/>
                </a:solidFill>
              </a:rPr>
              <a:t>Task 4: Descriptive Data Analysis (24Qs)</a:t>
            </a:r>
          </a:p>
          <a:p>
            <a:r>
              <a:rPr lang="en-US" sz="2800" b="1" dirty="0">
                <a:solidFill>
                  <a:srgbClr val="412985"/>
                </a:solidFill>
              </a:rPr>
              <a:t>Task 5: Control tests (7 tests)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Task 6: Prohibited Transactions Tests (Word searches)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Task 7: Forensic Audit (Multiple ledger-level tests)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Real-Time Analysis 07-09, 2025 and memo write-up (Individual Deliverable -- Thursday)</a:t>
            </a:r>
          </a:p>
        </p:txBody>
      </p:sp>
    </p:spTree>
    <p:extLst>
      <p:ext uri="{BB962C8B-B14F-4D97-AF65-F5344CB8AC3E}">
        <p14:creationId xmlns:p14="http://schemas.microsoft.com/office/powerpoint/2010/main" val="4225669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8DD457-3001-9E2E-1F57-67177CBF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</p:spPr>
        <p:txBody>
          <a:bodyPr/>
          <a:lstStyle/>
          <a:p>
            <a:r>
              <a:rPr lang="en-US" dirty="0"/>
              <a:t>Control Test Assignments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1359CB-94AE-0377-73B4-AA9C20ACF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240438"/>
              </p:ext>
            </p:extLst>
          </p:nvPr>
        </p:nvGraphicFramePr>
        <p:xfrm>
          <a:off x="361950" y="1502597"/>
          <a:ext cx="8229604" cy="2109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797">
                  <a:extLst>
                    <a:ext uri="{9D8B030D-6E8A-4147-A177-3AD203B41FA5}">
                      <a16:colId xmlns:a16="http://schemas.microsoft.com/office/drawing/2014/main" val="2673682411"/>
                    </a:ext>
                  </a:extLst>
                </a:gridCol>
                <a:gridCol w="2389058">
                  <a:extLst>
                    <a:ext uri="{9D8B030D-6E8A-4147-A177-3AD203B41FA5}">
                      <a16:colId xmlns:a16="http://schemas.microsoft.com/office/drawing/2014/main" val="2568914675"/>
                    </a:ext>
                  </a:extLst>
                </a:gridCol>
                <a:gridCol w="1311425">
                  <a:extLst>
                    <a:ext uri="{9D8B030D-6E8A-4147-A177-3AD203B41FA5}">
                      <a16:colId xmlns:a16="http://schemas.microsoft.com/office/drawing/2014/main" val="1922186987"/>
                    </a:ext>
                  </a:extLst>
                </a:gridCol>
                <a:gridCol w="1206126">
                  <a:extLst>
                    <a:ext uri="{9D8B030D-6E8A-4147-A177-3AD203B41FA5}">
                      <a16:colId xmlns:a16="http://schemas.microsoft.com/office/drawing/2014/main" val="4127304404"/>
                    </a:ext>
                  </a:extLst>
                </a:gridCol>
                <a:gridCol w="1144703">
                  <a:extLst>
                    <a:ext uri="{9D8B030D-6E8A-4147-A177-3AD203B41FA5}">
                      <a16:colId xmlns:a16="http://schemas.microsoft.com/office/drawing/2014/main" val="132353386"/>
                    </a:ext>
                  </a:extLst>
                </a:gridCol>
                <a:gridCol w="741495">
                  <a:extLst>
                    <a:ext uri="{9D8B030D-6E8A-4147-A177-3AD203B41FA5}">
                      <a16:colId xmlns:a16="http://schemas.microsoft.com/office/drawing/2014/main" val="1932501388"/>
                    </a:ext>
                  </a:extLst>
                </a:gridCol>
              </a:tblGrid>
              <a:tr h="1917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Discussion Team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Agency Name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Agency Number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Calendar_Year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Sum_Amount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Count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extLst>
                  <a:ext uri="{0D108BD9-81ED-4DB2-BD59-A6C34878D82A}">
                    <a16:rowId xmlns:a16="http://schemas.microsoft.com/office/drawing/2014/main" val="2775598284"/>
                  </a:ext>
                </a:extLst>
              </a:tr>
              <a:tr h="1917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OKLAHOMA STATE UNIVERSITY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2010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10069808.98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22653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extLst>
                  <a:ext uri="{0D108BD9-81ED-4DB2-BD59-A6C34878D82A}">
                    <a16:rowId xmlns:a16="http://schemas.microsoft.com/office/drawing/2014/main" val="806175131"/>
                  </a:ext>
                </a:extLst>
              </a:tr>
              <a:tr h="1917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OKLAHOMA STATE UNIVERSITY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2011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44939177.45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116188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extLst>
                  <a:ext uri="{0D108BD9-81ED-4DB2-BD59-A6C34878D82A}">
                    <a16:rowId xmlns:a16="http://schemas.microsoft.com/office/drawing/2014/main" val="2338871690"/>
                  </a:ext>
                </a:extLst>
              </a:tr>
              <a:tr h="1917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OKLAHOMA STATE UNIVERSITY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2012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41568372.2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117711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extLst>
                  <a:ext uri="{0D108BD9-81ED-4DB2-BD59-A6C34878D82A}">
                    <a16:rowId xmlns:a16="http://schemas.microsoft.com/office/drawing/2014/main" val="1621883531"/>
                  </a:ext>
                </a:extLst>
              </a:tr>
              <a:tr h="1917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OKLAHOMA STATE UNIVERSITY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2013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34331217.29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116595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extLst>
                  <a:ext uri="{0D108BD9-81ED-4DB2-BD59-A6C34878D82A}">
                    <a16:rowId xmlns:a16="http://schemas.microsoft.com/office/drawing/2014/main" val="3396414061"/>
                  </a:ext>
                </a:extLst>
              </a:tr>
              <a:tr h="1917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OKLAHOMA STATE UNIVERSITY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1000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2014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33504148.34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116031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extLst>
                  <a:ext uri="{0D108BD9-81ED-4DB2-BD59-A6C34878D82A}">
                    <a16:rowId xmlns:a16="http://schemas.microsoft.com/office/drawing/2014/main" val="1870625712"/>
                  </a:ext>
                </a:extLst>
              </a:tr>
              <a:tr h="1917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UNIVERSITY OF OKLAHOMA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76000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2010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33982135.44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83210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extLst>
                  <a:ext uri="{0D108BD9-81ED-4DB2-BD59-A6C34878D82A}">
                    <a16:rowId xmlns:a16="http://schemas.microsoft.com/office/drawing/2014/main" val="114942951"/>
                  </a:ext>
                </a:extLst>
              </a:tr>
              <a:tr h="1917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UNIVERSITY OF OKLAHOMA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76000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2011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38380465.59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97547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extLst>
                  <a:ext uri="{0D108BD9-81ED-4DB2-BD59-A6C34878D82A}">
                    <a16:rowId xmlns:a16="http://schemas.microsoft.com/office/drawing/2014/main" val="373141746"/>
                  </a:ext>
                </a:extLst>
              </a:tr>
              <a:tr h="1917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UNIVERSITY OF OKLAHOMA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76000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2012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34736171.04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90434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extLst>
                  <a:ext uri="{0D108BD9-81ED-4DB2-BD59-A6C34878D82A}">
                    <a16:rowId xmlns:a16="http://schemas.microsoft.com/office/drawing/2014/main" val="3602470782"/>
                  </a:ext>
                </a:extLst>
              </a:tr>
              <a:tr h="1917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UNIVERSITY OF OKLAHOMA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76000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2013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28185725.01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76118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extLst>
                  <a:ext uri="{0D108BD9-81ED-4DB2-BD59-A6C34878D82A}">
                    <a16:rowId xmlns:a16="http://schemas.microsoft.com/office/drawing/2014/main" val="3766815079"/>
                  </a:ext>
                </a:extLst>
              </a:tr>
              <a:tr h="1917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UNIVERSITY OF OKLAHOMA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76000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2014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26021689.11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77321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extLst>
                  <a:ext uri="{0D108BD9-81ED-4DB2-BD59-A6C34878D82A}">
                    <a16:rowId xmlns:a16="http://schemas.microsoft.com/office/drawing/2014/main" val="4291893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922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3417F-EF6F-4833-8C0D-256D13761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266E8-8B38-36FC-FE31-5A2CD236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F5B71-5FD4-64A9-AAFE-D73C1E8DF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4054956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  <a:p>
            <a:pPr marL="457200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Transaction Analytics</a:t>
            </a:r>
          </a:p>
          <a:p>
            <a:pPr marL="457200" indent="-457200"/>
            <a:r>
              <a:rPr lang="en-US" b="1" dirty="0">
                <a:solidFill>
                  <a:srgbClr val="412985"/>
                </a:solidFill>
              </a:rPr>
              <a:t>Lab: P-Card Case</a:t>
            </a:r>
          </a:p>
          <a:p>
            <a:pPr marL="1027113" lvl="1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 and Agenda</a:t>
            </a:r>
          </a:p>
          <a:p>
            <a:pPr marL="1027113" lvl="1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Discussion Team Assignments</a:t>
            </a:r>
          </a:p>
          <a:p>
            <a:pPr marL="1027113" lvl="1" indent="-457200"/>
            <a:r>
              <a:rPr lang="en-US" b="1" dirty="0">
                <a:solidFill>
                  <a:srgbClr val="412985"/>
                </a:solidFill>
              </a:rPr>
              <a:t>Task 4 and Discussion</a:t>
            </a:r>
          </a:p>
          <a:p>
            <a:pPr marL="1027113" lvl="1" indent="-457200"/>
            <a:r>
              <a:rPr lang="en-US" b="1" dirty="0">
                <a:solidFill>
                  <a:srgbClr val="412985"/>
                </a:solidFill>
              </a:rPr>
              <a:t>Task 5 and Discussion</a:t>
            </a:r>
          </a:p>
          <a:p>
            <a:pPr marL="1027113" lvl="1" indent="-457200"/>
            <a:endParaRPr lang="en-US" dirty="0"/>
          </a:p>
          <a:p>
            <a:pPr marL="1027113" lvl="1" indent="-457200"/>
            <a:endParaRPr lang="en-US" dirty="0"/>
          </a:p>
          <a:p>
            <a:pPr marL="1027113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83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2F178-0CFD-D289-D3D3-C264CAD0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5C51F-75D1-5C90-47CD-F5F9298B5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111108"/>
          </a:xfrm>
        </p:spPr>
        <p:txBody>
          <a:bodyPr/>
          <a:lstStyle/>
          <a:p>
            <a:r>
              <a:rPr lang="en-US" dirty="0"/>
              <a:t>cd to datasets.io folder and run git pull</a:t>
            </a:r>
          </a:p>
          <a:p>
            <a:r>
              <a:rPr lang="en-US" dirty="0"/>
              <a:t>New files Pcard_V2</a:t>
            </a:r>
          </a:p>
          <a:p>
            <a:r>
              <a:rPr lang="en-US" dirty="0"/>
              <a:t>Copy and paste to your </a:t>
            </a:r>
          </a:p>
          <a:p>
            <a:r>
              <a:rPr lang="en-US" dirty="0"/>
              <a:t>/</a:t>
            </a:r>
            <a:r>
              <a:rPr lang="en-US" dirty="0" err="1"/>
              <a:t>my_work</a:t>
            </a:r>
            <a:r>
              <a:rPr lang="en-US" dirty="0"/>
              <a:t>/ folder</a:t>
            </a:r>
          </a:p>
          <a:p>
            <a:r>
              <a:rPr lang="en-US" dirty="0"/>
              <a:t>Unzip this file</a:t>
            </a:r>
          </a:p>
          <a:p>
            <a:r>
              <a:rPr lang="en-US" dirty="0"/>
              <a:t>Use this 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073BD1-5AEC-E363-B7B7-83973601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5875"/>
          <a:stretch>
            <a:fillRect/>
          </a:stretch>
        </p:blipFill>
        <p:spPr>
          <a:xfrm>
            <a:off x="5789322" y="1903324"/>
            <a:ext cx="1979790" cy="142894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8F4F18-F1F0-6849-DC47-0B2516ACBB3F}"/>
              </a:ext>
            </a:extLst>
          </p:cNvPr>
          <p:cNvCxnSpPr/>
          <p:nvPr/>
        </p:nvCxnSpPr>
        <p:spPr>
          <a:xfrm flipV="1">
            <a:off x="2907660" y="2427436"/>
            <a:ext cx="2881662" cy="9048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D705FE-F751-CF54-32C6-D90FF432E4F0}"/>
              </a:ext>
            </a:extLst>
          </p:cNvPr>
          <p:cNvCxnSpPr/>
          <p:nvPr/>
        </p:nvCxnSpPr>
        <p:spPr>
          <a:xfrm flipV="1">
            <a:off x="2499799" y="2710308"/>
            <a:ext cx="3289523" cy="10985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59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08D3-2E7B-4761-93EE-64ED2D0E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1732E-A723-4580-A147-73CBB5BF3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4054956"/>
          </a:xfrm>
        </p:spPr>
        <p:txBody>
          <a:bodyPr/>
          <a:lstStyle/>
          <a:p>
            <a:pPr marL="457200" indent="-457200"/>
            <a:r>
              <a:rPr lang="en-US" b="1" dirty="0">
                <a:solidFill>
                  <a:schemeClr val="tx2"/>
                </a:solidFill>
              </a:rPr>
              <a:t>Review</a:t>
            </a:r>
          </a:p>
          <a:p>
            <a:pPr marL="457200" indent="-4572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Transaction Analytics</a:t>
            </a:r>
          </a:p>
          <a:p>
            <a:pPr marL="457200" indent="-4572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Lab: P-Card Case</a:t>
            </a:r>
          </a:p>
          <a:p>
            <a:pPr marL="1027113" lvl="1" indent="-4572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Review and Agenda</a:t>
            </a:r>
          </a:p>
          <a:p>
            <a:pPr marL="1027113" lvl="1" indent="-4572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Discussion Team Assignments</a:t>
            </a:r>
          </a:p>
          <a:p>
            <a:pPr marL="1027113" lvl="1" indent="-4572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Task 4 and Discussion</a:t>
            </a:r>
          </a:p>
          <a:p>
            <a:pPr marL="1027113" lvl="1" indent="-4572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Task 5 and Discussion</a:t>
            </a:r>
          </a:p>
          <a:p>
            <a:pPr marL="1027113" lvl="1" indent="-457200"/>
            <a:endParaRPr lang="en-US" dirty="0"/>
          </a:p>
          <a:p>
            <a:pPr marL="1027113" lvl="1" indent="-457200"/>
            <a:endParaRPr lang="en-US" dirty="0"/>
          </a:p>
          <a:p>
            <a:pPr marL="1027113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99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876EA4-8AD9-6B64-223C-7DA493667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107"/>
            <a:ext cx="9144000" cy="377528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F05157-EAFD-7FC7-7A70-1EBE3DA09E57}"/>
              </a:ext>
            </a:extLst>
          </p:cNvPr>
          <p:cNvCxnSpPr>
            <a:cxnSpLocks/>
          </p:cNvCxnSpPr>
          <p:nvPr/>
        </p:nvCxnSpPr>
        <p:spPr>
          <a:xfrm flipH="1">
            <a:off x="839585" y="539430"/>
            <a:ext cx="1864144" cy="9069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EF75799-1744-1A35-F3EC-3C3D60171F77}"/>
              </a:ext>
            </a:extLst>
          </p:cNvPr>
          <p:cNvSpPr txBox="1"/>
          <p:nvPr/>
        </p:nvSpPr>
        <p:spPr>
          <a:xfrm>
            <a:off x="2703729" y="230245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Input the original 6 files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FFBF8-C976-FD0D-EACE-3C37BA05369F}"/>
              </a:ext>
            </a:extLst>
          </p:cNvPr>
          <p:cNvSpPr txBox="1"/>
          <p:nvPr/>
        </p:nvSpPr>
        <p:spPr>
          <a:xfrm>
            <a:off x="4348334" y="3479983"/>
            <a:ext cx="366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Problem 1</a:t>
            </a:r>
            <a:r>
              <a:rPr lang="en-US" dirty="0">
                <a:latin typeface="+mn-lt"/>
              </a:rPr>
              <a:t>, header inconsistency (different names for the same fields)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5B9951-DCBD-EECF-E07B-E2E0B584C5B9}"/>
              </a:ext>
            </a:extLst>
          </p:cNvPr>
          <p:cNvCxnSpPr/>
          <p:nvPr/>
        </p:nvCxnSpPr>
        <p:spPr>
          <a:xfrm flipH="1" flipV="1">
            <a:off x="4881186" y="2453750"/>
            <a:ext cx="1157801" cy="9867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286A3B1-0946-857B-CA24-5F1EACB16603}"/>
              </a:ext>
            </a:extLst>
          </p:cNvPr>
          <p:cNvSpPr txBox="1"/>
          <p:nvPr/>
        </p:nvSpPr>
        <p:spPr>
          <a:xfrm>
            <a:off x="3173653" y="2453750"/>
            <a:ext cx="117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Union tool</a:t>
            </a:r>
          </a:p>
        </p:txBody>
      </p:sp>
    </p:spTree>
    <p:extLst>
      <p:ext uri="{BB962C8B-B14F-4D97-AF65-F5344CB8AC3E}">
        <p14:creationId xmlns:p14="http://schemas.microsoft.com/office/powerpoint/2010/main" val="690585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042E32-7BB8-FFE6-AA2D-FF003EC8F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4976"/>
            <a:ext cx="9144000" cy="29785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6B0F1B-B362-6BE7-7D79-EAFEB66FCF6A}"/>
              </a:ext>
            </a:extLst>
          </p:cNvPr>
          <p:cNvSpPr txBox="1"/>
          <p:nvPr/>
        </p:nvSpPr>
        <p:spPr>
          <a:xfrm>
            <a:off x="261223" y="197891"/>
            <a:ext cx="44899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Problem 2</a:t>
            </a:r>
            <a:r>
              <a:rPr lang="en-US" dirty="0">
                <a:latin typeface="+mn-lt"/>
              </a:rPr>
              <a:t>, Date format inconsistencies:</a:t>
            </a:r>
          </a:p>
          <a:p>
            <a:r>
              <a:rPr lang="en-US" dirty="0">
                <a:latin typeface="+mn-lt"/>
              </a:rPr>
              <a:t>dd-Mon.-</a:t>
            </a:r>
            <a:r>
              <a:rPr lang="en-US" dirty="0" err="1">
                <a:latin typeface="+mn-lt"/>
              </a:rPr>
              <a:t>yy</a:t>
            </a:r>
            <a:r>
              <a:rPr lang="en-US" dirty="0">
                <a:latin typeface="+mn-lt"/>
              </a:rPr>
              <a:t> (01-Jan-14)</a:t>
            </a:r>
          </a:p>
          <a:p>
            <a:r>
              <a:rPr lang="en-US" dirty="0">
                <a:latin typeface="+mn-lt"/>
              </a:rPr>
              <a:t>d/M/</a:t>
            </a:r>
            <a:r>
              <a:rPr lang="en-US" dirty="0" err="1">
                <a:latin typeface="+mn-lt"/>
              </a:rPr>
              <a:t>yyyy</a:t>
            </a:r>
            <a:r>
              <a:rPr lang="en-US" dirty="0">
                <a:latin typeface="+mn-lt"/>
              </a:rPr>
              <a:t> (1/1/14)</a:t>
            </a:r>
          </a:p>
          <a:p>
            <a:r>
              <a:rPr lang="en-US" dirty="0" err="1">
                <a:latin typeface="+mn-lt"/>
              </a:rPr>
              <a:t>dd.MM.yyyy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HH:mm:ss</a:t>
            </a:r>
            <a:r>
              <a:rPr lang="en-US" dirty="0">
                <a:latin typeface="+mn-lt"/>
              </a:rPr>
              <a:t> (01.01.2014 00:00:00)</a:t>
            </a:r>
          </a:p>
          <a:p>
            <a:r>
              <a:rPr lang="en-US" dirty="0"/>
              <a:t>dd/MM/</a:t>
            </a:r>
            <a:r>
              <a:rPr lang="en-US" dirty="0" err="1"/>
              <a:t>yyyy</a:t>
            </a:r>
            <a:r>
              <a:rPr lang="en-US" dirty="0"/>
              <a:t> H:mm (01/01/2014 0:00)</a:t>
            </a:r>
          </a:p>
          <a:p>
            <a:r>
              <a:rPr lang="en-US" dirty="0"/>
              <a:t>d/M/</a:t>
            </a:r>
            <a:r>
              <a:rPr lang="en-US" dirty="0" err="1"/>
              <a:t>yyyy</a:t>
            </a:r>
            <a:r>
              <a:rPr lang="en-US" dirty="0"/>
              <a:t> H:mm (1/1/2014 0:00)</a:t>
            </a:r>
          </a:p>
          <a:p>
            <a:r>
              <a:rPr lang="en-US" dirty="0">
                <a:latin typeface="+mn-lt"/>
              </a:rPr>
              <a:t>Solution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732257-2F7B-A070-3411-B187D1B85DB5}"/>
              </a:ext>
            </a:extLst>
          </p:cNvPr>
          <p:cNvSpPr/>
          <p:nvPr/>
        </p:nvSpPr>
        <p:spPr>
          <a:xfrm>
            <a:off x="559165" y="3710227"/>
            <a:ext cx="4874608" cy="1144645"/>
          </a:xfrm>
          <a:prstGeom prst="rect">
            <a:avLst/>
          </a:prstGeom>
          <a:noFill/>
          <a:ln w="28575">
            <a:solidFill>
              <a:srgbClr val="C09F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63B4337-37A2-1707-3589-EA9E2FA3DEAD}"/>
              </a:ext>
            </a:extLst>
          </p:cNvPr>
          <p:cNvCxnSpPr>
            <a:cxnSpLocks/>
          </p:cNvCxnSpPr>
          <p:nvPr/>
        </p:nvCxnSpPr>
        <p:spPr>
          <a:xfrm>
            <a:off x="664420" y="2216927"/>
            <a:ext cx="197353" cy="1493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5BEE85D-7FCA-8E9A-67CB-A95768D1ABD9}"/>
              </a:ext>
            </a:extLst>
          </p:cNvPr>
          <p:cNvSpPr txBox="1"/>
          <p:nvPr/>
        </p:nvSpPr>
        <p:spPr>
          <a:xfrm>
            <a:off x="3854953" y="2697151"/>
            <a:ext cx="83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Checks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B304343-C181-3A8E-D6E6-B326CE51EB56}"/>
              </a:ext>
            </a:extLst>
          </p:cNvPr>
          <p:cNvCxnSpPr/>
          <p:nvPr/>
        </p:nvCxnSpPr>
        <p:spPr>
          <a:xfrm flipH="1">
            <a:off x="2355073" y="2861612"/>
            <a:ext cx="1322262" cy="855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C916BB-EA4B-1382-3991-5FAF7B2A8391}"/>
              </a:ext>
            </a:extLst>
          </p:cNvPr>
          <p:cNvCxnSpPr>
            <a:cxnSpLocks/>
          </p:cNvCxnSpPr>
          <p:nvPr/>
        </p:nvCxnSpPr>
        <p:spPr>
          <a:xfrm>
            <a:off x="4821980" y="2873828"/>
            <a:ext cx="467067" cy="3693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30BCBE-5CA8-B25C-463C-2214F08B7D43}"/>
              </a:ext>
            </a:extLst>
          </p:cNvPr>
          <p:cNvCxnSpPr>
            <a:cxnSpLocks/>
          </p:cNvCxnSpPr>
          <p:nvPr/>
        </p:nvCxnSpPr>
        <p:spPr>
          <a:xfrm>
            <a:off x="4821980" y="2795827"/>
            <a:ext cx="2282711" cy="657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65513A7-CBAF-02C1-6638-B2FC5EE1E4F1}"/>
              </a:ext>
            </a:extLst>
          </p:cNvPr>
          <p:cNvSpPr txBox="1"/>
          <p:nvPr/>
        </p:nvSpPr>
        <p:spPr>
          <a:xfrm>
            <a:off x="7262573" y="3354051"/>
            <a:ext cx="120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Converting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1C78604-8477-4983-71C7-BCCFBE440784}"/>
              </a:ext>
            </a:extLst>
          </p:cNvPr>
          <p:cNvCxnSpPr/>
          <p:nvPr/>
        </p:nvCxnSpPr>
        <p:spPr>
          <a:xfrm flipH="1">
            <a:off x="7012593" y="3789168"/>
            <a:ext cx="756518" cy="3683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120BA1-6ED5-3686-14C4-E02DA79D7FC6}"/>
              </a:ext>
            </a:extLst>
          </p:cNvPr>
          <p:cNvCxnSpPr/>
          <p:nvPr/>
        </p:nvCxnSpPr>
        <p:spPr>
          <a:xfrm flipH="1">
            <a:off x="6315281" y="3723383"/>
            <a:ext cx="1236742" cy="6512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416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046CF8-52BB-EC9B-9442-87EDA84F2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47" y="1147563"/>
            <a:ext cx="7201905" cy="28483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22F8B2-39B1-DAAB-7829-1AB9AA25A623}"/>
              </a:ext>
            </a:extLst>
          </p:cNvPr>
          <p:cNvSpPr txBox="1"/>
          <p:nvPr/>
        </p:nvSpPr>
        <p:spPr>
          <a:xfrm>
            <a:off x="736783" y="493381"/>
            <a:ext cx="6364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Some good news: Real Time 2025 files are formatted consistently!</a:t>
            </a:r>
          </a:p>
        </p:txBody>
      </p:sp>
    </p:spTree>
    <p:extLst>
      <p:ext uri="{BB962C8B-B14F-4D97-AF65-F5344CB8AC3E}">
        <p14:creationId xmlns:p14="http://schemas.microsoft.com/office/powerpoint/2010/main" val="628787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3661-4F5C-D843-46F1-F8BC5068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4 Set up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1C5AF4-371C-2233-7B72-BF409D0D7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014" y="427596"/>
            <a:ext cx="3890985" cy="471590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1B252-C21D-FE50-72C5-C17B9C4B3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4756059" cy="2346796"/>
          </a:xfrm>
        </p:spPr>
        <p:txBody>
          <a:bodyPr/>
          <a:lstStyle/>
          <a:p>
            <a:r>
              <a:rPr lang="en-US" sz="2400" dirty="0"/>
              <a:t>Import unzipped data</a:t>
            </a:r>
          </a:p>
          <a:p>
            <a:r>
              <a:rPr lang="en-US" sz="2400" dirty="0"/>
              <a:t>Update Filter 1 to your Agency#</a:t>
            </a:r>
          </a:p>
          <a:p>
            <a:r>
              <a:rPr lang="en-US" sz="2400" dirty="0"/>
              <a:t>Update Year in the second filter</a:t>
            </a:r>
          </a:p>
          <a:p>
            <a:r>
              <a:rPr lang="en-US" sz="2400" dirty="0"/>
              <a:t>Run workflow with “Check Sum and Count” active and check your output matches mine.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AFEE1E4-45D9-00E0-18AD-0617AC81A65D}"/>
              </a:ext>
            </a:extLst>
          </p:cNvPr>
          <p:cNvCxnSpPr/>
          <p:nvPr/>
        </p:nvCxnSpPr>
        <p:spPr>
          <a:xfrm>
            <a:off x="3308944" y="3157640"/>
            <a:ext cx="3710227" cy="1513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C1CAD16-BA27-2AAF-6748-842A5C65EEB0}"/>
              </a:ext>
            </a:extLst>
          </p:cNvPr>
          <p:cNvCxnSpPr/>
          <p:nvPr/>
        </p:nvCxnSpPr>
        <p:spPr>
          <a:xfrm>
            <a:off x="4407540" y="2571750"/>
            <a:ext cx="1874848" cy="1408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406EDD5-4B07-24A3-65F1-A2A7DEFB327A}"/>
              </a:ext>
            </a:extLst>
          </p:cNvPr>
          <p:cNvCxnSpPr/>
          <p:nvPr/>
        </p:nvCxnSpPr>
        <p:spPr>
          <a:xfrm flipV="1">
            <a:off x="3440512" y="1102286"/>
            <a:ext cx="2157721" cy="141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EC9F996-0D06-10CE-96B0-3C7749A305B4}"/>
              </a:ext>
            </a:extLst>
          </p:cNvPr>
          <p:cNvCxnSpPr/>
          <p:nvPr/>
        </p:nvCxnSpPr>
        <p:spPr>
          <a:xfrm>
            <a:off x="4572000" y="1690653"/>
            <a:ext cx="1341997" cy="10328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7FCE32A-CE3A-4329-A335-DD4C6DB94A9A}"/>
              </a:ext>
            </a:extLst>
          </p:cNvPr>
          <p:cNvCxnSpPr/>
          <p:nvPr/>
        </p:nvCxnSpPr>
        <p:spPr>
          <a:xfrm>
            <a:off x="4407540" y="2019574"/>
            <a:ext cx="3914158" cy="7565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105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F17AC-374A-FFE6-D3B6-FB9D65618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B222BDC-4035-613E-115F-4D43CE741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</p:spPr>
        <p:txBody>
          <a:bodyPr/>
          <a:lstStyle/>
          <a:p>
            <a:r>
              <a:rPr lang="en-US" dirty="0"/>
              <a:t>Control Test Assignments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8EE204-817B-B918-FEFD-5EB03EECDF96}"/>
              </a:ext>
            </a:extLst>
          </p:cNvPr>
          <p:cNvGraphicFramePr>
            <a:graphicFrameLocks noGrp="1"/>
          </p:cNvGraphicFramePr>
          <p:nvPr/>
        </p:nvGraphicFramePr>
        <p:xfrm>
          <a:off x="361950" y="1502597"/>
          <a:ext cx="8229604" cy="2109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797">
                  <a:extLst>
                    <a:ext uri="{9D8B030D-6E8A-4147-A177-3AD203B41FA5}">
                      <a16:colId xmlns:a16="http://schemas.microsoft.com/office/drawing/2014/main" val="2673682411"/>
                    </a:ext>
                  </a:extLst>
                </a:gridCol>
                <a:gridCol w="2389058">
                  <a:extLst>
                    <a:ext uri="{9D8B030D-6E8A-4147-A177-3AD203B41FA5}">
                      <a16:colId xmlns:a16="http://schemas.microsoft.com/office/drawing/2014/main" val="2568914675"/>
                    </a:ext>
                  </a:extLst>
                </a:gridCol>
                <a:gridCol w="1311425">
                  <a:extLst>
                    <a:ext uri="{9D8B030D-6E8A-4147-A177-3AD203B41FA5}">
                      <a16:colId xmlns:a16="http://schemas.microsoft.com/office/drawing/2014/main" val="1922186987"/>
                    </a:ext>
                  </a:extLst>
                </a:gridCol>
                <a:gridCol w="1206126">
                  <a:extLst>
                    <a:ext uri="{9D8B030D-6E8A-4147-A177-3AD203B41FA5}">
                      <a16:colId xmlns:a16="http://schemas.microsoft.com/office/drawing/2014/main" val="4127304404"/>
                    </a:ext>
                  </a:extLst>
                </a:gridCol>
                <a:gridCol w="1144703">
                  <a:extLst>
                    <a:ext uri="{9D8B030D-6E8A-4147-A177-3AD203B41FA5}">
                      <a16:colId xmlns:a16="http://schemas.microsoft.com/office/drawing/2014/main" val="132353386"/>
                    </a:ext>
                  </a:extLst>
                </a:gridCol>
                <a:gridCol w="741495">
                  <a:extLst>
                    <a:ext uri="{9D8B030D-6E8A-4147-A177-3AD203B41FA5}">
                      <a16:colId xmlns:a16="http://schemas.microsoft.com/office/drawing/2014/main" val="1932501388"/>
                    </a:ext>
                  </a:extLst>
                </a:gridCol>
              </a:tblGrid>
              <a:tr h="1917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Discussion Team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Agency Name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Agency Number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Calendar_Year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Sum_Amount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Count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extLst>
                  <a:ext uri="{0D108BD9-81ED-4DB2-BD59-A6C34878D82A}">
                    <a16:rowId xmlns:a16="http://schemas.microsoft.com/office/drawing/2014/main" val="2775598284"/>
                  </a:ext>
                </a:extLst>
              </a:tr>
              <a:tr h="1917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OKLAHOMA STATE UNIVERSITY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2010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10069808.98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22653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extLst>
                  <a:ext uri="{0D108BD9-81ED-4DB2-BD59-A6C34878D82A}">
                    <a16:rowId xmlns:a16="http://schemas.microsoft.com/office/drawing/2014/main" val="806175131"/>
                  </a:ext>
                </a:extLst>
              </a:tr>
              <a:tr h="1917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OKLAHOMA STATE UNIVERSITY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2011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44939177.45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116188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extLst>
                  <a:ext uri="{0D108BD9-81ED-4DB2-BD59-A6C34878D82A}">
                    <a16:rowId xmlns:a16="http://schemas.microsoft.com/office/drawing/2014/main" val="2338871690"/>
                  </a:ext>
                </a:extLst>
              </a:tr>
              <a:tr h="1917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OKLAHOMA STATE UNIVERSITY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2012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41568372.2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117711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extLst>
                  <a:ext uri="{0D108BD9-81ED-4DB2-BD59-A6C34878D82A}">
                    <a16:rowId xmlns:a16="http://schemas.microsoft.com/office/drawing/2014/main" val="1621883531"/>
                  </a:ext>
                </a:extLst>
              </a:tr>
              <a:tr h="1917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OKLAHOMA STATE UNIVERSITY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2013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34331217.29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116595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extLst>
                  <a:ext uri="{0D108BD9-81ED-4DB2-BD59-A6C34878D82A}">
                    <a16:rowId xmlns:a16="http://schemas.microsoft.com/office/drawing/2014/main" val="3396414061"/>
                  </a:ext>
                </a:extLst>
              </a:tr>
              <a:tr h="1917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OKLAHOMA STATE UNIVERSITY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1000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2014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33504148.34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116031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extLst>
                  <a:ext uri="{0D108BD9-81ED-4DB2-BD59-A6C34878D82A}">
                    <a16:rowId xmlns:a16="http://schemas.microsoft.com/office/drawing/2014/main" val="1870625712"/>
                  </a:ext>
                </a:extLst>
              </a:tr>
              <a:tr h="1917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UNIVERSITY OF OKLAHOMA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76000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2010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33982135.44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83210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extLst>
                  <a:ext uri="{0D108BD9-81ED-4DB2-BD59-A6C34878D82A}">
                    <a16:rowId xmlns:a16="http://schemas.microsoft.com/office/drawing/2014/main" val="114942951"/>
                  </a:ext>
                </a:extLst>
              </a:tr>
              <a:tr h="1917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UNIVERSITY OF OKLAHOMA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76000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2011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38380465.59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97547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extLst>
                  <a:ext uri="{0D108BD9-81ED-4DB2-BD59-A6C34878D82A}">
                    <a16:rowId xmlns:a16="http://schemas.microsoft.com/office/drawing/2014/main" val="373141746"/>
                  </a:ext>
                </a:extLst>
              </a:tr>
              <a:tr h="1917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UNIVERSITY OF OKLAHOMA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76000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2012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34736171.04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90434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extLst>
                  <a:ext uri="{0D108BD9-81ED-4DB2-BD59-A6C34878D82A}">
                    <a16:rowId xmlns:a16="http://schemas.microsoft.com/office/drawing/2014/main" val="3602470782"/>
                  </a:ext>
                </a:extLst>
              </a:tr>
              <a:tr h="1917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UNIVERSITY OF OKLAHOMA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76000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2013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28185725.01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76118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extLst>
                  <a:ext uri="{0D108BD9-81ED-4DB2-BD59-A6C34878D82A}">
                    <a16:rowId xmlns:a16="http://schemas.microsoft.com/office/drawing/2014/main" val="3766815079"/>
                  </a:ext>
                </a:extLst>
              </a:tr>
              <a:tr h="1917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UNIVERSITY OF OKLAHOMA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76000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2014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26021689.11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77321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980" marR="7980" marT="7980" marB="0" anchor="b"/>
                </a:tc>
                <a:extLst>
                  <a:ext uri="{0D108BD9-81ED-4DB2-BD59-A6C34878D82A}">
                    <a16:rowId xmlns:a16="http://schemas.microsoft.com/office/drawing/2014/main" val="429189343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0748D25-C8C7-08B2-638F-7E9D0B32988E}"/>
              </a:ext>
            </a:extLst>
          </p:cNvPr>
          <p:cNvSpPr/>
          <p:nvPr/>
        </p:nvSpPr>
        <p:spPr>
          <a:xfrm>
            <a:off x="4190452" y="1295948"/>
            <a:ext cx="4591598" cy="2637946"/>
          </a:xfrm>
          <a:prstGeom prst="rect">
            <a:avLst/>
          </a:prstGeom>
          <a:noFill/>
          <a:ln w="38100">
            <a:solidFill>
              <a:srgbClr val="C09F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96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9EF903-893E-E63B-630C-95E401EDD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0350"/>
            <a:ext cx="9144000" cy="2942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4D739-916D-8368-3DD4-4B2A80425347}"/>
              </a:ext>
            </a:extLst>
          </p:cNvPr>
          <p:cNvSpPr txBox="1"/>
          <p:nvPr/>
        </p:nvSpPr>
        <p:spPr>
          <a:xfrm>
            <a:off x="2310938" y="407324"/>
            <a:ext cx="150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Preconfigured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759647C-0EF3-AD33-77CC-1B4495D5B30C}"/>
              </a:ext>
            </a:extLst>
          </p:cNvPr>
          <p:cNvCxnSpPr/>
          <p:nvPr/>
        </p:nvCxnSpPr>
        <p:spPr>
          <a:xfrm flipH="1">
            <a:off x="1446415" y="864524"/>
            <a:ext cx="1596043" cy="10474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B22E9C-96D7-8936-6AA8-1AF89B2242F1}"/>
              </a:ext>
            </a:extLst>
          </p:cNvPr>
          <p:cNvCxnSpPr/>
          <p:nvPr/>
        </p:nvCxnSpPr>
        <p:spPr>
          <a:xfrm>
            <a:off x="3966786" y="618371"/>
            <a:ext cx="2999758" cy="4819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932AF3A-FBDE-C33C-0112-A60B647C080E}"/>
              </a:ext>
            </a:extLst>
          </p:cNvPr>
          <p:cNvSpPr txBox="1"/>
          <p:nvPr/>
        </p:nvSpPr>
        <p:spPr>
          <a:xfrm>
            <a:off x="2532691" y="2792872"/>
            <a:ext cx="431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Needs to be configured for each control test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94DE6D-8A6E-01C6-13E6-922565E19B65}"/>
              </a:ext>
            </a:extLst>
          </p:cNvPr>
          <p:cNvCxnSpPr/>
          <p:nvPr/>
        </p:nvCxnSpPr>
        <p:spPr>
          <a:xfrm flipH="1" flipV="1">
            <a:off x="4210187" y="1815643"/>
            <a:ext cx="361813" cy="9472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572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C0FAB7-5987-593D-2534-003F2C3C5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306" y="0"/>
            <a:ext cx="4861774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91DBA5-B737-E483-BAF2-F9087F3EDE2E}"/>
              </a:ext>
            </a:extLst>
          </p:cNvPr>
          <p:cNvSpPr txBox="1"/>
          <p:nvPr/>
        </p:nvSpPr>
        <p:spPr>
          <a:xfrm>
            <a:off x="236823" y="546009"/>
            <a:ext cx="33484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Control tests required are either: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</a:rPr>
              <a:t>Summarize the data to find an aggregate (summed) amount (e.g., spending limits) followed by filters and sorts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</a:rPr>
              <a:t>Flagging individual transactions by filtering data and then sorting by $ amount.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+mn-l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90EE3EC-2AA7-356C-EE2A-ED2E93A9D5DD}"/>
              </a:ext>
            </a:extLst>
          </p:cNvPr>
          <p:cNvCxnSpPr/>
          <p:nvPr/>
        </p:nvCxnSpPr>
        <p:spPr>
          <a:xfrm flipV="1">
            <a:off x="3276052" y="855194"/>
            <a:ext cx="723626" cy="6315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C903D3-5862-5A45-31DF-008B15278606}"/>
              </a:ext>
            </a:extLst>
          </p:cNvPr>
          <p:cNvCxnSpPr/>
          <p:nvPr/>
        </p:nvCxnSpPr>
        <p:spPr>
          <a:xfrm flipV="1">
            <a:off x="3282630" y="1565663"/>
            <a:ext cx="769675" cy="92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FCFE32-EC33-6F1F-0CBC-ECE6A5082425}"/>
              </a:ext>
            </a:extLst>
          </p:cNvPr>
          <p:cNvCxnSpPr/>
          <p:nvPr/>
        </p:nvCxnSpPr>
        <p:spPr>
          <a:xfrm>
            <a:off x="3190532" y="2894504"/>
            <a:ext cx="907822" cy="1526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733EA5-0D02-7028-6499-11DC0737ED8F}"/>
              </a:ext>
            </a:extLst>
          </p:cNvPr>
          <p:cNvCxnSpPr/>
          <p:nvPr/>
        </p:nvCxnSpPr>
        <p:spPr>
          <a:xfrm flipV="1">
            <a:off x="3414199" y="1999839"/>
            <a:ext cx="1276213" cy="2828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ED7BA-386D-C9AF-D8A4-E5247D221C86}"/>
              </a:ext>
            </a:extLst>
          </p:cNvPr>
          <p:cNvSpPr/>
          <p:nvPr/>
        </p:nvSpPr>
        <p:spPr>
          <a:xfrm>
            <a:off x="3848374" y="2387965"/>
            <a:ext cx="2795827" cy="1684075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52948E82-ECF4-A497-AC0F-693105B22DB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81187" y="4072038"/>
            <a:ext cx="3527598" cy="74583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34E94FE-B265-AF3E-75DF-785585EDA678}"/>
              </a:ext>
            </a:extLst>
          </p:cNvPr>
          <p:cNvSpPr txBox="1"/>
          <p:nvPr/>
        </p:nvSpPr>
        <p:spPr>
          <a:xfrm>
            <a:off x="75489" y="4131246"/>
            <a:ext cx="2062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Trickier but same process just in multiple steps</a:t>
            </a:r>
          </a:p>
        </p:txBody>
      </p:sp>
    </p:spTree>
    <p:extLst>
      <p:ext uri="{BB962C8B-B14F-4D97-AF65-F5344CB8AC3E}">
        <p14:creationId xmlns:p14="http://schemas.microsoft.com/office/powerpoint/2010/main" val="4249404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3E7A3-2791-0E88-F19F-03A198CBD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4 &amp;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3A3BA-DDBB-421B-811B-34A5256B4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415754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Run the analysis, use Task 4 output:</a:t>
            </a:r>
          </a:p>
          <a:p>
            <a:pPr marL="1084263" lvl="1" indent="-514350">
              <a:buFont typeface="+mj-lt"/>
              <a:buAutoNum type="arabicPeriod"/>
            </a:pPr>
            <a:r>
              <a:rPr lang="en-US" dirty="0"/>
              <a:t>To help you understand the data and types of transactions being made on the </a:t>
            </a:r>
            <a:r>
              <a:rPr lang="en-US" dirty="0" err="1"/>
              <a:t>PCard</a:t>
            </a:r>
            <a:r>
              <a:rPr lang="en-US" dirty="0"/>
              <a:t>.</a:t>
            </a:r>
          </a:p>
          <a:p>
            <a:pPr marL="1084263" lvl="1" indent="-514350">
              <a:buFont typeface="+mj-lt"/>
              <a:buAutoNum type="arabicPeriod"/>
            </a:pPr>
            <a:r>
              <a:rPr lang="en-US" dirty="0"/>
              <a:t>From the 24 question outputs, highlight the most interesting 1-3 of the outputs and be prepared to talk about them.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Configure Task 5, internal controls tests:</a:t>
            </a:r>
          </a:p>
          <a:p>
            <a:pPr marL="1084263" lvl="1" indent="-514350">
              <a:buFont typeface="+mj-lt"/>
              <a:buAutoNum type="arabicPeriod"/>
            </a:pPr>
            <a:r>
              <a:rPr lang="en-US" dirty="0"/>
              <a:t>Run the workflow, identify and be prepared to discuss the potential violations using the output.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Each Team will present their findings </a:t>
            </a:r>
          </a:p>
          <a:p>
            <a:pPr marL="1084263" lvl="1" indent="-514350">
              <a:buFont typeface="+mj-lt"/>
              <a:buAutoNum type="arabicPeriod"/>
            </a:pPr>
            <a:r>
              <a:rPr lang="en-US" dirty="0"/>
              <a:t>Approx 2-3mins starting @ 2:50pm. </a:t>
            </a:r>
          </a:p>
        </p:txBody>
      </p:sp>
    </p:spTree>
    <p:extLst>
      <p:ext uri="{BB962C8B-B14F-4D97-AF65-F5344CB8AC3E}">
        <p14:creationId xmlns:p14="http://schemas.microsoft.com/office/powerpoint/2010/main" val="1541115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3D353-9503-801D-86C6-070A09769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36884-04C3-7B00-50D0-1DB02278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next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E2F64-0689-BCA4-5EDF-419830FC0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549690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Brief Review</a:t>
            </a:r>
          </a:p>
          <a:p>
            <a:pPr marL="457200" indent="-457200"/>
            <a:r>
              <a:rPr lang="en-US" b="1" dirty="0">
                <a:solidFill>
                  <a:srgbClr val="412985"/>
                </a:solidFill>
              </a:rPr>
              <a:t>Lab: P-Card Case</a:t>
            </a:r>
          </a:p>
          <a:p>
            <a:pPr marL="1027113" lvl="1" indent="-457200"/>
            <a:r>
              <a:rPr lang="en-US" b="1" dirty="0">
                <a:solidFill>
                  <a:srgbClr val="412985"/>
                </a:solidFill>
              </a:rPr>
              <a:t>Task 6 &amp; 7 and Discussion</a:t>
            </a:r>
          </a:p>
          <a:p>
            <a:pPr marL="1027113" lvl="1" indent="-457200"/>
            <a:r>
              <a:rPr lang="en-US" b="1" dirty="0">
                <a:solidFill>
                  <a:srgbClr val="412985"/>
                </a:solidFill>
              </a:rPr>
              <a:t>Real Time ETL</a:t>
            </a:r>
          </a:p>
          <a:p>
            <a:pPr marL="1027113" lvl="1" indent="-457200"/>
            <a:r>
              <a:rPr lang="en-US" b="1" dirty="0">
                <a:solidFill>
                  <a:srgbClr val="412985"/>
                </a:solidFill>
              </a:rPr>
              <a:t>Real Time Analysis</a:t>
            </a:r>
          </a:p>
          <a:p>
            <a:pPr marL="1027113" lvl="1" indent="-457200"/>
            <a:r>
              <a:rPr lang="en-US" b="1" dirty="0">
                <a:solidFill>
                  <a:srgbClr val="412985"/>
                </a:solidFill>
              </a:rPr>
              <a:t>Memo Deliverable (Individual)</a:t>
            </a:r>
          </a:p>
          <a:p>
            <a:pPr marL="1027113" lvl="1" indent="-457200"/>
            <a:endParaRPr lang="en-US" dirty="0"/>
          </a:p>
          <a:p>
            <a:pPr marL="1027113" lvl="1" indent="-457200"/>
            <a:endParaRPr lang="en-US" dirty="0"/>
          </a:p>
          <a:p>
            <a:pPr marL="1027113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42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E59E-D035-442F-B808-80D34A40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2021614"/>
            <a:ext cx="8170606" cy="76944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F8A0F-A392-468B-83F5-F4CB4C1F3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7202"/>
            <a:ext cx="9144000" cy="60979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C65860-206F-486C-94A8-1A3581784A71}"/>
              </a:ext>
            </a:extLst>
          </p:cNvPr>
          <p:cNvSpPr txBox="1"/>
          <p:nvPr/>
        </p:nvSpPr>
        <p:spPr>
          <a:xfrm>
            <a:off x="2997529" y="1152145"/>
            <a:ext cx="3195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78"/>
            <a:r>
              <a:rPr lang="en-US" sz="4400" b="1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Thank you!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89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A1D44-C01C-414C-83D1-1F6285AE1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Audit Risk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3A417-AAB9-4C95-B068-1F375B415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769441"/>
          </a:xfrm>
        </p:spPr>
        <p:txBody>
          <a:bodyPr/>
          <a:lstStyle/>
          <a:p>
            <a:r>
              <a:rPr lang="en-US" sz="2200" b="1"/>
              <a:t>Audit Risk</a:t>
            </a:r>
            <a:r>
              <a:rPr lang="en-US" sz="2200"/>
              <a:t>: risk that the auditor expresses an inappropriate audit opinion when the financial statements are materially misstated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8C4F2B-CF3B-4820-BCF1-7D9C97C4A61C}"/>
              </a:ext>
            </a:extLst>
          </p:cNvPr>
          <p:cNvSpPr txBox="1">
            <a:spLocks/>
          </p:cNvSpPr>
          <p:nvPr/>
        </p:nvSpPr>
        <p:spPr>
          <a:xfrm>
            <a:off x="361950" y="1769566"/>
            <a:ext cx="8229600" cy="430887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0" indent="0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None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/>
              <a:t>AR = IR x CR x DR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B04141-713E-4624-967C-F0C79C48220F}"/>
              </a:ext>
            </a:extLst>
          </p:cNvPr>
          <p:cNvSpPr txBox="1">
            <a:spLocks/>
          </p:cNvSpPr>
          <p:nvPr/>
        </p:nvSpPr>
        <p:spPr>
          <a:xfrm>
            <a:off x="361950" y="2771695"/>
            <a:ext cx="8229600" cy="1810752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0" indent="0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None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Inherent Risk</a:t>
            </a:r>
            <a:r>
              <a:rPr lang="en-US" sz="2200" dirty="0"/>
              <a:t>: risk that a management assertion is materially misstated (before considering internal controls)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Control Risk</a:t>
            </a:r>
            <a:r>
              <a:rPr lang="en-US" sz="2200" dirty="0"/>
              <a:t>: risk that internal controls fail to detect a misstatement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Detection Risk</a:t>
            </a:r>
            <a:r>
              <a:rPr lang="en-US" sz="2200" dirty="0"/>
              <a:t>: risk that auditors fail to detect a misstatement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6C31180A-C9ED-431F-B8D1-BB6AAEAFC575}"/>
              </a:ext>
            </a:extLst>
          </p:cNvPr>
          <p:cNvSpPr/>
          <p:nvPr/>
        </p:nvSpPr>
        <p:spPr>
          <a:xfrm rot="16200000">
            <a:off x="1397620" y="1857746"/>
            <a:ext cx="193119" cy="77300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1F59EB-7788-4970-AAEB-DA64B6B93858}"/>
              </a:ext>
            </a:extLst>
          </p:cNvPr>
          <p:cNvSpPr txBox="1">
            <a:spLocks/>
          </p:cNvSpPr>
          <p:nvPr/>
        </p:nvSpPr>
        <p:spPr>
          <a:xfrm>
            <a:off x="1046129" y="2327522"/>
            <a:ext cx="8229600" cy="430887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0" indent="0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None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/>
              <a:t>RMM</a:t>
            </a:r>
          </a:p>
        </p:txBody>
      </p:sp>
    </p:spTree>
    <p:extLst>
      <p:ext uri="{BB962C8B-B14F-4D97-AF65-F5344CB8AC3E}">
        <p14:creationId xmlns:p14="http://schemas.microsoft.com/office/powerpoint/2010/main" val="32318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65F69-396D-AB67-747B-F39CDE3EA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F2649-AE50-895D-B947-F1E39D210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646331"/>
          </a:xfrm>
        </p:spPr>
        <p:txBody>
          <a:bodyPr/>
          <a:lstStyle/>
          <a:p>
            <a:r>
              <a:rPr lang="en-US" sz="3600" dirty="0"/>
              <a:t>Market response to restating firm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1BD19D-F8F1-DD89-F134-21BDA8AB4727}"/>
              </a:ext>
            </a:extLst>
          </p:cNvPr>
          <p:cNvSpPr txBox="1">
            <a:spLocks/>
          </p:cNvSpPr>
          <p:nvPr/>
        </p:nvSpPr>
        <p:spPr>
          <a:xfrm>
            <a:off x="5662506" y="993351"/>
            <a:ext cx="3105150" cy="2359620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344488" indent="-344488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alibri" panose="020F0502020204030204" pitchFamily="34" charset="0"/>
              </a:rPr>
              <a:t>Average abnormal returns below negative 9% </a:t>
            </a:r>
          </a:p>
          <a:p>
            <a:endParaRPr lang="en-US" sz="1800" dirty="0"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</a:rPr>
              <a:t>Why might investors perceive a restatement as bad news?</a:t>
            </a:r>
          </a:p>
        </p:txBody>
      </p:sp>
      <p:pic>
        <p:nvPicPr>
          <p:cNvPr id="6" name="Picture 2" descr="Image result for stock market response to restatements">
            <a:extLst>
              <a:ext uri="{FF2B5EF4-FFF2-40B4-BE49-F238E27FC236}">
                <a16:creationId xmlns:a16="http://schemas.microsoft.com/office/drawing/2014/main" id="{AD4D6130-363A-25AB-82B6-D5FCA32B9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/>
          <a:stretch/>
        </p:blipFill>
        <p:spPr bwMode="auto">
          <a:xfrm>
            <a:off x="47414" y="1122150"/>
            <a:ext cx="5511588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2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7"/>
          <a:stretch/>
        </p:blipFill>
        <p:spPr bwMode="auto">
          <a:xfrm>
            <a:off x="352021" y="957717"/>
            <a:ext cx="6501117" cy="364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92397" y="3065283"/>
            <a:ext cx="1747381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endParaRPr lang="en-US" dirty="0"/>
          </a:p>
          <a:p>
            <a:r>
              <a:rPr lang="en-US" dirty="0"/>
              <a:t>Significant Deficiency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5497" y="1371421"/>
            <a:ext cx="1747381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Significant Deficiency</a:t>
            </a:r>
          </a:p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51CFFC4-C38D-4B8D-9327-C6563CEF65E7}"/>
              </a:ext>
            </a:extLst>
          </p:cNvPr>
          <p:cNvSpPr txBox="1">
            <a:spLocks/>
          </p:cNvSpPr>
          <p:nvPr/>
        </p:nvSpPr>
        <p:spPr>
          <a:xfrm>
            <a:off x="457200" y="139462"/>
            <a:ext cx="8229600" cy="1077218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0" indent="0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None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What are material weaknesses and significant deficiencies?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88AA6-23C4-4D3F-9E7F-AA08B11FECE6}"/>
              </a:ext>
            </a:extLst>
          </p:cNvPr>
          <p:cNvSpPr txBox="1"/>
          <p:nvPr/>
        </p:nvSpPr>
        <p:spPr>
          <a:xfrm>
            <a:off x="6357257" y="1204686"/>
            <a:ext cx="25762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Material weaknesses need to be disclosed in the 10-K under Section 302 (and 404)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Significant deficiencies do not need to be publicly disclosed, but must be disclosed to the audit committee</a:t>
            </a:r>
          </a:p>
        </p:txBody>
      </p:sp>
    </p:spTree>
    <p:extLst>
      <p:ext uri="{BB962C8B-B14F-4D97-AF65-F5344CB8AC3E}">
        <p14:creationId xmlns:p14="http://schemas.microsoft.com/office/powerpoint/2010/main" val="271346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48D6D-60B6-AC24-CD39-C1432EA8E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7D16D-4FCA-A926-E85C-D191A8F15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11913"/>
            <a:ext cx="8305800" cy="769441"/>
          </a:xfrm>
        </p:spPr>
        <p:txBody>
          <a:bodyPr/>
          <a:lstStyle/>
          <a:p>
            <a:r>
              <a:rPr lang="en-US" dirty="0"/>
              <a:t>Disclosure requirements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6C93F4-FEC0-ECFB-BFDC-240517783EB9}"/>
              </a:ext>
            </a:extLst>
          </p:cNvPr>
          <p:cNvSpPr/>
          <p:nvPr/>
        </p:nvSpPr>
        <p:spPr>
          <a:xfrm>
            <a:off x="872313" y="1757988"/>
            <a:ext cx="1533767" cy="14867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Section 302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07FC35-CF8E-6A26-F92A-454720CE0DE5}"/>
              </a:ext>
            </a:extLst>
          </p:cNvPr>
          <p:cNvSpPr txBox="1"/>
          <p:nvPr/>
        </p:nvSpPr>
        <p:spPr>
          <a:xfrm>
            <a:off x="917299" y="3531130"/>
            <a:ext cx="1443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Management</a:t>
            </a:r>
          </a:p>
          <a:p>
            <a:pPr algn="ctr"/>
            <a:r>
              <a:rPr lang="en-US" dirty="0">
                <a:latin typeface="+mn-lt"/>
              </a:rPr>
              <a:t>Disclosure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40E06-8197-FF63-52F3-D1EE5F4D8367}"/>
              </a:ext>
            </a:extLst>
          </p:cNvPr>
          <p:cNvSpPr txBox="1"/>
          <p:nvPr/>
        </p:nvSpPr>
        <p:spPr>
          <a:xfrm>
            <a:off x="1121681" y="1333500"/>
            <a:ext cx="1035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Required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45B698-2F62-63D7-E7B0-C79883716027}"/>
              </a:ext>
            </a:extLst>
          </p:cNvPr>
          <p:cNvSpPr/>
          <p:nvPr/>
        </p:nvSpPr>
        <p:spPr>
          <a:xfrm>
            <a:off x="3747966" y="1702832"/>
            <a:ext cx="1533767" cy="14867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Section 404a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5D83AF-4F54-9198-8E97-657BC708EABF}"/>
              </a:ext>
            </a:extLst>
          </p:cNvPr>
          <p:cNvSpPr/>
          <p:nvPr/>
        </p:nvSpPr>
        <p:spPr>
          <a:xfrm>
            <a:off x="6106107" y="1691926"/>
            <a:ext cx="1533767" cy="14867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Section 404b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9B8C03-B6C1-D98A-E898-D594B008CC48}"/>
              </a:ext>
            </a:extLst>
          </p:cNvPr>
          <p:cNvSpPr txBox="1"/>
          <p:nvPr/>
        </p:nvSpPr>
        <p:spPr>
          <a:xfrm>
            <a:off x="3584858" y="3577296"/>
            <a:ext cx="1996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Management</a:t>
            </a:r>
          </a:p>
          <a:p>
            <a:pPr algn="ctr"/>
            <a:r>
              <a:rPr lang="en-US" dirty="0">
                <a:latin typeface="+mn-lt"/>
              </a:rPr>
              <a:t>Document and Test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BF0036-B344-8F70-05A0-91ED61C8247F}"/>
              </a:ext>
            </a:extLst>
          </p:cNvPr>
          <p:cNvSpPr txBox="1"/>
          <p:nvPr/>
        </p:nvSpPr>
        <p:spPr>
          <a:xfrm>
            <a:off x="6106107" y="3583672"/>
            <a:ext cx="168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Auditor Opinion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7D9328-8E62-125F-BFB9-D4F593F0CCAD}"/>
              </a:ext>
            </a:extLst>
          </p:cNvPr>
          <p:cNvSpPr txBox="1"/>
          <p:nvPr/>
        </p:nvSpPr>
        <p:spPr>
          <a:xfrm>
            <a:off x="5036487" y="961980"/>
            <a:ext cx="141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Annual report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DACECD74-5AAD-AA6B-5A9E-9F1FF34AAD95}"/>
              </a:ext>
            </a:extLst>
          </p:cNvPr>
          <p:cNvSpPr/>
          <p:nvPr/>
        </p:nvSpPr>
        <p:spPr>
          <a:xfrm rot="5400000">
            <a:off x="5563182" y="545609"/>
            <a:ext cx="234478" cy="191871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0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B9E7F-66C0-4C53-8DE0-7A9D0E2B2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63206-2EDD-9F41-B650-0BC833E41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C4C9-8D33-6F98-F18D-9F4C27414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4054956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  <a:p>
            <a:pPr marL="457200" indent="-457200"/>
            <a:r>
              <a:rPr lang="en-US" b="1" dirty="0">
                <a:solidFill>
                  <a:schemeClr val="tx2"/>
                </a:solidFill>
              </a:rPr>
              <a:t>Transaction Analytics</a:t>
            </a:r>
          </a:p>
          <a:p>
            <a:pPr marL="457200" indent="-4572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Lab: P-Card Case</a:t>
            </a:r>
          </a:p>
          <a:p>
            <a:pPr marL="1027113" lvl="1" indent="-4572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Review and Agenda</a:t>
            </a:r>
          </a:p>
          <a:p>
            <a:pPr marL="1027113" lvl="1" indent="-4572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Discussion Team Assignments</a:t>
            </a:r>
          </a:p>
          <a:p>
            <a:pPr marL="1027113" lvl="1" indent="-4572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Task 4 and Discussion</a:t>
            </a:r>
          </a:p>
          <a:p>
            <a:pPr marL="1027113" lvl="1" indent="-4572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Task 5 and Discussion</a:t>
            </a:r>
          </a:p>
          <a:p>
            <a:pPr marL="1027113" lvl="1" indent="-457200"/>
            <a:endParaRPr lang="en-US" dirty="0"/>
          </a:p>
          <a:p>
            <a:pPr marL="1027113" lvl="1" indent="-457200"/>
            <a:endParaRPr lang="en-US" dirty="0"/>
          </a:p>
          <a:p>
            <a:pPr marL="1027113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0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F653E0-14A5-47F0-8A07-24ED9E9D2F27}"/>
              </a:ext>
            </a:extLst>
          </p:cNvPr>
          <p:cNvSpPr txBox="1"/>
          <p:nvPr/>
        </p:nvSpPr>
        <p:spPr>
          <a:xfrm>
            <a:off x="685800" y="1154664"/>
            <a:ext cx="79776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4B2E84"/>
                </a:solidFill>
                <a:latin typeface="Arial"/>
                <a:cs typeface="Arial" panose="020B0604020202020204" pitchFamily="34" charset="0"/>
              </a:rPr>
              <a:t>Why is transaction analysis important?</a:t>
            </a:r>
            <a:endParaRPr lang="en-US" sz="135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675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63194" y="1567740"/>
            <a:ext cx="2496257" cy="17249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National Office</a:t>
            </a:r>
          </a:p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Engagement Teams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3142" y="1567739"/>
            <a:ext cx="2449286" cy="1742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2" lvl="1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4B2E84"/>
                </a:solidFill>
                <a:latin typeface="Calibri" panose="020F0502020204030204"/>
              </a:rPr>
              <a:t>Audit Committee</a:t>
            </a:r>
          </a:p>
        </p:txBody>
      </p:sp>
      <p:sp>
        <p:nvSpPr>
          <p:cNvPr id="6" name="Rectangle 5"/>
          <p:cNvSpPr/>
          <p:nvPr/>
        </p:nvSpPr>
        <p:spPr>
          <a:xfrm>
            <a:off x="3197861" y="1567741"/>
            <a:ext cx="2664823" cy="1742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4B2E84"/>
                </a:solidFill>
                <a:latin typeface="Calibri" panose="020F0502020204030204"/>
              </a:rPr>
              <a:t>Chief Financial Officer</a:t>
            </a:r>
          </a:p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4B2E84"/>
                </a:solidFill>
                <a:latin typeface="Calibri" panose="020F0502020204030204"/>
              </a:rPr>
              <a:t>Chief Accounting Officer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53140" y="3624066"/>
            <a:ext cx="7806308" cy="235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4B2E84"/>
                </a:solidFill>
                <a:latin typeface="Calibri" panose="020F0502020204030204"/>
              </a:rPr>
              <a:t>Rule- and Standard-Setters:</a:t>
            </a:r>
          </a:p>
        </p:txBody>
      </p:sp>
      <p:sp>
        <p:nvSpPr>
          <p:cNvPr id="8" name="Rectangle 7"/>
          <p:cNvSpPr/>
          <p:nvPr/>
        </p:nvSpPr>
        <p:spPr>
          <a:xfrm>
            <a:off x="653143" y="1200267"/>
            <a:ext cx="2449285" cy="314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4B2E84"/>
                </a:solidFill>
                <a:latin typeface="Calibri" panose="020F0502020204030204"/>
              </a:rPr>
              <a:t>Board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0400" y="1207211"/>
            <a:ext cx="2664823" cy="314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4B2E84"/>
                </a:solidFill>
                <a:latin typeface="Calibri" panose="020F0502020204030204"/>
              </a:rPr>
              <a:t>Management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63194" y="1200266"/>
            <a:ext cx="2496257" cy="3215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Independent Auditor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3140" y="3921256"/>
            <a:ext cx="7806308" cy="2846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4B2E84"/>
                </a:solidFill>
                <a:latin typeface="Calibri" panose="020F0502020204030204"/>
              </a:rPr>
              <a:t>SEC, Exchanges, PCAOB, FASB, IASB, COSO, IIA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72750" y="181069"/>
            <a:ext cx="7886700" cy="5262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83" fontAlgn="auto">
              <a:spcAft>
                <a:spcPts val="0"/>
              </a:spcAft>
              <a:defRPr/>
            </a:pPr>
            <a:r>
              <a:rPr lang="en-US" sz="3000" dirty="0">
                <a:solidFill>
                  <a:srgbClr val="4B2E84"/>
                </a:solidFill>
                <a:latin typeface="Calibri Light" panose="020F0302020204030204"/>
              </a:rPr>
              <a:t>Effective Financial Reporting Governance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6840" y="1797983"/>
            <a:ext cx="1477736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4B2E84"/>
                </a:solidFill>
                <a:latin typeface="Calibri" panose="020F0502020204030204"/>
                <a:cs typeface="+mn-cs"/>
              </a:rPr>
              <a:t>Internal Audit</a:t>
            </a:r>
          </a:p>
        </p:txBody>
      </p:sp>
      <p:sp>
        <p:nvSpPr>
          <p:cNvPr id="2" name="Isosceles Triangle 1"/>
          <p:cNvSpPr/>
          <p:nvPr/>
        </p:nvSpPr>
        <p:spPr>
          <a:xfrm>
            <a:off x="679167" y="780457"/>
            <a:ext cx="7754260" cy="366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4B2E84"/>
              </a:solidFill>
              <a:latin typeface="Calibri" panose="020F0502020204030204"/>
            </a:endParaRPr>
          </a:p>
        </p:txBody>
      </p:sp>
      <p:sp>
        <p:nvSpPr>
          <p:cNvPr id="14" name="Isosceles Triangle 13"/>
          <p:cNvSpPr/>
          <p:nvPr/>
        </p:nvSpPr>
        <p:spPr>
          <a:xfrm rot="10800000">
            <a:off x="655680" y="4256804"/>
            <a:ext cx="7754260" cy="3669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4B2E84"/>
              </a:solidFill>
              <a:latin typeface="Calibri" panose="020F0502020204030204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79166" y="4623734"/>
            <a:ext cx="7886700" cy="358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83" fontAlgn="auto">
              <a:spcAft>
                <a:spcPts val="0"/>
              </a:spcAft>
              <a:defRPr/>
            </a:pPr>
            <a:r>
              <a:rPr lang="en-US" sz="3000" dirty="0">
                <a:solidFill>
                  <a:srgbClr val="4B2E84"/>
                </a:solidFill>
                <a:latin typeface="Calibri Light" panose="020F0302020204030204"/>
              </a:rPr>
              <a:t>Sound Financial Reporting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6C4721-4207-4565-B762-60346328D457}"/>
              </a:ext>
            </a:extLst>
          </p:cNvPr>
          <p:cNvSpPr/>
          <p:nvPr/>
        </p:nvSpPr>
        <p:spPr>
          <a:xfrm>
            <a:off x="653140" y="3340107"/>
            <a:ext cx="7806308" cy="235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4B2E84"/>
                </a:solidFill>
                <a:latin typeface="Calibri" panose="020F0502020204030204"/>
              </a:rPr>
              <a:t>Technology and Systems</a:t>
            </a:r>
          </a:p>
        </p:txBody>
      </p:sp>
    </p:spTree>
    <p:extLst>
      <p:ext uri="{BB962C8B-B14F-4D97-AF65-F5344CB8AC3E}">
        <p14:creationId xmlns:p14="http://schemas.microsoft.com/office/powerpoint/2010/main" val="431149478"/>
      </p:ext>
    </p:extLst>
  </p:cSld>
  <p:clrMapOvr>
    <a:masterClrMapping/>
  </p:clrMapOvr>
</p:sld>
</file>

<file path=ppt/theme/theme1.xml><?xml version="1.0" encoding="utf-8"?>
<a:theme xmlns:a="http://schemas.openxmlformats.org/drawingml/2006/main" name="W Foster MBA Career Mgmt">
  <a:themeElements>
    <a:clrScheme name="Foster">
      <a:dk1>
        <a:sysClr val="windowText" lastClr="000000"/>
      </a:dk1>
      <a:lt1>
        <a:sysClr val="window" lastClr="FFFFFF"/>
      </a:lt1>
      <a:dk2>
        <a:srgbClr val="4B2E84"/>
      </a:dk2>
      <a:lt2>
        <a:srgbClr val="B9A077"/>
      </a:lt2>
      <a:accent1>
        <a:srgbClr val="86754D"/>
      </a:accent1>
      <a:accent2>
        <a:srgbClr val="0988C1"/>
      </a:accent2>
      <a:accent3>
        <a:srgbClr val="3CB2A7"/>
      </a:accent3>
      <a:accent4>
        <a:srgbClr val="41AD49"/>
      </a:accent4>
      <a:accent5>
        <a:srgbClr val="DC4327"/>
      </a:accent5>
      <a:accent6>
        <a:srgbClr val="D2B887"/>
      </a:accent6>
      <a:hlink>
        <a:srgbClr val="4B2E84"/>
      </a:hlink>
      <a:folHlink>
        <a:srgbClr val="4B2E84"/>
      </a:folHlink>
    </a:clrScheme>
    <a:fontScheme name="Fost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F69E203AC04243ACA450E86C6C3027" ma:contentTypeVersion="3" ma:contentTypeDescription="Create a new document." ma:contentTypeScope="" ma:versionID="2d5dfb402cda9ec94ad9e4211ac1946e">
  <xsd:schema xmlns:xsd="http://www.w3.org/2001/XMLSchema" xmlns:xs="http://www.w3.org/2001/XMLSchema" xmlns:p="http://schemas.microsoft.com/office/2006/metadata/properties" xmlns:ns2="92d151aa-5444-48df-9732-7562e1b8a114" targetNamespace="http://schemas.microsoft.com/office/2006/metadata/properties" ma:root="true" ma:fieldsID="713c23bda8087a008cc1c00c9d76869d" ns2:_="">
    <xsd:import namespace="92d151aa-5444-48df-9732-7562e1b8a1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151aa-5444-48df-9732-7562e1b8a1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7141BF-5E11-47F9-9296-0695D3DC96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151aa-5444-48df-9732-7562e1b8a1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AA8D24-9DB6-4446-BFF5-A34A571DCD63}">
  <ds:schemaRefs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92d151aa-5444-48df-9732-7562e1b8a114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22C1C38-D2BC-41E8-BFF7-3546CADD063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18237</TotalTime>
  <Words>1308</Words>
  <Application>Microsoft Office PowerPoint</Application>
  <PresentationFormat>On-screen Show (16:9)</PresentationFormat>
  <Paragraphs>343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Aptos Narrow</vt:lpstr>
      <vt:lpstr>Arial</vt:lpstr>
      <vt:lpstr>Arial Black</vt:lpstr>
      <vt:lpstr>Calibri</vt:lpstr>
      <vt:lpstr>Calibri Light</vt:lpstr>
      <vt:lpstr>W Foster MBA Career Mgmt</vt:lpstr>
      <vt:lpstr>Transaction Analysis (Testing internal controls)</vt:lpstr>
      <vt:lpstr>Agenda</vt:lpstr>
      <vt:lpstr>Audit Risk Model</vt:lpstr>
      <vt:lpstr>Market response to restating firm</vt:lpstr>
      <vt:lpstr>PowerPoint Presentation</vt:lpstr>
      <vt:lpstr>Disclosure requirements</vt:lpstr>
      <vt:lpstr>Agenda</vt:lpstr>
      <vt:lpstr>PowerPoint Presentation</vt:lpstr>
      <vt:lpstr>PowerPoint Presentation</vt:lpstr>
      <vt:lpstr>PowerPoint Presentation</vt:lpstr>
      <vt:lpstr>Transaction analytics</vt:lpstr>
      <vt:lpstr>Transaction analytics</vt:lpstr>
      <vt:lpstr>Transaction analytics</vt:lpstr>
      <vt:lpstr>Agenda</vt:lpstr>
      <vt:lpstr>PowerPoint Presentation</vt:lpstr>
      <vt:lpstr>P-Card Case Overview</vt:lpstr>
      <vt:lpstr>Control Test Assignments</vt:lpstr>
      <vt:lpstr>Agenda</vt:lpstr>
      <vt:lpstr>Set up</vt:lpstr>
      <vt:lpstr>PowerPoint Presentation</vt:lpstr>
      <vt:lpstr>PowerPoint Presentation</vt:lpstr>
      <vt:lpstr>PowerPoint Presentation</vt:lpstr>
      <vt:lpstr>Task 4 Set up</vt:lpstr>
      <vt:lpstr>Control Test Assignments</vt:lpstr>
      <vt:lpstr>PowerPoint Presentation</vt:lpstr>
      <vt:lpstr>PowerPoint Presentation</vt:lpstr>
      <vt:lpstr>Task 4 &amp; 5 Discussion</vt:lpstr>
      <vt:lpstr>Agenda for next class</vt:lpstr>
      <vt:lpstr>PowerPoint Presentation</vt:lpstr>
    </vt:vector>
  </TitlesOfParts>
  <Company>A.K.A. Design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Kumasaka</dc:creator>
  <cp:lastModifiedBy>Asher Curtis</cp:lastModifiedBy>
  <cp:revision>405</cp:revision>
  <cp:lastPrinted>2024-10-15T20:15:10Z</cp:lastPrinted>
  <dcterms:created xsi:type="dcterms:W3CDTF">2011-09-06T04:32:21Z</dcterms:created>
  <dcterms:modified xsi:type="dcterms:W3CDTF">2025-10-14T19:27:17Z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0x01010023F69E203AC04243ACA450E86C6C3027</vt:lpwstr>
  </property>
  <property fmtid="{D5CDD505-2E9C-101B-9397-08002B2CF9AE}" pid="3" name="ImageCreateDate">
    <vt:lpwstr/>
  </property>
  <property fmtid="{D5CDD505-2E9C-101B-9397-08002B2CF9AE}" pid="4" name="Foster Site Scope">
    <vt:lpwstr>Intranet</vt:lpwstr>
  </property>
  <property fmtid="{D5CDD505-2E9C-101B-9397-08002B2CF9AE}" pid="5" name="Foster Permission Form">
    <vt:lpwstr/>
  </property>
  <property fmtid="{D5CDD505-2E9C-101B-9397-08002B2CF9AE}" pid="6" name="This needs to be set to identify the intended use of this image.  Examples would be &quot;Homepage&quot; or &quot;Program Cent">
    <vt:lpwstr/>
  </property>
  <property fmtid="{D5CDD505-2E9C-101B-9397-08002B2CF9AE}" pid="7" name="Page Location">
    <vt:lpwstr>Brand</vt:lpwstr>
  </property>
  <property fmtid="{D5CDD505-2E9C-101B-9397-08002B2CF9AE}" pid="8" name="Caption">
    <vt:lpwstr/>
  </property>
  <property fmtid="{D5CDD505-2E9C-101B-9397-08002B2CF9AE}" pid="9" name="Source Image">
    <vt:lpwstr/>
  </property>
  <property fmtid="{D5CDD505-2E9C-101B-9397-08002B2CF9AE}" pid="10" name="Comments">
    <vt:lpwstr/>
  </property>
</Properties>
</file>