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495" r:id="rId5"/>
    <p:sldId id="917" r:id="rId6"/>
    <p:sldId id="881" r:id="rId7"/>
    <p:sldId id="891" r:id="rId8"/>
    <p:sldId id="923" r:id="rId9"/>
    <p:sldId id="924" r:id="rId10"/>
    <p:sldId id="925" r:id="rId11"/>
    <p:sldId id="927" r:id="rId12"/>
    <p:sldId id="910" r:id="rId13"/>
    <p:sldId id="926" r:id="rId14"/>
    <p:sldId id="931" r:id="rId15"/>
    <p:sldId id="928" r:id="rId16"/>
    <p:sldId id="930" r:id="rId17"/>
    <p:sldId id="929" r:id="rId18"/>
    <p:sldId id="932" r:id="rId19"/>
    <p:sldId id="809" r:id="rId20"/>
  </p:sldIdLst>
  <p:sldSz cx="9144000" cy="5143500" type="screen16x9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917"/>
            <p14:sldId id="881"/>
            <p14:sldId id="891"/>
            <p14:sldId id="923"/>
            <p14:sldId id="924"/>
            <p14:sldId id="925"/>
            <p14:sldId id="927"/>
            <p14:sldId id="910"/>
            <p14:sldId id="926"/>
            <p14:sldId id="931"/>
            <p14:sldId id="928"/>
            <p14:sldId id="930"/>
            <p14:sldId id="929"/>
            <p14:sldId id="932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B0F79E-298A-478D-95C2-AAF6C024451D}" v="15" dt="2025-10-16T19:34:23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B883A-14C1-4AD8-8C10-5BF617763380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31FCA5-D60D-492A-8182-A004FCFB8C16}">
      <dgm:prSet phldrT="[Text]" custT="1"/>
      <dgm:spPr/>
      <dgm:t>
        <a:bodyPr/>
        <a:lstStyle/>
        <a:p>
          <a:r>
            <a:rPr lang="en-US" sz="1100" dirty="0"/>
            <a:t>First Line of Defense</a:t>
          </a:r>
        </a:p>
      </dgm:t>
    </dgm:pt>
    <dgm:pt modelId="{084647FC-ACA8-4680-A623-74EBE03C1756}" type="parTrans" cxnId="{6D8159A3-8FA3-426E-BB5F-6113C0984EE9}">
      <dgm:prSet/>
      <dgm:spPr/>
      <dgm:t>
        <a:bodyPr/>
        <a:lstStyle/>
        <a:p>
          <a:endParaRPr lang="en-US"/>
        </a:p>
      </dgm:t>
    </dgm:pt>
    <dgm:pt modelId="{12DD95AB-B8B8-4BDE-887B-FBA8040B6DBF}" type="sibTrans" cxnId="{6D8159A3-8FA3-426E-BB5F-6113C0984EE9}">
      <dgm:prSet/>
      <dgm:spPr/>
      <dgm:t>
        <a:bodyPr/>
        <a:lstStyle/>
        <a:p>
          <a:endParaRPr lang="en-US"/>
        </a:p>
      </dgm:t>
    </dgm:pt>
    <dgm:pt modelId="{404A806A-05B5-44C6-8FD8-428B92177C09}">
      <dgm:prSet phldrT="[Text]" custT="1"/>
      <dgm:spPr/>
      <dgm:t>
        <a:bodyPr/>
        <a:lstStyle/>
        <a:p>
          <a:r>
            <a:rPr lang="en-US" sz="1100" dirty="0"/>
            <a:t>Second Line of Defense</a:t>
          </a:r>
        </a:p>
      </dgm:t>
    </dgm:pt>
    <dgm:pt modelId="{C86CF8F9-C3DC-4803-9102-E4CC7DACDFEA}" type="parTrans" cxnId="{CB41C78F-83F2-4110-9C9F-D3EA368188DD}">
      <dgm:prSet/>
      <dgm:spPr/>
      <dgm:t>
        <a:bodyPr/>
        <a:lstStyle/>
        <a:p>
          <a:endParaRPr lang="en-US"/>
        </a:p>
      </dgm:t>
    </dgm:pt>
    <dgm:pt modelId="{4BCFFDF2-A051-4DF3-B01C-2E98509E27AD}" type="sibTrans" cxnId="{CB41C78F-83F2-4110-9C9F-D3EA368188DD}">
      <dgm:prSet/>
      <dgm:spPr/>
      <dgm:t>
        <a:bodyPr/>
        <a:lstStyle/>
        <a:p>
          <a:endParaRPr lang="en-US"/>
        </a:p>
      </dgm:t>
    </dgm:pt>
    <dgm:pt modelId="{DD8C5602-9C61-4C5B-9CCA-B1CEA97233C5}">
      <dgm:prSet phldrT="[Text]" custT="1"/>
      <dgm:spPr/>
      <dgm:t>
        <a:bodyPr/>
        <a:lstStyle/>
        <a:p>
          <a:r>
            <a:rPr lang="en-US" sz="1100" dirty="0"/>
            <a:t>Third Line of Defense</a:t>
          </a:r>
        </a:p>
      </dgm:t>
    </dgm:pt>
    <dgm:pt modelId="{72361164-09EE-4412-B1CB-3EF8CC53E04E}" type="parTrans" cxnId="{5F7C7740-11EB-4546-8B95-6C9739EEBD09}">
      <dgm:prSet/>
      <dgm:spPr/>
      <dgm:t>
        <a:bodyPr/>
        <a:lstStyle/>
        <a:p>
          <a:endParaRPr lang="en-US"/>
        </a:p>
      </dgm:t>
    </dgm:pt>
    <dgm:pt modelId="{D7D89C23-B1E4-43D2-A45D-96CE31AADEA2}" type="sibTrans" cxnId="{5F7C7740-11EB-4546-8B95-6C9739EEBD09}">
      <dgm:prSet/>
      <dgm:spPr/>
      <dgm:t>
        <a:bodyPr/>
        <a:lstStyle/>
        <a:p>
          <a:endParaRPr lang="en-US"/>
        </a:p>
      </dgm:t>
    </dgm:pt>
    <dgm:pt modelId="{300AEBD2-DE8C-4172-AF0F-79DEF210F5C5}" type="pres">
      <dgm:prSet presAssocID="{95BB883A-14C1-4AD8-8C10-5BF6177633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41E182E-9544-42E7-8FC1-C0FF2E66957B}" type="pres">
      <dgm:prSet presAssocID="{4B31FCA5-D60D-492A-8182-A004FCFB8C16}" presName="composite" presStyleCnt="0"/>
      <dgm:spPr/>
    </dgm:pt>
    <dgm:pt modelId="{1E43CAB0-3352-4177-9513-B638365F12DD}" type="pres">
      <dgm:prSet presAssocID="{4B31FCA5-D60D-492A-8182-A004FCFB8C16}" presName="BackAccent" presStyleLbl="bgShp" presStyleIdx="0" presStyleCnt="3"/>
      <dgm:spPr/>
    </dgm:pt>
    <dgm:pt modelId="{4ED02604-E7CF-4A7D-BB12-8714823B771A}" type="pres">
      <dgm:prSet presAssocID="{4B31FCA5-D60D-492A-8182-A004FCFB8C16}" presName="Accent" presStyleLbl="alignNode1" presStyleIdx="0" presStyleCnt="3"/>
      <dgm:spPr/>
    </dgm:pt>
    <dgm:pt modelId="{3C6E81A2-2652-444B-B92C-6A7189C05A6A}" type="pres">
      <dgm:prSet presAssocID="{4B31FCA5-D60D-492A-8182-A004FCFB8C16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ADBB54-D8DA-4C72-ADD2-14CB8E1041C3}" type="pres">
      <dgm:prSet presAssocID="{4B31FCA5-D60D-492A-8182-A004FCFB8C16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2B3516-6FEC-46C0-ADBE-C26765C115C4}" type="pres">
      <dgm:prSet presAssocID="{12DD95AB-B8B8-4BDE-887B-FBA8040B6DBF}" presName="sibTrans" presStyleCnt="0"/>
      <dgm:spPr/>
    </dgm:pt>
    <dgm:pt modelId="{3C1E0FED-BAF1-4526-A177-19AAED8176E6}" type="pres">
      <dgm:prSet presAssocID="{404A806A-05B5-44C6-8FD8-428B92177C09}" presName="composite" presStyleCnt="0"/>
      <dgm:spPr/>
    </dgm:pt>
    <dgm:pt modelId="{BBCEF65E-4C73-4CC0-BCCA-E3F2CB3109B4}" type="pres">
      <dgm:prSet presAssocID="{404A806A-05B5-44C6-8FD8-428B92177C09}" presName="BackAccent" presStyleLbl="bgShp" presStyleIdx="1" presStyleCnt="3"/>
      <dgm:spPr/>
    </dgm:pt>
    <dgm:pt modelId="{2C988AAD-8748-4FBA-9AD2-457CE5D60D63}" type="pres">
      <dgm:prSet presAssocID="{404A806A-05B5-44C6-8FD8-428B92177C09}" presName="Accent" presStyleLbl="alignNode1" presStyleIdx="1" presStyleCnt="3"/>
      <dgm:spPr/>
    </dgm:pt>
    <dgm:pt modelId="{23573ED9-9466-4C3B-9EEB-61FEC6D718B2}" type="pres">
      <dgm:prSet presAssocID="{404A806A-05B5-44C6-8FD8-428B92177C09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964679-61D1-4643-9D22-EFBFC70B0346}" type="pres">
      <dgm:prSet presAssocID="{404A806A-05B5-44C6-8FD8-428B92177C09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6A8DE88-2A64-4B75-B795-CA433FD851B7}" type="pres">
      <dgm:prSet presAssocID="{4BCFFDF2-A051-4DF3-B01C-2E98509E27AD}" presName="sibTrans" presStyleCnt="0"/>
      <dgm:spPr/>
    </dgm:pt>
    <dgm:pt modelId="{83BCA711-1258-4586-919B-C5E1E51E99C0}" type="pres">
      <dgm:prSet presAssocID="{DD8C5602-9C61-4C5B-9CCA-B1CEA97233C5}" presName="composite" presStyleCnt="0"/>
      <dgm:spPr/>
    </dgm:pt>
    <dgm:pt modelId="{E41D31EC-B3E8-4F5B-8127-D578817FD1C6}" type="pres">
      <dgm:prSet presAssocID="{DD8C5602-9C61-4C5B-9CCA-B1CEA97233C5}" presName="BackAccent" presStyleLbl="bgShp" presStyleIdx="2" presStyleCnt="3"/>
      <dgm:spPr/>
    </dgm:pt>
    <dgm:pt modelId="{71076B0F-7384-4B14-9FA6-FD35430B3DBA}" type="pres">
      <dgm:prSet presAssocID="{DD8C5602-9C61-4C5B-9CCA-B1CEA97233C5}" presName="Accent" presStyleLbl="alignNode1" presStyleIdx="2" presStyleCnt="3" custLinFactNeighborX="1" custLinFactNeighborY="-1834"/>
      <dgm:spPr/>
    </dgm:pt>
    <dgm:pt modelId="{2FD88A77-1C6E-4411-AC57-BEB17F5E9AA1}" type="pres">
      <dgm:prSet presAssocID="{DD8C5602-9C61-4C5B-9CCA-B1CEA97233C5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93F88C-86DF-4D0C-8A91-FAD4F6690274}" type="pres">
      <dgm:prSet presAssocID="{DD8C5602-9C61-4C5B-9CCA-B1CEA97233C5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5F90638-12A4-4D36-B16A-19C38AD373DA}" type="presOf" srcId="{95BB883A-14C1-4AD8-8C10-5BF617763380}" destId="{300AEBD2-DE8C-4172-AF0F-79DEF210F5C5}" srcOrd="0" destOrd="0" presId="urn:microsoft.com/office/officeart/2008/layout/IncreasingCircleProcess"/>
    <dgm:cxn modelId="{5F7C7740-11EB-4546-8B95-6C9739EEBD09}" srcId="{95BB883A-14C1-4AD8-8C10-5BF617763380}" destId="{DD8C5602-9C61-4C5B-9CCA-B1CEA97233C5}" srcOrd="2" destOrd="0" parTransId="{72361164-09EE-4412-B1CB-3EF8CC53E04E}" sibTransId="{D7D89C23-B1E4-43D2-A45D-96CE31AADEA2}"/>
    <dgm:cxn modelId="{0DB17F61-6AC7-40A9-9481-A8F4E3234269}" type="presOf" srcId="{404A806A-05B5-44C6-8FD8-428B92177C09}" destId="{BF964679-61D1-4643-9D22-EFBFC70B0346}" srcOrd="0" destOrd="0" presId="urn:microsoft.com/office/officeart/2008/layout/IncreasingCircleProcess"/>
    <dgm:cxn modelId="{CB41C78F-83F2-4110-9C9F-D3EA368188DD}" srcId="{95BB883A-14C1-4AD8-8C10-5BF617763380}" destId="{404A806A-05B5-44C6-8FD8-428B92177C09}" srcOrd="1" destOrd="0" parTransId="{C86CF8F9-C3DC-4803-9102-E4CC7DACDFEA}" sibTransId="{4BCFFDF2-A051-4DF3-B01C-2E98509E27AD}"/>
    <dgm:cxn modelId="{6D8159A3-8FA3-426E-BB5F-6113C0984EE9}" srcId="{95BB883A-14C1-4AD8-8C10-5BF617763380}" destId="{4B31FCA5-D60D-492A-8182-A004FCFB8C16}" srcOrd="0" destOrd="0" parTransId="{084647FC-ACA8-4680-A623-74EBE03C1756}" sibTransId="{12DD95AB-B8B8-4BDE-887B-FBA8040B6DBF}"/>
    <dgm:cxn modelId="{409487C1-6A25-4A69-8CD6-A89AE0970DC8}" type="presOf" srcId="{DD8C5602-9C61-4C5B-9CCA-B1CEA97233C5}" destId="{C593F88C-86DF-4D0C-8A91-FAD4F6690274}" srcOrd="0" destOrd="0" presId="urn:microsoft.com/office/officeart/2008/layout/IncreasingCircleProcess"/>
    <dgm:cxn modelId="{B88819E0-3B5B-44B2-83E4-A3BF9168E0DB}" type="presOf" srcId="{4B31FCA5-D60D-492A-8182-A004FCFB8C16}" destId="{6BADBB54-D8DA-4C72-ADD2-14CB8E1041C3}" srcOrd="0" destOrd="0" presId="urn:microsoft.com/office/officeart/2008/layout/IncreasingCircleProcess"/>
    <dgm:cxn modelId="{248E5492-C1BF-4B69-B0A5-8C49EACD3E78}" type="presParOf" srcId="{300AEBD2-DE8C-4172-AF0F-79DEF210F5C5}" destId="{041E182E-9544-42E7-8FC1-C0FF2E66957B}" srcOrd="0" destOrd="0" presId="urn:microsoft.com/office/officeart/2008/layout/IncreasingCircleProcess"/>
    <dgm:cxn modelId="{B233A53B-4A0A-434F-B2B5-377830072B1E}" type="presParOf" srcId="{041E182E-9544-42E7-8FC1-C0FF2E66957B}" destId="{1E43CAB0-3352-4177-9513-B638365F12DD}" srcOrd="0" destOrd="0" presId="urn:microsoft.com/office/officeart/2008/layout/IncreasingCircleProcess"/>
    <dgm:cxn modelId="{48F992AD-8820-4058-8963-A1513AF71B14}" type="presParOf" srcId="{041E182E-9544-42E7-8FC1-C0FF2E66957B}" destId="{4ED02604-E7CF-4A7D-BB12-8714823B771A}" srcOrd="1" destOrd="0" presId="urn:microsoft.com/office/officeart/2008/layout/IncreasingCircleProcess"/>
    <dgm:cxn modelId="{2FDFF085-1472-43B1-82BF-394696167EB1}" type="presParOf" srcId="{041E182E-9544-42E7-8FC1-C0FF2E66957B}" destId="{3C6E81A2-2652-444B-B92C-6A7189C05A6A}" srcOrd="2" destOrd="0" presId="urn:microsoft.com/office/officeart/2008/layout/IncreasingCircleProcess"/>
    <dgm:cxn modelId="{826A9C52-89D6-4249-856E-2372A038FEEC}" type="presParOf" srcId="{041E182E-9544-42E7-8FC1-C0FF2E66957B}" destId="{6BADBB54-D8DA-4C72-ADD2-14CB8E1041C3}" srcOrd="3" destOrd="0" presId="urn:microsoft.com/office/officeart/2008/layout/IncreasingCircleProcess"/>
    <dgm:cxn modelId="{4E0A8080-BB00-436C-9709-F7EE412F8BCA}" type="presParOf" srcId="{300AEBD2-DE8C-4172-AF0F-79DEF210F5C5}" destId="{CE2B3516-6FEC-46C0-ADBE-C26765C115C4}" srcOrd="1" destOrd="0" presId="urn:microsoft.com/office/officeart/2008/layout/IncreasingCircleProcess"/>
    <dgm:cxn modelId="{70ABBF2E-6A36-4C23-970C-44F1E570816D}" type="presParOf" srcId="{300AEBD2-DE8C-4172-AF0F-79DEF210F5C5}" destId="{3C1E0FED-BAF1-4526-A177-19AAED8176E6}" srcOrd="2" destOrd="0" presId="urn:microsoft.com/office/officeart/2008/layout/IncreasingCircleProcess"/>
    <dgm:cxn modelId="{51C66EF3-6E7E-4906-8AEC-85F73DB607C1}" type="presParOf" srcId="{3C1E0FED-BAF1-4526-A177-19AAED8176E6}" destId="{BBCEF65E-4C73-4CC0-BCCA-E3F2CB3109B4}" srcOrd="0" destOrd="0" presId="urn:microsoft.com/office/officeart/2008/layout/IncreasingCircleProcess"/>
    <dgm:cxn modelId="{90E9D187-1564-4E45-AE1E-D08C83A43935}" type="presParOf" srcId="{3C1E0FED-BAF1-4526-A177-19AAED8176E6}" destId="{2C988AAD-8748-4FBA-9AD2-457CE5D60D63}" srcOrd="1" destOrd="0" presId="urn:microsoft.com/office/officeart/2008/layout/IncreasingCircleProcess"/>
    <dgm:cxn modelId="{EBF0D7D7-5388-43B7-96CA-95C47B9FD661}" type="presParOf" srcId="{3C1E0FED-BAF1-4526-A177-19AAED8176E6}" destId="{23573ED9-9466-4C3B-9EEB-61FEC6D718B2}" srcOrd="2" destOrd="0" presId="urn:microsoft.com/office/officeart/2008/layout/IncreasingCircleProcess"/>
    <dgm:cxn modelId="{0F6A7CCF-BB46-4F1F-BFA5-BE6B5D01C108}" type="presParOf" srcId="{3C1E0FED-BAF1-4526-A177-19AAED8176E6}" destId="{BF964679-61D1-4643-9D22-EFBFC70B0346}" srcOrd="3" destOrd="0" presId="urn:microsoft.com/office/officeart/2008/layout/IncreasingCircleProcess"/>
    <dgm:cxn modelId="{19242FF6-158D-4F6F-8616-7227AFBFC568}" type="presParOf" srcId="{300AEBD2-DE8C-4172-AF0F-79DEF210F5C5}" destId="{16A8DE88-2A64-4B75-B795-CA433FD851B7}" srcOrd="3" destOrd="0" presId="urn:microsoft.com/office/officeart/2008/layout/IncreasingCircleProcess"/>
    <dgm:cxn modelId="{2BF426A8-61D5-43D1-A1E9-ABEB262A04A3}" type="presParOf" srcId="{300AEBD2-DE8C-4172-AF0F-79DEF210F5C5}" destId="{83BCA711-1258-4586-919B-C5E1E51E99C0}" srcOrd="4" destOrd="0" presId="urn:microsoft.com/office/officeart/2008/layout/IncreasingCircleProcess"/>
    <dgm:cxn modelId="{0D2474B5-F18B-456F-BFBF-D085D0B9A2C5}" type="presParOf" srcId="{83BCA711-1258-4586-919B-C5E1E51E99C0}" destId="{E41D31EC-B3E8-4F5B-8127-D578817FD1C6}" srcOrd="0" destOrd="0" presId="urn:microsoft.com/office/officeart/2008/layout/IncreasingCircleProcess"/>
    <dgm:cxn modelId="{39E0239A-3A25-451F-B0E1-F8AC76471BD8}" type="presParOf" srcId="{83BCA711-1258-4586-919B-C5E1E51E99C0}" destId="{71076B0F-7384-4B14-9FA6-FD35430B3DBA}" srcOrd="1" destOrd="0" presId="urn:microsoft.com/office/officeart/2008/layout/IncreasingCircleProcess"/>
    <dgm:cxn modelId="{D1FDA9B3-AF61-414E-8AB3-A70ED46B5016}" type="presParOf" srcId="{83BCA711-1258-4586-919B-C5E1E51E99C0}" destId="{2FD88A77-1C6E-4411-AC57-BEB17F5E9AA1}" srcOrd="2" destOrd="0" presId="urn:microsoft.com/office/officeart/2008/layout/IncreasingCircleProcess"/>
    <dgm:cxn modelId="{BFE08DB3-3BB1-499C-A6FB-E1BC2E8DB68F}" type="presParOf" srcId="{83BCA711-1258-4586-919B-C5E1E51E99C0}" destId="{C593F88C-86DF-4D0C-8A91-FAD4F669027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CAB0-3352-4177-9513-B638365F12DD}">
      <dsp:nvSpPr>
        <dsp:cNvPr id="0" name=""/>
        <dsp:cNvSpPr/>
      </dsp:nvSpPr>
      <dsp:spPr>
        <a:xfrm>
          <a:off x="984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02604-E7CF-4A7D-BB12-8714823B771A}">
      <dsp:nvSpPr>
        <dsp:cNvPr id="0" name=""/>
        <dsp:cNvSpPr/>
      </dsp:nvSpPr>
      <dsp:spPr>
        <a:xfrm>
          <a:off x="60807" y="59823"/>
          <a:ext cx="478586" cy="478586"/>
        </a:xfrm>
        <a:prstGeom prst="chord">
          <a:avLst>
            <a:gd name="adj1" fmla="val 1168272"/>
            <a:gd name="adj2" fmla="val 96317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BB54-D8DA-4C72-ADD2-14CB8E1041C3}">
      <dsp:nvSpPr>
        <dsp:cNvPr id="0" name=""/>
        <dsp:cNvSpPr/>
      </dsp:nvSpPr>
      <dsp:spPr>
        <a:xfrm>
          <a:off x="723849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 Line of Defense</a:t>
          </a:r>
        </a:p>
      </dsp:txBody>
      <dsp:txXfrm>
        <a:off x="723849" y="0"/>
        <a:ext cx="1769771" cy="598232"/>
      </dsp:txXfrm>
    </dsp:sp>
    <dsp:sp modelId="{BBCEF65E-4C73-4CC0-BCCA-E3F2CB3109B4}">
      <dsp:nvSpPr>
        <dsp:cNvPr id="0" name=""/>
        <dsp:cNvSpPr/>
      </dsp:nvSpPr>
      <dsp:spPr>
        <a:xfrm>
          <a:off x="2618252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88AAD-8748-4FBA-9AD2-457CE5D60D63}">
      <dsp:nvSpPr>
        <dsp:cNvPr id="0" name=""/>
        <dsp:cNvSpPr/>
      </dsp:nvSpPr>
      <dsp:spPr>
        <a:xfrm>
          <a:off x="2678075" y="59823"/>
          <a:ext cx="478586" cy="478586"/>
        </a:xfrm>
        <a:prstGeom prst="chord">
          <a:avLst>
            <a:gd name="adj1" fmla="val 20431728"/>
            <a:gd name="adj2" fmla="val 119682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679-61D1-4643-9D22-EFBFC70B0346}">
      <dsp:nvSpPr>
        <dsp:cNvPr id="0" name=""/>
        <dsp:cNvSpPr/>
      </dsp:nvSpPr>
      <dsp:spPr>
        <a:xfrm>
          <a:off x="3341116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Second Line of Defense</a:t>
          </a:r>
        </a:p>
      </dsp:txBody>
      <dsp:txXfrm>
        <a:off x="3341116" y="0"/>
        <a:ext cx="1769771" cy="598232"/>
      </dsp:txXfrm>
    </dsp:sp>
    <dsp:sp modelId="{E41D31EC-B3E8-4F5B-8127-D578817FD1C6}">
      <dsp:nvSpPr>
        <dsp:cNvPr id="0" name=""/>
        <dsp:cNvSpPr/>
      </dsp:nvSpPr>
      <dsp:spPr>
        <a:xfrm>
          <a:off x="5235520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76B0F-7384-4B14-9FA6-FD35430B3DBA}">
      <dsp:nvSpPr>
        <dsp:cNvPr id="0" name=""/>
        <dsp:cNvSpPr/>
      </dsp:nvSpPr>
      <dsp:spPr>
        <a:xfrm>
          <a:off x="5295348" y="51045"/>
          <a:ext cx="478586" cy="478586"/>
        </a:xfrm>
        <a:prstGeom prst="chord">
          <a:avLst>
            <a:gd name="adj1" fmla="val 162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F88C-86DF-4D0C-8A91-FAD4F6690274}">
      <dsp:nvSpPr>
        <dsp:cNvPr id="0" name=""/>
        <dsp:cNvSpPr/>
      </dsp:nvSpPr>
      <dsp:spPr>
        <a:xfrm>
          <a:off x="5958384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Third Line of Defense</a:t>
          </a:r>
        </a:p>
      </dsp:txBody>
      <dsp:txXfrm>
        <a:off x="5958384" y="0"/>
        <a:ext cx="1769771" cy="59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10/16/2025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72358"/>
            <a:ext cx="7743825" cy="1219308"/>
          </a:xfrm>
        </p:spPr>
        <p:txBody>
          <a:bodyPr/>
          <a:lstStyle/>
          <a:p>
            <a:r>
              <a:rPr lang="en-US" sz="4000" dirty="0"/>
              <a:t>Transaction Analysis</a:t>
            </a:r>
            <a:br>
              <a:rPr lang="en-US" sz="4000" dirty="0"/>
            </a:br>
            <a:r>
              <a:rPr lang="en-US" sz="2400"/>
              <a:t>(Testing </a:t>
            </a:r>
            <a:r>
              <a:rPr lang="en-US" sz="2400" dirty="0"/>
              <a:t>internal controls)</a:t>
            </a:r>
            <a:endParaRPr lang="en-US" sz="40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7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6077-0B88-8683-A439-F2D2CFE9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ETL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63BE-FC09-240B-1485-BE3C949D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233106"/>
            <a:ext cx="3496722" cy="1077218"/>
          </a:xfrm>
        </p:spPr>
        <p:txBody>
          <a:bodyPr/>
          <a:lstStyle/>
          <a:p>
            <a:r>
              <a:rPr lang="en-US" dirty="0"/>
              <a:t>Goal prepare the data for use with the existing workflow (i.e., match the original metadata)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4A3CF-BC57-ACDC-6B36-885A83AB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85" y="1233106"/>
            <a:ext cx="4763165" cy="26006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15AF15-10E1-3694-9E76-EA37C747FA08}"/>
              </a:ext>
            </a:extLst>
          </p:cNvPr>
          <p:cNvCxnSpPr/>
          <p:nvPr/>
        </p:nvCxnSpPr>
        <p:spPr>
          <a:xfrm flipH="1">
            <a:off x="4572000" y="675028"/>
            <a:ext cx="387782" cy="1182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FECDFF-6A22-13A6-4718-88A2BB3C27F0}"/>
              </a:ext>
            </a:extLst>
          </p:cNvPr>
          <p:cNvSpPr txBox="1"/>
          <p:nvPr/>
        </p:nvSpPr>
        <p:spPr>
          <a:xfrm>
            <a:off x="5045956" y="574492"/>
            <a:ext cx="396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1. Input the three csv files &amp; union them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3758DC-B525-CD24-6993-DA8659A167AB}"/>
              </a:ext>
            </a:extLst>
          </p:cNvPr>
          <p:cNvCxnSpPr>
            <a:cxnSpLocks/>
          </p:cNvCxnSpPr>
          <p:nvPr/>
        </p:nvCxnSpPr>
        <p:spPr>
          <a:xfrm flipH="1" flipV="1">
            <a:off x="5318840" y="2910760"/>
            <a:ext cx="167560" cy="1177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588BF8-6EAD-A084-316C-13FB7566FE8E}"/>
              </a:ext>
            </a:extLst>
          </p:cNvPr>
          <p:cNvCxnSpPr>
            <a:cxnSpLocks/>
          </p:cNvCxnSpPr>
          <p:nvPr/>
        </p:nvCxnSpPr>
        <p:spPr>
          <a:xfrm flipV="1">
            <a:off x="6080042" y="2805437"/>
            <a:ext cx="100536" cy="1283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DB7D64-9A28-E90F-663B-49370C1B6955}"/>
              </a:ext>
            </a:extLst>
          </p:cNvPr>
          <p:cNvSpPr txBox="1"/>
          <p:nvPr/>
        </p:nvSpPr>
        <p:spPr>
          <a:xfrm>
            <a:off x="4514850" y="4088469"/>
            <a:ext cx="235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2. Update date formats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8B155-CD72-0610-EAA4-18AC3A3B6C24}"/>
              </a:ext>
            </a:extLst>
          </p:cNvPr>
          <p:cNvSpPr txBox="1"/>
          <p:nvPr/>
        </p:nvSpPr>
        <p:spPr>
          <a:xfrm>
            <a:off x="5673110" y="928436"/>
            <a:ext cx="3509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3. Compute ID and convert Amount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61DE82-9AAD-8AAE-FC83-019C7092CEC6}"/>
              </a:ext>
            </a:extLst>
          </p:cNvPr>
          <p:cNvCxnSpPr/>
          <p:nvPr/>
        </p:nvCxnSpPr>
        <p:spPr>
          <a:xfrm>
            <a:off x="6898693" y="1316545"/>
            <a:ext cx="131909" cy="497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E69859-3BA3-502D-3B1F-02914EE2AC2C}"/>
              </a:ext>
            </a:extLst>
          </p:cNvPr>
          <p:cNvSpPr txBox="1"/>
          <p:nvPr/>
        </p:nvSpPr>
        <p:spPr>
          <a:xfrm>
            <a:off x="7107201" y="4131557"/>
            <a:ext cx="17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4. Rename fields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60B89B-1260-0DAD-57C9-DC0CED50704E}"/>
              </a:ext>
            </a:extLst>
          </p:cNvPr>
          <p:cNvCxnSpPr/>
          <p:nvPr/>
        </p:nvCxnSpPr>
        <p:spPr>
          <a:xfrm flipH="1" flipV="1">
            <a:off x="8052465" y="2310324"/>
            <a:ext cx="33512" cy="1778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96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16083-D4FF-8CB7-0FE6-A66BD5F7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766" y="0"/>
            <a:ext cx="452497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DAFB9-2A9D-FF5D-528D-30BCDDD4D50F}"/>
              </a:ext>
            </a:extLst>
          </p:cNvPr>
          <p:cNvSpPr txBox="1"/>
          <p:nvPr/>
        </p:nvSpPr>
        <p:spPr>
          <a:xfrm>
            <a:off x="512256" y="1464955"/>
            <a:ext cx="33942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+mn-lt"/>
              </a:rPr>
              <a:t>Connect to the ETL workflow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n-lt"/>
              </a:rPr>
              <a:t>Update Agency filter to chosen university (or any other organization) or is not null for all OK agencies.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n-lt"/>
              </a:rPr>
              <a:t>Update Year Filter to 2025 (or you’ll get no data)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n-lt"/>
              </a:rPr>
              <a:t>The rest is connected, enable </a:t>
            </a:r>
            <a:r>
              <a:rPr lang="en-US" b="1" dirty="0">
                <a:latin typeface="+mn-lt"/>
              </a:rPr>
              <a:t>all</a:t>
            </a:r>
            <a:r>
              <a:rPr lang="en-US" dirty="0">
                <a:latin typeface="+mn-lt"/>
              </a:rPr>
              <a:t> the containers and run the workflow.</a:t>
            </a:r>
          </a:p>
          <a:p>
            <a:pPr marL="342900" indent="-342900">
              <a:buAutoNum type="arabicPeriod"/>
            </a:pPr>
            <a:r>
              <a:rPr lang="en-US" dirty="0">
                <a:latin typeface="+mn-lt"/>
              </a:rPr>
              <a:t>Undertake your analysis.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823F51-7C51-0780-1166-ADF894743DF8}"/>
              </a:ext>
            </a:extLst>
          </p:cNvPr>
          <p:cNvCxnSpPr>
            <a:cxnSpLocks/>
          </p:cNvCxnSpPr>
          <p:nvPr/>
        </p:nvCxnSpPr>
        <p:spPr>
          <a:xfrm flipV="1">
            <a:off x="3676750" y="2393717"/>
            <a:ext cx="4078895" cy="1196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3493F3-C905-40DB-109E-8E86369D9282}"/>
              </a:ext>
            </a:extLst>
          </p:cNvPr>
          <p:cNvCxnSpPr/>
          <p:nvPr/>
        </p:nvCxnSpPr>
        <p:spPr>
          <a:xfrm>
            <a:off x="2642664" y="3255455"/>
            <a:ext cx="3676750" cy="8569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CBBDB5-4C23-BDDC-7385-470621E35432}"/>
              </a:ext>
            </a:extLst>
          </p:cNvPr>
          <p:cNvCxnSpPr>
            <a:cxnSpLocks/>
          </p:cNvCxnSpPr>
          <p:nvPr/>
        </p:nvCxnSpPr>
        <p:spPr>
          <a:xfrm>
            <a:off x="3753349" y="2312331"/>
            <a:ext cx="665453" cy="1852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0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DE765-78A0-ABB5-B0FF-B946780D8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4CEE-8FBC-6933-BA4E-97E6C00E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F648-FE1F-2805-F2F7-BC5BAF0F2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4969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Real Time ETL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Task 6 &amp; 7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Time Analysis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 Deliverable (Individual)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1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F6294-FC47-E9B5-73A1-D70B75E2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7" y="0"/>
            <a:ext cx="70371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12858-5873-439D-1B54-C2C3803E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BB60-4663-0F74-4F96-1D0BE30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989A-C745-52CA-8381-D769C314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4969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Real Time ETL</a:t>
            </a:r>
          </a:p>
          <a:p>
            <a:pPr marL="1027113" lvl="1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Task 6 &amp; 7 and Discussion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Real Time Analysis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Memo Deliverable (Individual)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55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3BAE3-24CF-4A61-2857-56469EC0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06" y="0"/>
            <a:ext cx="52883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5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3D353-9503-801D-86C6-070A0976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6884-04C3-7B00-50D0-1DB02278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2F64-0689-BCA4-5EDF-419830FC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49690"/>
          </a:xfrm>
        </p:spPr>
        <p:txBody>
          <a:bodyPr/>
          <a:lstStyle/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Brief Review</a:t>
            </a:r>
          </a:p>
          <a:p>
            <a:pPr marL="457200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Lab: P-Card Case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Time ETL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6 &amp; 7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Time Analysis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 Deliverable (Individual)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4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839AE6-09B6-408D-B013-A53B1B3DE6D6}"/>
              </a:ext>
            </a:extLst>
          </p:cNvPr>
          <p:cNvGraphicFramePr/>
          <p:nvPr/>
        </p:nvGraphicFramePr>
        <p:xfrm>
          <a:off x="915714" y="852903"/>
          <a:ext cx="7729141" cy="33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DB577B-3783-4B9B-B544-FC171F7BC9A0}"/>
              </a:ext>
            </a:extLst>
          </p:cNvPr>
          <p:cNvSpPr/>
          <p:nvPr/>
        </p:nvSpPr>
        <p:spPr>
          <a:xfrm>
            <a:off x="761793" y="1710850"/>
            <a:ext cx="1799173" cy="11518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Management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0B068-5CC1-4235-BB7E-4456E994C03F}"/>
              </a:ext>
            </a:extLst>
          </p:cNvPr>
          <p:cNvSpPr/>
          <p:nvPr/>
        </p:nvSpPr>
        <p:spPr>
          <a:xfrm>
            <a:off x="761793" y="2506217"/>
            <a:ext cx="1799173" cy="1307523"/>
          </a:xfrm>
          <a:prstGeom prst="rect">
            <a:avLst/>
          </a:prstGeom>
          <a:solidFill>
            <a:srgbClr val="B9A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The Business /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663B7-F402-42DB-88ED-8611268BA26F}"/>
              </a:ext>
            </a:extLst>
          </p:cNvPr>
          <p:cNvSpPr txBox="1"/>
          <p:nvPr/>
        </p:nvSpPr>
        <p:spPr>
          <a:xfrm>
            <a:off x="3229685" y="172876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Enterprise Risk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49A9B-12EB-4FAA-9870-72E4407454C5}"/>
              </a:ext>
            </a:extLst>
          </p:cNvPr>
          <p:cNvSpPr txBox="1"/>
          <p:nvPr/>
        </p:nvSpPr>
        <p:spPr>
          <a:xfrm>
            <a:off x="3229685" y="2596417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Third Party Risk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648CE-4265-45B3-82C5-262834A3913B}"/>
              </a:ext>
            </a:extLst>
          </p:cNvPr>
          <p:cNvSpPr txBox="1"/>
          <p:nvPr/>
        </p:nvSpPr>
        <p:spPr>
          <a:xfrm>
            <a:off x="3229685" y="202262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Legal &amp; 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466CA-9570-4092-AC0A-240BD5828AC5}"/>
              </a:ext>
            </a:extLst>
          </p:cNvPr>
          <p:cNvSpPr txBox="1"/>
          <p:nvPr/>
        </p:nvSpPr>
        <p:spPr>
          <a:xfrm>
            <a:off x="3229685" y="2873883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Cybersecurity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C56BA-17F9-41BD-9662-FCFB80743134}"/>
              </a:ext>
            </a:extLst>
          </p:cNvPr>
          <p:cNvSpPr txBox="1"/>
          <p:nvPr/>
        </p:nvSpPr>
        <p:spPr>
          <a:xfrm>
            <a:off x="3229685" y="231625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Physical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C3C88-E9A9-4E88-8E82-E42AF2DC003F}"/>
              </a:ext>
            </a:extLst>
          </p:cNvPr>
          <p:cNvSpPr txBox="1"/>
          <p:nvPr/>
        </p:nvSpPr>
        <p:spPr>
          <a:xfrm>
            <a:off x="3229685" y="3150620"/>
            <a:ext cx="1829589" cy="4154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Business Continuity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35543-6168-4249-ACB3-BDBE858A82D6}"/>
              </a:ext>
            </a:extLst>
          </p:cNvPr>
          <p:cNvSpPr txBox="1"/>
          <p:nvPr/>
        </p:nvSpPr>
        <p:spPr>
          <a:xfrm>
            <a:off x="3229685" y="360981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Compliance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77228B-FA45-4D63-AC5D-FCF5B321E4D2}"/>
              </a:ext>
            </a:extLst>
          </p:cNvPr>
          <p:cNvSpPr/>
          <p:nvPr/>
        </p:nvSpPr>
        <p:spPr>
          <a:xfrm>
            <a:off x="6075430" y="1743612"/>
            <a:ext cx="1740197" cy="2070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Internal Audit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4EF80-6300-4F0B-844D-CAB9B93D94F3}"/>
              </a:ext>
            </a:extLst>
          </p:cNvPr>
          <p:cNvSpPr txBox="1"/>
          <p:nvPr/>
        </p:nvSpPr>
        <p:spPr>
          <a:xfrm>
            <a:off x="450125" y="371312"/>
            <a:ext cx="4734864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54AB2-2AFD-4732-83BB-37922F7BB318}"/>
              </a:ext>
            </a:extLst>
          </p:cNvPr>
          <p:cNvSpPr txBox="1"/>
          <p:nvPr/>
        </p:nvSpPr>
        <p:spPr>
          <a:xfrm>
            <a:off x="5534368" y="371312"/>
            <a:ext cx="2822323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Audit</a:t>
            </a:r>
          </a:p>
        </p:txBody>
      </p:sp>
    </p:spTree>
    <p:extLst>
      <p:ext uri="{BB962C8B-B14F-4D97-AF65-F5344CB8AC3E}">
        <p14:creationId xmlns:p14="http://schemas.microsoft.com/office/powerpoint/2010/main" val="219450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6A9C-3039-2F7C-09D3-4F2A069D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P-Card Case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28A8-FFA1-F103-73D2-AD1C4DD1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4060086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1: Overview (Discussed Earlier)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2: Describing Data (Skip – work into Task 4)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3: ETL Process (Skip – optional see workflow)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4: Descriptive Data Analysis (24Qs)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Task 5: Control tests (7 tests)</a:t>
            </a:r>
          </a:p>
          <a:p>
            <a:r>
              <a:rPr lang="en-US" sz="2800" b="1" dirty="0">
                <a:solidFill>
                  <a:srgbClr val="412985"/>
                </a:solidFill>
              </a:rPr>
              <a:t>Task 6: Prohibited Transactions Tests (Word searches)</a:t>
            </a:r>
          </a:p>
          <a:p>
            <a:r>
              <a:rPr lang="en-US" sz="2800" b="1" dirty="0">
                <a:solidFill>
                  <a:srgbClr val="412985"/>
                </a:solidFill>
              </a:rPr>
              <a:t>Task 7: Forensic Audit (Multiple ledger-level tests)</a:t>
            </a:r>
          </a:p>
          <a:p>
            <a:r>
              <a:rPr lang="en-US" sz="2800" b="1" dirty="0">
                <a:solidFill>
                  <a:srgbClr val="412985"/>
                </a:solidFill>
              </a:rPr>
              <a:t>Real-Time Analysis 07-09, 2025 and memo write-up (Individual Deliverable -- Thursday)</a:t>
            </a:r>
          </a:p>
        </p:txBody>
      </p:sp>
    </p:spTree>
    <p:extLst>
      <p:ext uri="{BB962C8B-B14F-4D97-AF65-F5344CB8AC3E}">
        <p14:creationId xmlns:p14="http://schemas.microsoft.com/office/powerpoint/2010/main" val="422566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8C6C-C372-9625-A875-BA940055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PCard</a:t>
            </a:r>
            <a:r>
              <a:rPr lang="en-US" dirty="0"/>
              <a:t> metadata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C5B607-B179-0422-8DD7-0E59E494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00" y="1298917"/>
            <a:ext cx="6878010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8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072D4-70B9-2511-3A26-DD13C2253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1B4A27-6249-48D9-40FB-73B97E55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48"/>
          <a:stretch>
            <a:fillRect/>
          </a:stretch>
        </p:blipFill>
        <p:spPr>
          <a:xfrm>
            <a:off x="0" y="2571750"/>
            <a:ext cx="9144000" cy="2507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B3AC8-AFAA-0745-D5D3-66AB6EE5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</a:t>
            </a:r>
            <a:r>
              <a:rPr lang="en-US" dirty="0" err="1"/>
              <a:t>PCard</a:t>
            </a:r>
            <a:r>
              <a:rPr lang="en-US" dirty="0"/>
              <a:t> metadata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44B4224-27F6-7325-13D6-0C4AE1FE9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948" y="1418603"/>
            <a:ext cx="4946852" cy="152790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EDE81F-AD25-4D6D-8C55-DFBBFD25CAB2}"/>
              </a:ext>
            </a:extLst>
          </p:cNvPr>
          <p:cNvCxnSpPr/>
          <p:nvPr/>
        </p:nvCxnSpPr>
        <p:spPr>
          <a:xfrm flipH="1">
            <a:off x="742052" y="2149558"/>
            <a:ext cx="2963422" cy="8904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FF1DE9-890A-3A34-8C46-8603336F4298}"/>
              </a:ext>
            </a:extLst>
          </p:cNvPr>
          <p:cNvSpPr txBox="1"/>
          <p:nvPr/>
        </p:nvSpPr>
        <p:spPr>
          <a:xfrm>
            <a:off x="742052" y="1886101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MetaData</a:t>
            </a:r>
            <a:r>
              <a:rPr lang="en-US" dirty="0">
                <a:latin typeface="+mn-lt"/>
              </a:rPr>
              <a:t> for the input tool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FB347-B885-C5C2-F32F-E61FA9DF100D}"/>
              </a:ext>
            </a:extLst>
          </p:cNvPr>
          <p:cNvSpPr txBox="1"/>
          <p:nvPr/>
        </p:nvSpPr>
        <p:spPr>
          <a:xfrm>
            <a:off x="1326119" y="3302705"/>
            <a:ext cx="26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Which runs all the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BCB903-81C6-813A-5E8D-4B0E1BD337B7}"/>
              </a:ext>
            </a:extLst>
          </p:cNvPr>
          <p:cNvSpPr/>
          <p:nvPr/>
        </p:nvSpPr>
        <p:spPr>
          <a:xfrm>
            <a:off x="4313479" y="2312331"/>
            <a:ext cx="2135195" cy="124473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079CDE-39C6-6119-1C27-04077B56486E}"/>
              </a:ext>
            </a:extLst>
          </p:cNvPr>
          <p:cNvSpPr/>
          <p:nvPr/>
        </p:nvSpPr>
        <p:spPr>
          <a:xfrm>
            <a:off x="4313479" y="2554894"/>
            <a:ext cx="2135195" cy="26011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9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D1DA-0D85-E851-834B-8A114364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Incoming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4ED2-8F10-C477-CBFD-8A37D7B5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CCC6F-E003-3B42-1C0A-240FD23AA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100" y="1206887"/>
            <a:ext cx="6801799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5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7AB96-513F-DAB5-AC65-3E92B21FC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C3E1-EB7A-8372-B050-DCE84872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00E9-4E2B-4EBB-6E9D-487505CEC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4969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Brief Review</a:t>
            </a:r>
          </a:p>
          <a:p>
            <a:pPr marL="457200" indent="-457200"/>
            <a:r>
              <a:rPr lang="en-US" b="1" dirty="0">
                <a:solidFill>
                  <a:srgbClr val="412985"/>
                </a:solidFill>
              </a:rPr>
              <a:t>Lab: P-Card Case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Real Time ETL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6 &amp; 7 and Discussion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Time Analysis</a:t>
            </a:r>
          </a:p>
          <a:p>
            <a:pPr marL="1027113" lvl="1" indent="-45720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 Deliverable (Individual)</a:t>
            </a:r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  <a:p>
            <a:pPr marL="1027113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4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F178-0CFD-D289-D3D3-C264CAD0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5C51F-75D1-5C90-47CD-F5F9298B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111108"/>
          </a:xfrm>
        </p:spPr>
        <p:txBody>
          <a:bodyPr/>
          <a:lstStyle/>
          <a:p>
            <a:r>
              <a:rPr lang="en-US" dirty="0"/>
              <a:t>cd to datasets.io folder and run git pull</a:t>
            </a:r>
          </a:p>
          <a:p>
            <a:r>
              <a:rPr lang="en-US" dirty="0"/>
              <a:t>New files Pcard_V2</a:t>
            </a:r>
          </a:p>
          <a:p>
            <a:r>
              <a:rPr lang="en-US" dirty="0"/>
              <a:t>Copy and paste to your </a:t>
            </a:r>
          </a:p>
          <a:p>
            <a:r>
              <a:rPr lang="en-US" dirty="0"/>
              <a:t>/</a:t>
            </a:r>
            <a:r>
              <a:rPr lang="en-US" dirty="0" err="1"/>
              <a:t>my_work</a:t>
            </a:r>
            <a:r>
              <a:rPr lang="en-US" dirty="0"/>
              <a:t>/ folder</a:t>
            </a:r>
          </a:p>
          <a:p>
            <a:r>
              <a:rPr lang="en-US" dirty="0"/>
              <a:t>Unzip this file</a:t>
            </a:r>
          </a:p>
          <a:p>
            <a:r>
              <a:rPr lang="en-US" dirty="0"/>
              <a:t>Use this file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8F4F18-F1F0-6849-DC47-0B2516ACBB3F}"/>
              </a:ext>
            </a:extLst>
          </p:cNvPr>
          <p:cNvCxnSpPr>
            <a:cxnSpLocks/>
          </p:cNvCxnSpPr>
          <p:nvPr/>
        </p:nvCxnSpPr>
        <p:spPr>
          <a:xfrm flipV="1">
            <a:off x="2907660" y="2258721"/>
            <a:ext cx="2929853" cy="107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D705FE-F751-CF54-32C6-D90FF432E4F0}"/>
              </a:ext>
            </a:extLst>
          </p:cNvPr>
          <p:cNvCxnSpPr>
            <a:cxnSpLocks/>
          </p:cNvCxnSpPr>
          <p:nvPr/>
        </p:nvCxnSpPr>
        <p:spPr>
          <a:xfrm flipV="1">
            <a:off x="2465529" y="3044779"/>
            <a:ext cx="3448184" cy="7708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A9784BE-BC69-FFC2-213B-D66B93CE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13" y="1968162"/>
            <a:ext cx="2362530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7543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A8D24-9DB6-4446-BFF5-A34A571DCD6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92d151aa-5444-48df-9732-7562e1b8a114"/>
  </ds:schemaRefs>
</ds:datastoreItem>
</file>

<file path=customXml/itemProps2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18389</TotalTime>
  <Words>411</Words>
  <Application>Microsoft Office PowerPoint</Application>
  <PresentationFormat>On-screen Show (16:9)</PresentationFormat>
  <Paragraphs>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W Foster MBA Career Mgmt</vt:lpstr>
      <vt:lpstr>Transaction Analysis (Testing internal controls)</vt:lpstr>
      <vt:lpstr>Agenda</vt:lpstr>
      <vt:lpstr>PowerPoint Presentation</vt:lpstr>
      <vt:lpstr>P-Card Case Review</vt:lpstr>
      <vt:lpstr>Review: PCard metadata</vt:lpstr>
      <vt:lpstr>Review: PCard metadata</vt:lpstr>
      <vt:lpstr>Incoming Metadata</vt:lpstr>
      <vt:lpstr>Agenda</vt:lpstr>
      <vt:lpstr>Set up</vt:lpstr>
      <vt:lpstr>Real Time ETL</vt:lpstr>
      <vt:lpstr>PowerPoint Presentation</vt:lpstr>
      <vt:lpstr>Agenda</vt:lpstr>
      <vt:lpstr>PowerPoint Presentation</vt:lpstr>
      <vt:lpstr>Agenda</vt:lpstr>
      <vt:lpstr>PowerPoint Presentation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407</cp:revision>
  <cp:lastPrinted>2025-10-14T19:28:10Z</cp:lastPrinted>
  <dcterms:created xsi:type="dcterms:W3CDTF">2011-09-06T04:32:21Z</dcterms:created>
  <dcterms:modified xsi:type="dcterms:W3CDTF">2025-10-16T19:55:45Z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