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3"/>
  </p:notesMasterIdLst>
  <p:handoutMasterIdLst>
    <p:handoutMasterId r:id="rId24"/>
  </p:handoutMasterIdLst>
  <p:sldIdLst>
    <p:sldId id="495" r:id="rId5"/>
    <p:sldId id="376" r:id="rId6"/>
    <p:sldId id="905" r:id="rId7"/>
    <p:sldId id="911" r:id="rId8"/>
    <p:sldId id="913" r:id="rId9"/>
    <p:sldId id="914" r:id="rId10"/>
    <p:sldId id="915" r:id="rId11"/>
    <p:sldId id="922" r:id="rId12"/>
    <p:sldId id="923" r:id="rId13"/>
    <p:sldId id="924" r:id="rId14"/>
    <p:sldId id="895" r:id="rId15"/>
    <p:sldId id="888" r:id="rId16"/>
    <p:sldId id="926" r:id="rId17"/>
    <p:sldId id="927" r:id="rId18"/>
    <p:sldId id="928" r:id="rId19"/>
    <p:sldId id="929" r:id="rId20"/>
    <p:sldId id="925" r:id="rId21"/>
    <p:sldId id="809" r:id="rId22"/>
  </p:sldIdLst>
  <p:sldSz cx="9144000" cy="5143500" type="screen16x9"/>
  <p:notesSz cx="7315200" cy="96012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Default Section" id="{8D555BDC-712A-D847-BE44-26DF3EC466F7}">
          <p14:sldIdLst>
            <p14:sldId id="495"/>
            <p14:sldId id="376"/>
            <p14:sldId id="905"/>
            <p14:sldId id="911"/>
            <p14:sldId id="913"/>
            <p14:sldId id="914"/>
            <p14:sldId id="915"/>
            <p14:sldId id="922"/>
            <p14:sldId id="923"/>
            <p14:sldId id="924"/>
            <p14:sldId id="895"/>
            <p14:sldId id="888"/>
            <p14:sldId id="926"/>
            <p14:sldId id="927"/>
            <p14:sldId id="928"/>
            <p14:sldId id="929"/>
            <p14:sldId id="925"/>
            <p14:sldId id="809"/>
          </p14:sldIdLst>
        </p14:section>
      </p14:sectionLst>
    </p:ext>
    <p:ext uri="{EFAFB233-063F-42B5-8137-9DF3F51BA10A}">
      <p15:sldGuideLst xmlns:p15="http://schemas.microsoft.com/office/powerpoint/2012/main">
        <p15:guide id="1" orient="horz" pos="2148" userDrawn="1">
          <p15:clr>
            <a:srgbClr val="A4A3A4"/>
          </p15:clr>
        </p15:guide>
        <p15:guide id="2" pos="2880">
          <p15:clr>
            <a:srgbClr val="A4A3A4"/>
          </p15:clr>
        </p15:guide>
        <p15:guide id="3" orient="horz" pos="1620">
          <p15:clr>
            <a:srgbClr val="A4A3A4"/>
          </p15:clr>
        </p15:guide>
        <p15:guide id="4" pos="228">
          <p15:clr>
            <a:srgbClr val="A4A3A4"/>
          </p15:clr>
        </p15:guide>
        <p15:guide id="5" pos="2887">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2985"/>
    <a:srgbClr val="C09F29"/>
    <a:srgbClr val="B9A077"/>
    <a:srgbClr val="0000FF"/>
    <a:srgbClr val="361F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C48341-84A0-4B80-B7EF-8FE443F43E0E}" v="7" dt="2025-10-23T19:27:31.8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150"/>
      </p:cViewPr>
      <p:guideLst>
        <p:guide orient="horz" pos="2148"/>
        <p:guide pos="2880"/>
        <p:guide orient="horz" pos="1620"/>
        <p:guide pos="228"/>
        <p:guide pos="2887"/>
      </p:guideLst>
    </p:cSldViewPr>
  </p:slideViewPr>
  <p:notesTextViewPr>
    <p:cViewPr>
      <p:scale>
        <a:sx n="1" d="1"/>
        <a:sy n="1" d="1"/>
      </p:scale>
      <p:origin x="0" y="0"/>
    </p:cViewPr>
  </p:notesTextViewPr>
  <p:notesViewPr>
    <p:cSldViewPr snapToGrid="0">
      <p:cViewPr>
        <p:scale>
          <a:sx n="1" d="2"/>
          <a:sy n="1" d="2"/>
        </p:scale>
        <p:origin x="0" y="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fontAlgn="auto">
              <a:spcBef>
                <a:spcPts val="0"/>
              </a:spcBef>
              <a:spcAft>
                <a:spcPts val="0"/>
              </a:spcAft>
              <a:defRPr sz="1200">
                <a:latin typeface="+mn-lt"/>
                <a:cs typeface="+mn-cs"/>
              </a:defRPr>
            </a:lvl1pPr>
          </a:lstStyle>
          <a:p>
            <a:pPr>
              <a:defRPr/>
            </a:pPr>
            <a:endParaRPr lang="en-US">
              <a:latin typeface="Arial" panose="020B0604020202020204" pitchFamily="34" charset="0"/>
            </a:endParaRP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fontAlgn="auto">
              <a:spcBef>
                <a:spcPts val="0"/>
              </a:spcBef>
              <a:spcAft>
                <a:spcPts val="0"/>
              </a:spcAft>
              <a:defRPr sz="1200" smtClean="0">
                <a:latin typeface="+mn-lt"/>
                <a:cs typeface="+mn-cs"/>
              </a:defRPr>
            </a:lvl1pPr>
          </a:lstStyle>
          <a:p>
            <a:pPr>
              <a:defRPr/>
            </a:pPr>
            <a:fld id="{F87AE820-DFE1-4C3C-B564-108A438BD633}" type="datetimeFigureOut">
              <a:rPr lang="en-US">
                <a:latin typeface="Arial" panose="020B0604020202020204" pitchFamily="34" charset="0"/>
              </a:rPr>
              <a:pPr>
                <a:defRPr/>
              </a:pPr>
              <a:t>10/23/2025</a:t>
            </a:fld>
            <a:endParaRPr lang="en-US">
              <a:latin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fontAlgn="auto">
              <a:spcBef>
                <a:spcPts val="0"/>
              </a:spcBef>
              <a:spcAft>
                <a:spcPts val="0"/>
              </a:spcAft>
              <a:defRPr sz="1200">
                <a:latin typeface="+mn-lt"/>
                <a:cs typeface="+mn-cs"/>
              </a:defRPr>
            </a:lvl1pPr>
          </a:lstStyle>
          <a:p>
            <a:pPr>
              <a:defRPr/>
            </a:pPr>
            <a:endParaRPr lang="en-US">
              <a:latin typeface="Arial" panose="020B0604020202020204" pitchFamily="34" charset="0"/>
            </a:endParaRP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fontAlgn="auto">
              <a:spcBef>
                <a:spcPts val="0"/>
              </a:spcBef>
              <a:spcAft>
                <a:spcPts val="0"/>
              </a:spcAft>
              <a:defRPr sz="1200" smtClean="0">
                <a:latin typeface="+mn-lt"/>
                <a:cs typeface="+mn-cs"/>
              </a:defRPr>
            </a:lvl1pPr>
          </a:lstStyle>
          <a:p>
            <a:pPr>
              <a:defRPr/>
            </a:pPr>
            <a:fld id="{429C84BD-FF2B-4119-9416-77652C2C47E2}" type="slidenum">
              <a:rPr lang="en-US">
                <a:latin typeface="Arial" panose="020B0604020202020204" pitchFamily="34" charset="0"/>
              </a:rPr>
              <a:pPr>
                <a:defRPr/>
              </a:pPr>
              <a:t>‹#›</a:t>
            </a:fld>
            <a:endParaRPr lang="en-US">
              <a:latin typeface="Arial" panose="020B0604020202020204" pitchFamily="34" charset="0"/>
            </a:endParaRPr>
          </a:p>
        </p:txBody>
      </p:sp>
    </p:spTree>
    <p:extLst>
      <p:ext uri="{BB962C8B-B14F-4D97-AF65-F5344CB8AC3E}">
        <p14:creationId xmlns:p14="http://schemas.microsoft.com/office/powerpoint/2010/main" val="13761755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fontAlgn="auto">
              <a:spcBef>
                <a:spcPts val="0"/>
              </a:spcBef>
              <a:spcAft>
                <a:spcPts val="0"/>
              </a:spcAft>
              <a:defRPr sz="1200">
                <a:latin typeface="Arial" panose="020B0604020202020204" pitchFamily="34" charset="0"/>
                <a:cs typeface="+mn-cs"/>
              </a:defRPr>
            </a:lvl1pPr>
          </a:lstStyle>
          <a:p>
            <a:pPr>
              <a:defRPr/>
            </a:pPr>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53" tIns="48327" rIns="96653" bIns="48327" rtlCol="0"/>
          <a:lstStyle>
            <a:lvl1pPr algn="r" fontAlgn="auto">
              <a:spcBef>
                <a:spcPts val="0"/>
              </a:spcBef>
              <a:spcAft>
                <a:spcPts val="0"/>
              </a:spcAft>
              <a:defRPr sz="1200" smtClean="0">
                <a:latin typeface="Arial" panose="020B0604020202020204" pitchFamily="34" charset="0"/>
                <a:cs typeface="+mn-cs"/>
              </a:defRPr>
            </a:lvl1pPr>
          </a:lstStyle>
          <a:p>
            <a:pPr>
              <a:defRPr/>
            </a:pPr>
            <a:fld id="{7C0560D2-22A1-4522-9A61-5BC081CC233D}" type="datetimeFigureOut">
              <a:rPr lang="en-US" smtClean="0"/>
              <a:pPr>
                <a:defRPr/>
              </a:pPr>
              <a:t>10/23/2025</a:t>
            </a:fld>
            <a:endParaRPr lang="en-US"/>
          </a:p>
        </p:txBody>
      </p:sp>
      <p:sp>
        <p:nvSpPr>
          <p:cNvPr id="4" name="Slide Image Placeholder 3"/>
          <p:cNvSpPr>
            <a:spLocks noGrp="1" noRot="1" noChangeAspect="1"/>
          </p:cNvSpPr>
          <p:nvPr>
            <p:ph type="sldImg" idx="2"/>
          </p:nvPr>
        </p:nvSpPr>
        <p:spPr>
          <a:xfrm>
            <a:off x="457200" y="719138"/>
            <a:ext cx="6400800" cy="3600450"/>
          </a:xfrm>
          <a:prstGeom prst="rect">
            <a:avLst/>
          </a:prstGeom>
          <a:noFill/>
          <a:ln w="12700">
            <a:solidFill>
              <a:prstClr val="black"/>
            </a:solidFill>
          </a:ln>
        </p:spPr>
        <p:txBody>
          <a:bodyPr vert="horz" lIns="96653" tIns="48327" rIns="96653" bIns="48327" rtlCol="0" anchor="ctr"/>
          <a:lstStyle/>
          <a:p>
            <a:pPr lvl="0"/>
            <a:endParaRPr lang="en-US" noProof="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53" tIns="48327" rIns="96653" bIns="48327"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53" tIns="48327" rIns="96653" bIns="48327" rtlCol="0" anchor="b"/>
          <a:lstStyle>
            <a:lvl1pPr algn="l" fontAlgn="auto">
              <a:spcBef>
                <a:spcPts val="0"/>
              </a:spcBef>
              <a:spcAft>
                <a:spcPts val="0"/>
              </a:spcAft>
              <a:defRPr sz="1200">
                <a:latin typeface="Arial" panose="020B0604020202020204" pitchFamily="34" charset="0"/>
                <a:cs typeface="+mn-cs"/>
              </a:defRPr>
            </a:lvl1pPr>
          </a:lstStyle>
          <a:p>
            <a:pPr>
              <a:defRPr/>
            </a:pPr>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53" tIns="48327" rIns="96653" bIns="48327" rtlCol="0" anchor="b"/>
          <a:lstStyle>
            <a:lvl1pPr algn="r" fontAlgn="auto">
              <a:spcBef>
                <a:spcPts val="0"/>
              </a:spcBef>
              <a:spcAft>
                <a:spcPts val="0"/>
              </a:spcAft>
              <a:defRPr sz="1200" smtClean="0">
                <a:latin typeface="Arial" panose="020B0604020202020204" pitchFamily="34" charset="0"/>
                <a:cs typeface="+mn-cs"/>
              </a:defRPr>
            </a:lvl1pPr>
          </a:lstStyle>
          <a:p>
            <a:pPr>
              <a:defRPr/>
            </a:pPr>
            <a:fld id="{7B479713-0D50-44A6-B1F4-4082749E615F}" type="slidenum">
              <a:rPr lang="en-US" smtClean="0"/>
              <a:pPr>
                <a:defRPr/>
              </a:pPr>
              <a:t>‹#›</a:t>
            </a:fld>
            <a:endParaRPr lang="en-US"/>
          </a:p>
        </p:txBody>
      </p:sp>
    </p:spTree>
    <p:extLst>
      <p:ext uri="{BB962C8B-B14F-4D97-AF65-F5344CB8AC3E}">
        <p14:creationId xmlns:p14="http://schemas.microsoft.com/office/powerpoint/2010/main" val="1719214621"/>
      </p:ext>
    </p:extLst>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defTabSz="457200"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defTabSz="457200"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defTabSz="457200"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defTabSz="457200"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7B479713-0D50-44A6-B1F4-4082749E615F}" type="slidenum">
              <a:rPr lang="en-US" smtClean="0"/>
              <a:pPr>
                <a:defRPr/>
              </a:pPr>
              <a:t>1</a:t>
            </a:fld>
            <a:endParaRPr lang="en-US"/>
          </a:p>
        </p:txBody>
      </p:sp>
    </p:spTree>
    <p:extLst>
      <p:ext uri="{BB962C8B-B14F-4D97-AF65-F5344CB8AC3E}">
        <p14:creationId xmlns:p14="http://schemas.microsoft.com/office/powerpoint/2010/main" val="36774764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a:extLst>
              <a:ext uri="{FF2B5EF4-FFF2-40B4-BE49-F238E27FC236}">
                <a16:creationId xmlns:a16="http://schemas.microsoft.com/office/drawing/2014/main" id="{796F2805-9CE0-99BE-782D-755CCC53EF76}"/>
              </a:ext>
            </a:extLst>
          </p:cNvPr>
          <p:cNvSpPr>
            <a:spLocks noGrp="1" noRot="1" noChangeAspect="1" noChangeArrowheads="1" noTextEdit="1"/>
          </p:cNvSpPr>
          <p:nvPr>
            <p:ph type="sldImg"/>
          </p:nvPr>
        </p:nvSpPr>
        <p:spPr>
          <a:ln/>
        </p:spPr>
      </p:sp>
      <p:sp>
        <p:nvSpPr>
          <p:cNvPr id="159747" name="Notes Placeholder 2">
            <a:extLst>
              <a:ext uri="{FF2B5EF4-FFF2-40B4-BE49-F238E27FC236}">
                <a16:creationId xmlns:a16="http://schemas.microsoft.com/office/drawing/2014/main" id="{0C093769-3C5D-BFBB-741A-773D55859E8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REVENUE is always a fraud risk</a:t>
            </a:r>
          </a:p>
        </p:txBody>
      </p:sp>
      <p:sp>
        <p:nvSpPr>
          <p:cNvPr id="159748" name="Slide Number Placeholder 3">
            <a:extLst>
              <a:ext uri="{FF2B5EF4-FFF2-40B4-BE49-F238E27FC236}">
                <a16:creationId xmlns:a16="http://schemas.microsoft.com/office/drawing/2014/main" id="{972420FC-FA4E-4E93-8C8F-6E6778449F7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defRPr>
                <a:solidFill>
                  <a:schemeClr val="tx1"/>
                </a:solidFill>
                <a:latin typeface="Arial" panose="020B0604020202020204" pitchFamily="34" charset="0"/>
                <a:cs typeface="Arial" panose="020B0604020202020204" pitchFamily="34" charset="0"/>
              </a:defRPr>
            </a:lvl1pPr>
            <a:lvl2pPr marL="741363" indent="-284163" defTabSz="927100">
              <a:defRPr>
                <a:solidFill>
                  <a:schemeClr val="tx1"/>
                </a:solidFill>
                <a:latin typeface="Arial" panose="020B0604020202020204" pitchFamily="34" charset="0"/>
                <a:cs typeface="Arial" panose="020B0604020202020204" pitchFamily="34" charset="0"/>
              </a:defRPr>
            </a:lvl2pPr>
            <a:lvl3pPr marL="1141413" indent="-227013" defTabSz="927100">
              <a:defRPr>
                <a:solidFill>
                  <a:schemeClr val="tx1"/>
                </a:solidFill>
                <a:latin typeface="Arial" panose="020B0604020202020204" pitchFamily="34" charset="0"/>
                <a:cs typeface="Arial" panose="020B0604020202020204" pitchFamily="34" charset="0"/>
              </a:defRPr>
            </a:lvl3pPr>
            <a:lvl4pPr marL="1598613" indent="-227013" defTabSz="927100">
              <a:defRPr>
                <a:solidFill>
                  <a:schemeClr val="tx1"/>
                </a:solidFill>
                <a:latin typeface="Arial" panose="020B0604020202020204" pitchFamily="34" charset="0"/>
                <a:cs typeface="Arial" panose="020B0604020202020204" pitchFamily="34" charset="0"/>
              </a:defRPr>
            </a:lvl4pPr>
            <a:lvl5pPr marL="2054225" indent="-227013" defTabSz="927100">
              <a:defRPr>
                <a:solidFill>
                  <a:schemeClr val="tx1"/>
                </a:solidFill>
                <a:latin typeface="Arial" panose="020B0604020202020204" pitchFamily="34" charset="0"/>
                <a:cs typeface="Arial" panose="020B0604020202020204" pitchFamily="34" charset="0"/>
              </a:defRPr>
            </a:lvl5pPr>
            <a:lvl6pPr marL="2511425" indent="-227013"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68625" indent="-227013"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5825" indent="-227013"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3025" indent="-227013"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1971879-F98E-41F9-9DD4-2199E1E91D6C}" type="slidenum">
              <a:rPr lang="en-US" altLang="en-US" smtClean="0"/>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0165B-8CF1-5C98-3437-3B035BAD00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D56B7A-F3A8-03D0-AD1E-0812E7A1F5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8B3845-FF9C-6AC4-3A03-F5974213FE1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57ED5ED-F36C-71B1-9CB7-CE59B6E05E6F}"/>
              </a:ext>
            </a:extLst>
          </p:cNvPr>
          <p:cNvSpPr>
            <a:spLocks noGrp="1"/>
          </p:cNvSpPr>
          <p:nvPr>
            <p:ph type="sldNum" sz="quarter" idx="5"/>
          </p:nvPr>
        </p:nvSpPr>
        <p:spPr/>
        <p:txBody>
          <a:bodyPr/>
          <a:lstStyle/>
          <a:p>
            <a:pPr>
              <a:defRPr/>
            </a:pPr>
            <a:fld id="{7B479713-0D50-44A6-B1F4-4082749E615F}" type="slidenum">
              <a:rPr lang="en-US" smtClean="0"/>
              <a:pPr>
                <a:defRPr/>
              </a:pPr>
              <a:t>11</a:t>
            </a:fld>
            <a:endParaRPr lang="en-US"/>
          </a:p>
        </p:txBody>
      </p:sp>
    </p:spTree>
    <p:extLst>
      <p:ext uri="{BB962C8B-B14F-4D97-AF65-F5344CB8AC3E}">
        <p14:creationId xmlns:p14="http://schemas.microsoft.com/office/powerpoint/2010/main" val="7885708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7B479713-0D50-44A6-B1F4-4082749E615F}" type="slidenum">
              <a:rPr lang="en-US" smtClean="0"/>
              <a:pPr>
                <a:defRPr/>
              </a:pPr>
              <a:t>12</a:t>
            </a:fld>
            <a:endParaRPr lang="en-US"/>
          </a:p>
        </p:txBody>
      </p:sp>
    </p:spTree>
    <p:extLst>
      <p:ext uri="{BB962C8B-B14F-4D97-AF65-F5344CB8AC3E}">
        <p14:creationId xmlns:p14="http://schemas.microsoft.com/office/powerpoint/2010/main" val="21900164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327DEB-FAFF-358C-2252-9D7EB3900E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5C0F60-4C18-3F4D-A8D5-2F3AE91AF4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AA612D-1C62-D19F-51CF-8F074EB3F3C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8557F35-8E2D-34D5-07C6-D6AB98D36F0D}"/>
              </a:ext>
            </a:extLst>
          </p:cNvPr>
          <p:cNvSpPr>
            <a:spLocks noGrp="1"/>
          </p:cNvSpPr>
          <p:nvPr>
            <p:ph type="sldNum" sz="quarter" idx="5"/>
          </p:nvPr>
        </p:nvSpPr>
        <p:spPr/>
        <p:txBody>
          <a:bodyPr/>
          <a:lstStyle/>
          <a:p>
            <a:pPr>
              <a:defRPr/>
            </a:pPr>
            <a:fld id="{7B479713-0D50-44A6-B1F4-4082749E615F}" type="slidenum">
              <a:rPr lang="en-US" smtClean="0"/>
              <a:pPr>
                <a:defRPr/>
              </a:pPr>
              <a:t>16</a:t>
            </a:fld>
            <a:endParaRPr lang="en-US"/>
          </a:p>
        </p:txBody>
      </p:sp>
    </p:spTree>
    <p:extLst>
      <p:ext uri="{BB962C8B-B14F-4D97-AF65-F5344CB8AC3E}">
        <p14:creationId xmlns:p14="http://schemas.microsoft.com/office/powerpoint/2010/main" val="22254926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E84417D-1188-4C37-8002-C7B0954B3805}" type="slidenum">
              <a:rPr lang="en-US" smtClean="0"/>
              <a:t>18</a:t>
            </a:fld>
            <a:endParaRPr lang="en-US"/>
          </a:p>
        </p:txBody>
      </p:sp>
    </p:spTree>
    <p:extLst>
      <p:ext uri="{BB962C8B-B14F-4D97-AF65-F5344CB8AC3E}">
        <p14:creationId xmlns:p14="http://schemas.microsoft.com/office/powerpoint/2010/main" val="6858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7B479713-0D50-44A6-B1F4-4082749E615F}" type="slidenum">
              <a:rPr lang="en-US" smtClean="0"/>
              <a:pPr>
                <a:defRPr/>
              </a:pPr>
              <a:t>2</a:t>
            </a:fld>
            <a:endParaRPr lang="en-US"/>
          </a:p>
        </p:txBody>
      </p:sp>
    </p:spTree>
    <p:extLst>
      <p:ext uri="{BB962C8B-B14F-4D97-AF65-F5344CB8AC3E}">
        <p14:creationId xmlns:p14="http://schemas.microsoft.com/office/powerpoint/2010/main" val="40069419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a:extLst>
              <a:ext uri="{FF2B5EF4-FFF2-40B4-BE49-F238E27FC236}">
                <a16:creationId xmlns:a16="http://schemas.microsoft.com/office/drawing/2014/main" id="{B9169D00-45B9-F835-7DA7-18E6123F85F7}"/>
              </a:ext>
            </a:extLst>
          </p:cNvPr>
          <p:cNvSpPr>
            <a:spLocks noGrp="1" noRot="1" noChangeAspect="1" noChangeArrowheads="1" noTextEdit="1"/>
          </p:cNvSpPr>
          <p:nvPr>
            <p:ph type="sldImg"/>
          </p:nvPr>
        </p:nvSpPr>
        <p:spPr>
          <a:ln/>
        </p:spPr>
      </p:sp>
      <p:sp>
        <p:nvSpPr>
          <p:cNvPr id="137219" name="Notes Placeholder 2">
            <a:extLst>
              <a:ext uri="{FF2B5EF4-FFF2-40B4-BE49-F238E27FC236}">
                <a16:creationId xmlns:a16="http://schemas.microsoft.com/office/drawing/2014/main" id="{B225721A-8CCC-EF94-BFC6-48DA1BC80BE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 typeface="Wingdings" panose="05000000000000000000" pitchFamily="2" charset="2"/>
              <a:buNone/>
            </a:pPr>
            <a:endParaRPr lang="en-US" altLang="en-US" dirty="0">
              <a:latin typeface="Arial" panose="020B0604020202020204" pitchFamily="34" charset="0"/>
            </a:endParaRPr>
          </a:p>
        </p:txBody>
      </p:sp>
      <p:sp>
        <p:nvSpPr>
          <p:cNvPr id="137220" name="Slide Number Placeholder 3">
            <a:extLst>
              <a:ext uri="{FF2B5EF4-FFF2-40B4-BE49-F238E27FC236}">
                <a16:creationId xmlns:a16="http://schemas.microsoft.com/office/drawing/2014/main" id="{1F2BC578-3D08-D0D6-4E1B-41A66285158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a:solidFill>
                  <a:schemeClr val="tx1"/>
                </a:solidFill>
                <a:latin typeface="Arial" panose="020B0604020202020204" pitchFamily="34" charset="0"/>
                <a:cs typeface="Arial" panose="020B0604020202020204" pitchFamily="34" charset="0"/>
              </a:defRPr>
            </a:lvl1pPr>
            <a:lvl2pPr marL="742950" indent="-285750" defTabSz="928688">
              <a:defRPr>
                <a:solidFill>
                  <a:schemeClr val="tx1"/>
                </a:solidFill>
                <a:latin typeface="Arial" panose="020B0604020202020204" pitchFamily="34" charset="0"/>
                <a:cs typeface="Arial" panose="020B0604020202020204" pitchFamily="34" charset="0"/>
              </a:defRPr>
            </a:lvl2pPr>
            <a:lvl3pPr marL="1143000" indent="-228600" defTabSz="928688">
              <a:defRPr>
                <a:solidFill>
                  <a:schemeClr val="tx1"/>
                </a:solidFill>
                <a:latin typeface="Arial" panose="020B0604020202020204" pitchFamily="34" charset="0"/>
                <a:cs typeface="Arial" panose="020B0604020202020204" pitchFamily="34" charset="0"/>
              </a:defRPr>
            </a:lvl3pPr>
            <a:lvl4pPr marL="1600200" indent="-228600" defTabSz="928688">
              <a:defRPr>
                <a:solidFill>
                  <a:schemeClr val="tx1"/>
                </a:solidFill>
                <a:latin typeface="Arial" panose="020B0604020202020204" pitchFamily="34" charset="0"/>
                <a:cs typeface="Arial" panose="020B0604020202020204" pitchFamily="34" charset="0"/>
              </a:defRPr>
            </a:lvl4pPr>
            <a:lvl5pPr marL="2057400" indent="-228600" defTabSz="928688">
              <a:defRPr>
                <a:solidFill>
                  <a:schemeClr val="tx1"/>
                </a:solidFill>
                <a:latin typeface="Arial" panose="020B0604020202020204" pitchFamily="34" charset="0"/>
                <a:cs typeface="Arial" panose="020B0604020202020204" pitchFamily="34" charset="0"/>
              </a:defRPr>
            </a:lvl5pPr>
            <a:lvl6pPr marL="25146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AF766C7-71E0-4CF2-81F9-3ACCF64F6D04}" type="slidenum">
              <a:rPr lang="en-US" altLang="en-US" smtClean="0"/>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a:extLst>
              <a:ext uri="{FF2B5EF4-FFF2-40B4-BE49-F238E27FC236}">
                <a16:creationId xmlns:a16="http://schemas.microsoft.com/office/drawing/2014/main" id="{E6723A04-B1A3-BDA2-EBC4-194A38893C05}"/>
              </a:ext>
            </a:extLst>
          </p:cNvPr>
          <p:cNvSpPr>
            <a:spLocks noGrp="1" noRot="1" noChangeAspect="1" noChangeArrowheads="1" noTextEdit="1"/>
          </p:cNvSpPr>
          <p:nvPr>
            <p:ph type="sldImg"/>
          </p:nvPr>
        </p:nvSpPr>
        <p:spPr>
          <a:ln/>
        </p:spPr>
      </p:sp>
      <p:sp>
        <p:nvSpPr>
          <p:cNvPr id="145411" name="Notes Placeholder 2">
            <a:extLst>
              <a:ext uri="{FF2B5EF4-FFF2-40B4-BE49-F238E27FC236}">
                <a16:creationId xmlns:a16="http://schemas.microsoft.com/office/drawing/2014/main" id="{55C6AFEB-2712-41B5-96FB-DBB0F1B62CB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Incentive / pressure</a:t>
            </a:r>
          </a:p>
          <a:p>
            <a:r>
              <a:rPr lang="en-US" altLang="en-US">
                <a:latin typeface="Arial" panose="020B0604020202020204" pitchFamily="34" charset="0"/>
              </a:rPr>
              <a:t>Opportuntiy / circumstances exists</a:t>
            </a:r>
          </a:p>
          <a:p>
            <a:r>
              <a:rPr lang="en-US" altLang="en-US">
                <a:latin typeface="Arial" panose="020B0604020202020204" pitchFamily="34" charset="0"/>
              </a:rPr>
              <a:t>rationalization</a:t>
            </a:r>
          </a:p>
        </p:txBody>
      </p:sp>
      <p:sp>
        <p:nvSpPr>
          <p:cNvPr id="145412" name="Slide Number Placeholder 3">
            <a:extLst>
              <a:ext uri="{FF2B5EF4-FFF2-40B4-BE49-F238E27FC236}">
                <a16:creationId xmlns:a16="http://schemas.microsoft.com/office/drawing/2014/main" id="{13355D90-4646-959C-AB01-BD354DDDF54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a:solidFill>
                  <a:schemeClr val="tx1"/>
                </a:solidFill>
                <a:latin typeface="Arial" panose="020B0604020202020204" pitchFamily="34" charset="0"/>
                <a:cs typeface="Arial" panose="020B0604020202020204" pitchFamily="34" charset="0"/>
              </a:defRPr>
            </a:lvl1pPr>
            <a:lvl2pPr marL="742950" indent="-285750" defTabSz="928688">
              <a:defRPr>
                <a:solidFill>
                  <a:schemeClr val="tx1"/>
                </a:solidFill>
                <a:latin typeface="Arial" panose="020B0604020202020204" pitchFamily="34" charset="0"/>
                <a:cs typeface="Arial" panose="020B0604020202020204" pitchFamily="34" charset="0"/>
              </a:defRPr>
            </a:lvl2pPr>
            <a:lvl3pPr marL="1143000" indent="-228600" defTabSz="928688">
              <a:defRPr>
                <a:solidFill>
                  <a:schemeClr val="tx1"/>
                </a:solidFill>
                <a:latin typeface="Arial" panose="020B0604020202020204" pitchFamily="34" charset="0"/>
                <a:cs typeface="Arial" panose="020B0604020202020204" pitchFamily="34" charset="0"/>
              </a:defRPr>
            </a:lvl3pPr>
            <a:lvl4pPr marL="1600200" indent="-228600" defTabSz="928688">
              <a:defRPr>
                <a:solidFill>
                  <a:schemeClr val="tx1"/>
                </a:solidFill>
                <a:latin typeface="Arial" panose="020B0604020202020204" pitchFamily="34" charset="0"/>
                <a:cs typeface="Arial" panose="020B0604020202020204" pitchFamily="34" charset="0"/>
              </a:defRPr>
            </a:lvl4pPr>
            <a:lvl5pPr marL="2057400" indent="-228600" defTabSz="928688">
              <a:defRPr>
                <a:solidFill>
                  <a:schemeClr val="tx1"/>
                </a:solidFill>
                <a:latin typeface="Arial" panose="020B0604020202020204" pitchFamily="34" charset="0"/>
                <a:cs typeface="Arial" panose="020B0604020202020204" pitchFamily="34" charset="0"/>
              </a:defRPr>
            </a:lvl5pPr>
            <a:lvl6pPr marL="25146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E1997CD-0661-462E-A034-85B799D39607}" type="slidenum">
              <a:rPr lang="en-US" altLang="en-US" smtClean="0"/>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a:extLst>
              <a:ext uri="{FF2B5EF4-FFF2-40B4-BE49-F238E27FC236}">
                <a16:creationId xmlns:a16="http://schemas.microsoft.com/office/drawing/2014/main" id="{0624AFF5-A3B2-E608-6CBC-4A0A0EB17CAF}"/>
              </a:ext>
            </a:extLst>
          </p:cNvPr>
          <p:cNvSpPr>
            <a:spLocks noGrp="1" noRot="1" noChangeAspect="1" noChangeArrowheads="1" noTextEdit="1"/>
          </p:cNvSpPr>
          <p:nvPr>
            <p:ph type="sldImg"/>
          </p:nvPr>
        </p:nvSpPr>
        <p:spPr>
          <a:ln/>
        </p:spPr>
      </p:sp>
      <p:sp>
        <p:nvSpPr>
          <p:cNvPr id="149507" name="Notes Placeholder 2">
            <a:extLst>
              <a:ext uri="{FF2B5EF4-FFF2-40B4-BE49-F238E27FC236}">
                <a16:creationId xmlns:a16="http://schemas.microsoft.com/office/drawing/2014/main" id="{C88F5A80-65B5-CB41-C233-CB4B865915F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149508" name="Slide Number Placeholder 3">
            <a:extLst>
              <a:ext uri="{FF2B5EF4-FFF2-40B4-BE49-F238E27FC236}">
                <a16:creationId xmlns:a16="http://schemas.microsoft.com/office/drawing/2014/main" id="{54BF9E5C-1C5D-5C34-1B10-61275DBAF78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a:solidFill>
                  <a:schemeClr val="tx1"/>
                </a:solidFill>
                <a:latin typeface="Arial" panose="020B0604020202020204" pitchFamily="34" charset="0"/>
                <a:cs typeface="Arial" panose="020B0604020202020204" pitchFamily="34" charset="0"/>
              </a:defRPr>
            </a:lvl1pPr>
            <a:lvl2pPr marL="742950" indent="-285750" defTabSz="928688">
              <a:defRPr>
                <a:solidFill>
                  <a:schemeClr val="tx1"/>
                </a:solidFill>
                <a:latin typeface="Arial" panose="020B0604020202020204" pitchFamily="34" charset="0"/>
                <a:cs typeface="Arial" panose="020B0604020202020204" pitchFamily="34" charset="0"/>
              </a:defRPr>
            </a:lvl2pPr>
            <a:lvl3pPr marL="1143000" indent="-228600" defTabSz="928688">
              <a:defRPr>
                <a:solidFill>
                  <a:schemeClr val="tx1"/>
                </a:solidFill>
                <a:latin typeface="Arial" panose="020B0604020202020204" pitchFamily="34" charset="0"/>
                <a:cs typeface="Arial" panose="020B0604020202020204" pitchFamily="34" charset="0"/>
              </a:defRPr>
            </a:lvl3pPr>
            <a:lvl4pPr marL="1600200" indent="-228600" defTabSz="928688">
              <a:defRPr>
                <a:solidFill>
                  <a:schemeClr val="tx1"/>
                </a:solidFill>
                <a:latin typeface="Arial" panose="020B0604020202020204" pitchFamily="34" charset="0"/>
                <a:cs typeface="Arial" panose="020B0604020202020204" pitchFamily="34" charset="0"/>
              </a:defRPr>
            </a:lvl4pPr>
            <a:lvl5pPr marL="2057400" indent="-228600" defTabSz="928688">
              <a:defRPr>
                <a:solidFill>
                  <a:schemeClr val="tx1"/>
                </a:solidFill>
                <a:latin typeface="Arial" panose="020B0604020202020204" pitchFamily="34" charset="0"/>
                <a:cs typeface="Arial" panose="020B0604020202020204" pitchFamily="34" charset="0"/>
              </a:defRPr>
            </a:lvl5pPr>
            <a:lvl6pPr marL="25146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59D9CD9-A217-4535-8D86-F2DF991D7DB7}" type="slidenum">
              <a:rPr lang="en-US" altLang="en-US" smtClean="0"/>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a:extLst>
              <a:ext uri="{FF2B5EF4-FFF2-40B4-BE49-F238E27FC236}">
                <a16:creationId xmlns:a16="http://schemas.microsoft.com/office/drawing/2014/main" id="{C38C3108-05DA-DCD9-7DFB-947C63C5D589}"/>
              </a:ext>
            </a:extLst>
          </p:cNvPr>
          <p:cNvSpPr>
            <a:spLocks noGrp="1" noRot="1" noChangeAspect="1" noChangeArrowheads="1" noTextEdit="1"/>
          </p:cNvSpPr>
          <p:nvPr>
            <p:ph type="sldImg"/>
          </p:nvPr>
        </p:nvSpPr>
        <p:spPr>
          <a:ln/>
        </p:spPr>
      </p:sp>
      <p:sp>
        <p:nvSpPr>
          <p:cNvPr id="150531" name="Notes Placeholder 2">
            <a:extLst>
              <a:ext uri="{FF2B5EF4-FFF2-40B4-BE49-F238E27FC236}">
                <a16:creationId xmlns:a16="http://schemas.microsoft.com/office/drawing/2014/main" id="{04B7A338-AF89-9DD0-E684-62AF6DD004FA}"/>
              </a:ext>
            </a:extLst>
          </p:cNvPr>
          <p:cNvSpPr>
            <a:spLocks noGrp="1"/>
          </p:cNvSpPr>
          <p:nvPr>
            <p:ph type="body" idx="1"/>
          </p:nvPr>
        </p:nvSpPr>
        <p:spPr>
          <a:ln/>
        </p:spPr>
        <p:txBody>
          <a:bodyPr/>
          <a:lstStyle/>
          <a:p>
            <a:pPr marL="171450" indent="-171450">
              <a:buFont typeface="Wingdings" panose="05000000000000000000" pitchFamily="2" charset="2"/>
              <a:buChar char="Ø"/>
              <a:defRPr/>
            </a:pPr>
            <a:r>
              <a:rPr lang="en-US" altLang="en-US" dirty="0">
                <a:latin typeface="Arial" panose="020B0604020202020204" pitchFamily="34" charset="0"/>
              </a:rPr>
              <a:t>Usually concealed through multiple steps or entries</a:t>
            </a:r>
          </a:p>
          <a:p>
            <a:pPr marL="171450" indent="-171450">
              <a:buFont typeface="Wingdings" panose="05000000000000000000" pitchFamily="2" charset="2"/>
              <a:buChar char="Ø"/>
              <a:defRPr/>
            </a:pPr>
            <a:r>
              <a:rPr lang="en-US" altLang="en-US" dirty="0">
                <a:latin typeface="Arial" panose="020B0604020202020204" pitchFamily="34" charset="0"/>
              </a:rPr>
              <a:t>Individually not interesting or unique, but together don’t make sense</a:t>
            </a:r>
          </a:p>
          <a:p>
            <a:pPr>
              <a:buFont typeface="Wingdings" panose="05000000000000000000" pitchFamily="2" charset="2"/>
              <a:buNone/>
              <a:defRPr/>
            </a:pPr>
            <a:endParaRPr lang="en-US" altLang="en-US" dirty="0">
              <a:latin typeface="Arial" panose="020B0604020202020204" pitchFamily="34" charset="0"/>
            </a:endParaRPr>
          </a:p>
          <a:p>
            <a:pPr>
              <a:buFont typeface="Wingdings" panose="05000000000000000000" pitchFamily="2" charset="2"/>
              <a:buNone/>
              <a:defRPr/>
            </a:pPr>
            <a:r>
              <a:rPr lang="en-US" altLang="en-US" dirty="0">
                <a:latin typeface="Arial" panose="020B0604020202020204" pitchFamily="34" charset="0"/>
              </a:rPr>
              <a:t>&gt; THIS entry would look weird, right?</a:t>
            </a:r>
          </a:p>
        </p:txBody>
      </p:sp>
      <p:sp>
        <p:nvSpPr>
          <p:cNvPr id="151556" name="Slide Number Placeholder 3">
            <a:extLst>
              <a:ext uri="{FF2B5EF4-FFF2-40B4-BE49-F238E27FC236}">
                <a16:creationId xmlns:a16="http://schemas.microsoft.com/office/drawing/2014/main" id="{9718A6B5-9BF3-CDCD-320E-E84BF2C7DC7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a:solidFill>
                  <a:schemeClr val="tx1"/>
                </a:solidFill>
                <a:latin typeface="Arial" panose="020B0604020202020204" pitchFamily="34" charset="0"/>
                <a:cs typeface="Arial" panose="020B0604020202020204" pitchFamily="34" charset="0"/>
              </a:defRPr>
            </a:lvl1pPr>
            <a:lvl2pPr marL="742950" indent="-285750" defTabSz="928688">
              <a:defRPr>
                <a:solidFill>
                  <a:schemeClr val="tx1"/>
                </a:solidFill>
                <a:latin typeface="Arial" panose="020B0604020202020204" pitchFamily="34" charset="0"/>
                <a:cs typeface="Arial" panose="020B0604020202020204" pitchFamily="34" charset="0"/>
              </a:defRPr>
            </a:lvl2pPr>
            <a:lvl3pPr marL="1143000" indent="-228600" defTabSz="928688">
              <a:defRPr>
                <a:solidFill>
                  <a:schemeClr val="tx1"/>
                </a:solidFill>
                <a:latin typeface="Arial" panose="020B0604020202020204" pitchFamily="34" charset="0"/>
                <a:cs typeface="Arial" panose="020B0604020202020204" pitchFamily="34" charset="0"/>
              </a:defRPr>
            </a:lvl3pPr>
            <a:lvl4pPr marL="1600200" indent="-228600" defTabSz="928688">
              <a:defRPr>
                <a:solidFill>
                  <a:schemeClr val="tx1"/>
                </a:solidFill>
                <a:latin typeface="Arial" panose="020B0604020202020204" pitchFamily="34" charset="0"/>
                <a:cs typeface="Arial" panose="020B0604020202020204" pitchFamily="34" charset="0"/>
              </a:defRPr>
            </a:lvl4pPr>
            <a:lvl5pPr marL="2057400" indent="-228600" defTabSz="928688">
              <a:defRPr>
                <a:solidFill>
                  <a:schemeClr val="tx1"/>
                </a:solidFill>
                <a:latin typeface="Arial" panose="020B0604020202020204" pitchFamily="34" charset="0"/>
                <a:cs typeface="Arial" panose="020B0604020202020204" pitchFamily="34" charset="0"/>
              </a:defRPr>
            </a:lvl5pPr>
            <a:lvl6pPr marL="25146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73ED9A8-15DC-4E46-B531-3514B583CA17}" type="slidenum">
              <a:rPr lang="en-US" altLang="en-US" smtClean="0"/>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a:extLst>
              <a:ext uri="{FF2B5EF4-FFF2-40B4-BE49-F238E27FC236}">
                <a16:creationId xmlns:a16="http://schemas.microsoft.com/office/drawing/2014/main" id="{CE330938-663E-7CCF-2187-15A6DC857803}"/>
              </a:ext>
            </a:extLst>
          </p:cNvPr>
          <p:cNvSpPr>
            <a:spLocks noGrp="1" noRot="1" noChangeAspect="1" noChangeArrowheads="1" noTextEdit="1"/>
          </p:cNvSpPr>
          <p:nvPr>
            <p:ph type="sldImg"/>
          </p:nvPr>
        </p:nvSpPr>
        <p:spPr>
          <a:ln/>
        </p:spPr>
      </p:sp>
      <p:sp>
        <p:nvSpPr>
          <p:cNvPr id="153603" name="Notes Placeholder 2">
            <a:extLst>
              <a:ext uri="{FF2B5EF4-FFF2-40B4-BE49-F238E27FC236}">
                <a16:creationId xmlns:a16="http://schemas.microsoft.com/office/drawing/2014/main" id="{85A280A4-C687-E619-E3B8-4E973ED939F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You can get to the same point through a couple of additional entries</a:t>
            </a:r>
          </a:p>
          <a:p>
            <a:r>
              <a:rPr lang="en-US" altLang="en-US">
                <a:latin typeface="Arial" panose="020B0604020202020204" pitchFamily="34" charset="0"/>
              </a:rPr>
              <a:t>&gt;AR will close to cash and when you close out all the entries, you’re left with PPE, sales, and cash</a:t>
            </a:r>
          </a:p>
        </p:txBody>
      </p:sp>
      <p:sp>
        <p:nvSpPr>
          <p:cNvPr id="153604" name="Slide Number Placeholder 3">
            <a:extLst>
              <a:ext uri="{FF2B5EF4-FFF2-40B4-BE49-F238E27FC236}">
                <a16:creationId xmlns:a16="http://schemas.microsoft.com/office/drawing/2014/main" id="{314552A7-4EB7-DB94-A4DF-D2AE5DDBCFC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a:solidFill>
                  <a:schemeClr val="tx1"/>
                </a:solidFill>
                <a:latin typeface="Arial" panose="020B0604020202020204" pitchFamily="34" charset="0"/>
                <a:cs typeface="Arial" panose="020B0604020202020204" pitchFamily="34" charset="0"/>
              </a:defRPr>
            </a:lvl1pPr>
            <a:lvl2pPr marL="742950" indent="-285750" defTabSz="928688">
              <a:defRPr>
                <a:solidFill>
                  <a:schemeClr val="tx1"/>
                </a:solidFill>
                <a:latin typeface="Arial" panose="020B0604020202020204" pitchFamily="34" charset="0"/>
                <a:cs typeface="Arial" panose="020B0604020202020204" pitchFamily="34" charset="0"/>
              </a:defRPr>
            </a:lvl2pPr>
            <a:lvl3pPr marL="1143000" indent="-228600" defTabSz="928688">
              <a:defRPr>
                <a:solidFill>
                  <a:schemeClr val="tx1"/>
                </a:solidFill>
                <a:latin typeface="Arial" panose="020B0604020202020204" pitchFamily="34" charset="0"/>
                <a:cs typeface="Arial" panose="020B0604020202020204" pitchFamily="34" charset="0"/>
              </a:defRPr>
            </a:lvl3pPr>
            <a:lvl4pPr marL="1600200" indent="-228600" defTabSz="928688">
              <a:defRPr>
                <a:solidFill>
                  <a:schemeClr val="tx1"/>
                </a:solidFill>
                <a:latin typeface="Arial" panose="020B0604020202020204" pitchFamily="34" charset="0"/>
                <a:cs typeface="Arial" panose="020B0604020202020204" pitchFamily="34" charset="0"/>
              </a:defRPr>
            </a:lvl4pPr>
            <a:lvl5pPr marL="2057400" indent="-228600" defTabSz="928688">
              <a:defRPr>
                <a:solidFill>
                  <a:schemeClr val="tx1"/>
                </a:solidFill>
                <a:latin typeface="Arial" panose="020B0604020202020204" pitchFamily="34" charset="0"/>
                <a:cs typeface="Arial" panose="020B0604020202020204" pitchFamily="34" charset="0"/>
              </a:defRPr>
            </a:lvl5pPr>
            <a:lvl6pPr marL="25146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85FDA4C-9B83-4519-B457-D670ECF004D8}" type="slidenum">
              <a:rPr lang="en-US" altLang="en-US" smtClean="0"/>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a:extLst>
              <a:ext uri="{FF2B5EF4-FFF2-40B4-BE49-F238E27FC236}">
                <a16:creationId xmlns:a16="http://schemas.microsoft.com/office/drawing/2014/main" id="{0C6373AD-9D9B-3CD3-F4DA-06C7783015A8}"/>
              </a:ext>
            </a:extLst>
          </p:cNvPr>
          <p:cNvSpPr>
            <a:spLocks noGrp="1" noRot="1" noChangeAspect="1" noChangeArrowheads="1" noTextEdit="1"/>
          </p:cNvSpPr>
          <p:nvPr>
            <p:ph type="sldImg"/>
          </p:nvPr>
        </p:nvSpPr>
        <p:spPr>
          <a:ln/>
        </p:spPr>
      </p:sp>
      <p:sp>
        <p:nvSpPr>
          <p:cNvPr id="155651" name="Notes Placeholder 2">
            <a:extLst>
              <a:ext uri="{FF2B5EF4-FFF2-40B4-BE49-F238E27FC236}">
                <a16:creationId xmlns:a16="http://schemas.microsoft.com/office/drawing/2014/main" id="{0E9D27DA-1921-F789-4B22-EDC47B1A1D1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 typeface="Wingdings" panose="05000000000000000000" pitchFamily="2" charset="2"/>
              <a:buChar char="Ø"/>
            </a:pPr>
            <a:r>
              <a:rPr lang="en-US" altLang="en-US">
                <a:latin typeface="Arial" panose="020B0604020202020204" pitchFamily="34" charset="0"/>
              </a:rPr>
              <a:t>Controls</a:t>
            </a:r>
          </a:p>
          <a:p>
            <a:pPr marL="171450" indent="-171450">
              <a:buFont typeface="Wingdings" panose="05000000000000000000" pitchFamily="2" charset="2"/>
              <a:buChar char="Ø"/>
            </a:pPr>
            <a:r>
              <a:rPr lang="en-US" altLang="en-US">
                <a:latin typeface="Arial" panose="020B0604020202020204" pitchFamily="34" charset="0"/>
              </a:rPr>
              <a:t>Substantive procedures</a:t>
            </a:r>
          </a:p>
          <a:p>
            <a:pPr marL="628650" lvl="1" indent="-171450">
              <a:buFont typeface="Wingdings" panose="05000000000000000000" pitchFamily="2" charset="2"/>
              <a:buChar char="Ø"/>
            </a:pPr>
            <a:r>
              <a:rPr lang="en-US" altLang="en-US">
                <a:latin typeface="Arial" panose="020B0604020202020204" pitchFamily="34" charset="0"/>
              </a:rPr>
              <a:t>Trending of activity</a:t>
            </a:r>
          </a:p>
          <a:p>
            <a:pPr marL="628650" lvl="1" indent="-171450">
              <a:buFont typeface="Wingdings" panose="05000000000000000000" pitchFamily="2" charset="2"/>
              <a:buChar char="Ø"/>
            </a:pPr>
            <a:r>
              <a:rPr lang="en-US" altLang="en-US">
                <a:latin typeface="Arial" panose="020B0604020202020204" pitchFamily="34" charset="0"/>
              </a:rPr>
              <a:t>Profit margins </a:t>
            </a:r>
          </a:p>
          <a:p>
            <a:pPr marL="628650" lvl="1" indent="-171450">
              <a:buFont typeface="Wingdings" panose="05000000000000000000" pitchFamily="2" charset="2"/>
              <a:buChar char="Ø"/>
            </a:pPr>
            <a:r>
              <a:rPr lang="en-US" altLang="en-US">
                <a:latin typeface="Arial" panose="020B0604020202020204" pitchFamily="34" charset="0"/>
              </a:rPr>
              <a:t>Gross margins</a:t>
            </a:r>
          </a:p>
          <a:p>
            <a:pPr marL="628650" lvl="1" indent="-171450">
              <a:buFont typeface="Wingdings" panose="05000000000000000000" pitchFamily="2" charset="2"/>
              <a:buChar char="Ø"/>
            </a:pPr>
            <a:r>
              <a:rPr lang="en-US" altLang="en-US">
                <a:latin typeface="Arial" panose="020B0604020202020204" pitchFamily="34" charset="0"/>
              </a:rPr>
              <a:t>Relationship analyses between accounts (e.g., depreciation v. asset costs, etc.)</a:t>
            </a:r>
          </a:p>
          <a:p>
            <a:pPr marL="171450" indent="-171450">
              <a:buFont typeface="Wingdings" panose="05000000000000000000" pitchFamily="2" charset="2"/>
              <a:buChar char="Ø"/>
            </a:pPr>
            <a:endParaRPr lang="en-US" altLang="en-US">
              <a:latin typeface="Arial" panose="020B0604020202020204" pitchFamily="34" charset="0"/>
            </a:endParaRPr>
          </a:p>
        </p:txBody>
      </p:sp>
      <p:sp>
        <p:nvSpPr>
          <p:cNvPr id="155652" name="Slide Number Placeholder 3">
            <a:extLst>
              <a:ext uri="{FF2B5EF4-FFF2-40B4-BE49-F238E27FC236}">
                <a16:creationId xmlns:a16="http://schemas.microsoft.com/office/drawing/2014/main" id="{64DD1000-C18D-499A-44B0-6840521A25C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defRPr>
                <a:solidFill>
                  <a:schemeClr val="tx1"/>
                </a:solidFill>
                <a:latin typeface="Arial" panose="020B0604020202020204" pitchFamily="34" charset="0"/>
                <a:cs typeface="Arial" panose="020B0604020202020204" pitchFamily="34" charset="0"/>
              </a:defRPr>
            </a:lvl1pPr>
            <a:lvl2pPr marL="741363" indent="-284163" defTabSz="927100">
              <a:defRPr>
                <a:solidFill>
                  <a:schemeClr val="tx1"/>
                </a:solidFill>
                <a:latin typeface="Arial" panose="020B0604020202020204" pitchFamily="34" charset="0"/>
                <a:cs typeface="Arial" panose="020B0604020202020204" pitchFamily="34" charset="0"/>
              </a:defRPr>
            </a:lvl2pPr>
            <a:lvl3pPr marL="1141413" indent="-227013" defTabSz="927100">
              <a:defRPr>
                <a:solidFill>
                  <a:schemeClr val="tx1"/>
                </a:solidFill>
                <a:latin typeface="Arial" panose="020B0604020202020204" pitchFamily="34" charset="0"/>
                <a:cs typeface="Arial" panose="020B0604020202020204" pitchFamily="34" charset="0"/>
              </a:defRPr>
            </a:lvl3pPr>
            <a:lvl4pPr marL="1598613" indent="-227013" defTabSz="927100">
              <a:defRPr>
                <a:solidFill>
                  <a:schemeClr val="tx1"/>
                </a:solidFill>
                <a:latin typeface="Arial" panose="020B0604020202020204" pitchFamily="34" charset="0"/>
                <a:cs typeface="Arial" panose="020B0604020202020204" pitchFamily="34" charset="0"/>
              </a:defRPr>
            </a:lvl4pPr>
            <a:lvl5pPr marL="2054225" indent="-227013" defTabSz="927100">
              <a:defRPr>
                <a:solidFill>
                  <a:schemeClr val="tx1"/>
                </a:solidFill>
                <a:latin typeface="Arial" panose="020B0604020202020204" pitchFamily="34" charset="0"/>
                <a:cs typeface="Arial" panose="020B0604020202020204" pitchFamily="34" charset="0"/>
              </a:defRPr>
            </a:lvl5pPr>
            <a:lvl6pPr marL="2511425" indent="-227013"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68625" indent="-227013"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5825" indent="-227013"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3025" indent="-227013"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7453063-260D-428F-A043-C2C1F0FEECDF}" type="slidenum">
              <a:rPr lang="en-US" altLang="en-US" smtClean="0"/>
              <a:pPr/>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a:extLst>
              <a:ext uri="{FF2B5EF4-FFF2-40B4-BE49-F238E27FC236}">
                <a16:creationId xmlns:a16="http://schemas.microsoft.com/office/drawing/2014/main" id="{3DC09359-FC69-E7CB-23E6-F4ACBF31CA14}"/>
              </a:ext>
            </a:extLst>
          </p:cNvPr>
          <p:cNvSpPr>
            <a:spLocks noGrp="1" noRot="1" noChangeAspect="1" noChangeArrowheads="1" noTextEdit="1"/>
          </p:cNvSpPr>
          <p:nvPr>
            <p:ph type="sldImg"/>
          </p:nvPr>
        </p:nvSpPr>
        <p:spPr>
          <a:ln/>
        </p:spPr>
      </p:sp>
      <p:sp>
        <p:nvSpPr>
          <p:cNvPr id="157699" name="Notes Placeholder 2">
            <a:extLst>
              <a:ext uri="{FF2B5EF4-FFF2-40B4-BE49-F238E27FC236}">
                <a16:creationId xmlns:a16="http://schemas.microsoft.com/office/drawing/2014/main" id="{A5D10601-7C74-C197-B2EF-BE4395ABAC4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ASK what kind of characteristics of a JE might be susceptible to fraud ? </a:t>
            </a:r>
          </a:p>
        </p:txBody>
      </p:sp>
      <p:sp>
        <p:nvSpPr>
          <p:cNvPr id="157700" name="Slide Number Placeholder 3">
            <a:extLst>
              <a:ext uri="{FF2B5EF4-FFF2-40B4-BE49-F238E27FC236}">
                <a16:creationId xmlns:a16="http://schemas.microsoft.com/office/drawing/2014/main" id="{C55D3590-1FCB-8A22-13CA-2D976E6D5DD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defRPr>
                <a:solidFill>
                  <a:schemeClr val="tx1"/>
                </a:solidFill>
                <a:latin typeface="Arial" panose="020B0604020202020204" pitchFamily="34" charset="0"/>
                <a:cs typeface="Arial" panose="020B0604020202020204" pitchFamily="34" charset="0"/>
              </a:defRPr>
            </a:lvl1pPr>
            <a:lvl2pPr marL="741363" indent="-284163" defTabSz="927100">
              <a:defRPr>
                <a:solidFill>
                  <a:schemeClr val="tx1"/>
                </a:solidFill>
                <a:latin typeface="Arial" panose="020B0604020202020204" pitchFamily="34" charset="0"/>
                <a:cs typeface="Arial" panose="020B0604020202020204" pitchFamily="34" charset="0"/>
              </a:defRPr>
            </a:lvl2pPr>
            <a:lvl3pPr marL="1141413" indent="-227013" defTabSz="927100">
              <a:defRPr>
                <a:solidFill>
                  <a:schemeClr val="tx1"/>
                </a:solidFill>
                <a:latin typeface="Arial" panose="020B0604020202020204" pitchFamily="34" charset="0"/>
                <a:cs typeface="Arial" panose="020B0604020202020204" pitchFamily="34" charset="0"/>
              </a:defRPr>
            </a:lvl3pPr>
            <a:lvl4pPr marL="1598613" indent="-227013" defTabSz="927100">
              <a:defRPr>
                <a:solidFill>
                  <a:schemeClr val="tx1"/>
                </a:solidFill>
                <a:latin typeface="Arial" panose="020B0604020202020204" pitchFamily="34" charset="0"/>
                <a:cs typeface="Arial" panose="020B0604020202020204" pitchFamily="34" charset="0"/>
              </a:defRPr>
            </a:lvl4pPr>
            <a:lvl5pPr marL="2054225" indent="-227013" defTabSz="927100">
              <a:defRPr>
                <a:solidFill>
                  <a:schemeClr val="tx1"/>
                </a:solidFill>
                <a:latin typeface="Arial" panose="020B0604020202020204" pitchFamily="34" charset="0"/>
                <a:cs typeface="Arial" panose="020B0604020202020204" pitchFamily="34" charset="0"/>
              </a:defRPr>
            </a:lvl5pPr>
            <a:lvl6pPr marL="2511425" indent="-227013"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68625" indent="-227013"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5825" indent="-227013"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3025" indent="-227013"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59335BB-E655-467B-BE43-F14376E1AB8A}" type="slidenum">
              <a:rPr lang="en-US" altLang="en-US" smtClean="0"/>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le Slide White">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361951" y="3014332"/>
            <a:ext cx="7762875" cy="538609"/>
          </a:xfrm>
          <a:prstGeom prst="rect">
            <a:avLst/>
          </a:prstGeom>
        </p:spPr>
        <p:txBody>
          <a:bodyPr anchor="t" anchorCtr="0"/>
          <a:lstStyle>
            <a:lvl1pPr marL="0" indent="0" algn="l">
              <a:spcBef>
                <a:spcPts val="0"/>
              </a:spcBef>
              <a:spcAft>
                <a:spcPts val="300"/>
              </a:spcAft>
              <a:buNone/>
              <a:defRPr sz="2900" b="0">
                <a:solidFill>
                  <a:schemeClr val="tx2"/>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name</a:t>
            </a:r>
          </a:p>
        </p:txBody>
      </p:sp>
      <p:sp>
        <p:nvSpPr>
          <p:cNvPr id="7" name="Title 1"/>
          <p:cNvSpPr>
            <a:spLocks noGrp="1"/>
          </p:cNvSpPr>
          <p:nvPr>
            <p:ph type="title" hasCustomPrompt="1"/>
          </p:nvPr>
        </p:nvSpPr>
        <p:spPr>
          <a:xfrm>
            <a:off x="361951" y="1419523"/>
            <a:ext cx="7743825" cy="1272143"/>
          </a:xfrm>
          <a:prstGeom prst="rect">
            <a:avLst/>
          </a:prstGeom>
        </p:spPr>
        <p:txBody>
          <a:bodyPr anchor="b" anchorCtr="0"/>
          <a:lstStyle>
            <a:lvl1pPr algn="l">
              <a:lnSpc>
                <a:spcPts val="4600"/>
              </a:lnSpc>
              <a:spcBef>
                <a:spcPts val="0"/>
              </a:spcBef>
              <a:defRPr sz="4400" b="0" cap="all" spc="-30" baseline="0">
                <a:solidFill>
                  <a:schemeClr val="tx2"/>
                </a:solidFill>
                <a:latin typeface="Arial Black" panose="020B0A04020102020204" pitchFamily="34" charset="0"/>
              </a:defRPr>
            </a:lvl1pPr>
          </a:lstStyle>
          <a:p>
            <a:r>
              <a:rPr lang="en-US"/>
              <a:t>Click to edit master title style</a:t>
            </a:r>
          </a:p>
        </p:txBody>
      </p:sp>
      <p:sp>
        <p:nvSpPr>
          <p:cNvPr id="13" name="Freeform 12"/>
          <p:cNvSpPr>
            <a:spLocks/>
          </p:cNvSpPr>
          <p:nvPr userDrawn="1"/>
        </p:nvSpPr>
        <p:spPr bwMode="auto">
          <a:xfrm>
            <a:off x="7951304" y="384934"/>
            <a:ext cx="1192696" cy="799273"/>
          </a:xfrm>
          <a:custGeom>
            <a:avLst/>
            <a:gdLst>
              <a:gd name="T0" fmla="*/ 88 w 3456"/>
              <a:gd name="T1" fmla="*/ 0 h 2317"/>
              <a:gd name="T2" fmla="*/ 462 w 3456"/>
              <a:gd name="T3" fmla="*/ 0 h 2317"/>
              <a:gd name="T4" fmla="*/ 1159 w 3456"/>
              <a:gd name="T5" fmla="*/ 0 h 2317"/>
              <a:gd name="T6" fmla="*/ 1231 w 3456"/>
              <a:gd name="T7" fmla="*/ 419 h 2317"/>
              <a:gd name="T8" fmla="*/ 953 w 3456"/>
              <a:gd name="T9" fmla="*/ 419 h 2317"/>
              <a:gd name="T10" fmla="*/ 1239 w 3456"/>
              <a:gd name="T11" fmla="*/ 1591 h 2317"/>
              <a:gd name="T12" fmla="*/ 1298 w 3456"/>
              <a:gd name="T13" fmla="*/ 1374 h 2317"/>
              <a:gd name="T14" fmla="*/ 1387 w 3456"/>
              <a:gd name="T15" fmla="*/ 1044 h 2317"/>
              <a:gd name="T16" fmla="*/ 1487 w 3456"/>
              <a:gd name="T17" fmla="*/ 673 h 2317"/>
              <a:gd name="T18" fmla="*/ 1580 w 3456"/>
              <a:gd name="T19" fmla="*/ 328 h 2317"/>
              <a:gd name="T20" fmla="*/ 1646 w 3456"/>
              <a:gd name="T21" fmla="*/ 81 h 2317"/>
              <a:gd name="T22" fmla="*/ 1763 w 3456"/>
              <a:gd name="T23" fmla="*/ 0 h 2317"/>
              <a:gd name="T24" fmla="*/ 2093 w 3456"/>
              <a:gd name="T25" fmla="*/ 0 h 2317"/>
              <a:gd name="T26" fmla="*/ 2122 w 3456"/>
              <a:gd name="T27" fmla="*/ 113 h 2317"/>
              <a:gd name="T28" fmla="*/ 2189 w 3456"/>
              <a:gd name="T29" fmla="*/ 380 h 2317"/>
              <a:gd name="T30" fmla="*/ 2277 w 3456"/>
              <a:gd name="T31" fmla="*/ 734 h 2317"/>
              <a:gd name="T32" fmla="*/ 2369 w 3456"/>
              <a:gd name="T33" fmla="*/ 1105 h 2317"/>
              <a:gd name="T34" fmla="*/ 2447 w 3456"/>
              <a:gd name="T35" fmla="*/ 1420 h 2317"/>
              <a:gd name="T36" fmla="*/ 2496 w 3456"/>
              <a:gd name="T37" fmla="*/ 1611 h 2317"/>
              <a:gd name="T38" fmla="*/ 2634 w 3456"/>
              <a:gd name="T39" fmla="*/ 419 h 2317"/>
              <a:gd name="T40" fmla="*/ 2536 w 3456"/>
              <a:gd name="T41" fmla="*/ 281 h 2317"/>
              <a:gd name="T42" fmla="*/ 2536 w 3456"/>
              <a:gd name="T43" fmla="*/ 0 h 2317"/>
              <a:gd name="T44" fmla="*/ 3215 w 3456"/>
              <a:gd name="T45" fmla="*/ 419 h 2317"/>
              <a:gd name="T46" fmla="*/ 3178 w 3456"/>
              <a:gd name="T47" fmla="*/ 446 h 2317"/>
              <a:gd name="T48" fmla="*/ 3127 w 3456"/>
              <a:gd name="T49" fmla="*/ 640 h 2317"/>
              <a:gd name="T50" fmla="*/ 3041 w 3456"/>
              <a:gd name="T51" fmla="*/ 967 h 2317"/>
              <a:gd name="T52" fmla="*/ 2938 w 3456"/>
              <a:gd name="T53" fmla="*/ 1360 h 2317"/>
              <a:gd name="T54" fmla="*/ 2833 w 3456"/>
              <a:gd name="T55" fmla="*/ 1754 h 2317"/>
              <a:gd name="T56" fmla="*/ 2746 w 3456"/>
              <a:gd name="T57" fmla="*/ 2084 h 2317"/>
              <a:gd name="T58" fmla="*/ 2693 w 3456"/>
              <a:gd name="T59" fmla="*/ 2286 h 2317"/>
              <a:gd name="T60" fmla="*/ 2525 w 3456"/>
              <a:gd name="T61" fmla="*/ 2317 h 2317"/>
              <a:gd name="T62" fmla="*/ 2242 w 3456"/>
              <a:gd name="T63" fmla="*/ 2317 h 2317"/>
              <a:gd name="T64" fmla="*/ 2020 w 3456"/>
              <a:gd name="T65" fmla="*/ 2301 h 2317"/>
              <a:gd name="T66" fmla="*/ 1977 w 3456"/>
              <a:gd name="T67" fmla="*/ 2131 h 2317"/>
              <a:gd name="T68" fmla="*/ 1906 w 3456"/>
              <a:gd name="T69" fmla="*/ 1845 h 2317"/>
              <a:gd name="T70" fmla="*/ 1825 w 3456"/>
              <a:gd name="T71" fmla="*/ 1527 h 2317"/>
              <a:gd name="T72" fmla="*/ 1758 w 3456"/>
              <a:gd name="T73" fmla="*/ 1258 h 2317"/>
              <a:gd name="T74" fmla="*/ 1725 w 3456"/>
              <a:gd name="T75" fmla="*/ 1126 h 2317"/>
              <a:gd name="T76" fmla="*/ 1705 w 3456"/>
              <a:gd name="T77" fmla="*/ 1195 h 2317"/>
              <a:gd name="T78" fmla="*/ 1644 w 3456"/>
              <a:gd name="T79" fmla="*/ 1428 h 2317"/>
              <a:gd name="T80" fmla="*/ 1561 w 3456"/>
              <a:gd name="T81" fmla="*/ 1739 h 2317"/>
              <a:gd name="T82" fmla="*/ 1481 w 3456"/>
              <a:gd name="T83" fmla="*/ 2045 h 2317"/>
              <a:gd name="T84" fmla="*/ 1423 w 3456"/>
              <a:gd name="T85" fmla="*/ 2263 h 2317"/>
              <a:gd name="T86" fmla="*/ 1272 w 3456"/>
              <a:gd name="T87" fmla="*/ 2317 h 2317"/>
              <a:gd name="T88" fmla="*/ 1012 w 3456"/>
              <a:gd name="T89" fmla="*/ 2317 h 2317"/>
              <a:gd name="T90" fmla="*/ 748 w 3456"/>
              <a:gd name="T91" fmla="*/ 2313 h 2317"/>
              <a:gd name="T92" fmla="*/ 711 w 3456"/>
              <a:gd name="T93" fmla="*/ 2169 h 2317"/>
              <a:gd name="T94" fmla="*/ 638 w 3456"/>
              <a:gd name="T95" fmla="*/ 1874 h 2317"/>
              <a:gd name="T96" fmla="*/ 542 w 3456"/>
              <a:gd name="T97" fmla="*/ 1494 h 2317"/>
              <a:gd name="T98" fmla="*/ 442 w 3456"/>
              <a:gd name="T99" fmla="*/ 1093 h 2317"/>
              <a:gd name="T100" fmla="*/ 353 w 3456"/>
              <a:gd name="T101" fmla="*/ 738 h 2317"/>
              <a:gd name="T102" fmla="*/ 291 w 3456"/>
              <a:gd name="T103" fmla="*/ 492 h 2317"/>
              <a:gd name="T104" fmla="*/ 118 w 3456"/>
              <a:gd name="T105" fmla="*/ 419 h 2317"/>
              <a:gd name="T106" fmla="*/ 0 w 3456"/>
              <a:gd name="T107" fmla="*/ 419 h 23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456" h="2317">
                <a:moveTo>
                  <a:pt x="0" y="0"/>
                </a:moveTo>
                <a:lnTo>
                  <a:pt x="15" y="0"/>
                </a:lnTo>
                <a:lnTo>
                  <a:pt x="22" y="0"/>
                </a:lnTo>
                <a:lnTo>
                  <a:pt x="43" y="0"/>
                </a:lnTo>
                <a:lnTo>
                  <a:pt x="71" y="0"/>
                </a:lnTo>
                <a:lnTo>
                  <a:pt x="88" y="0"/>
                </a:lnTo>
                <a:lnTo>
                  <a:pt x="189" y="0"/>
                </a:lnTo>
                <a:lnTo>
                  <a:pt x="237" y="0"/>
                </a:lnTo>
                <a:lnTo>
                  <a:pt x="289" y="0"/>
                </a:lnTo>
                <a:lnTo>
                  <a:pt x="345" y="0"/>
                </a:lnTo>
                <a:lnTo>
                  <a:pt x="402" y="0"/>
                </a:lnTo>
                <a:lnTo>
                  <a:pt x="462" y="0"/>
                </a:lnTo>
                <a:lnTo>
                  <a:pt x="941" y="0"/>
                </a:lnTo>
                <a:lnTo>
                  <a:pt x="993" y="0"/>
                </a:lnTo>
                <a:lnTo>
                  <a:pt x="1042" y="0"/>
                </a:lnTo>
                <a:lnTo>
                  <a:pt x="1106" y="0"/>
                </a:lnTo>
                <a:lnTo>
                  <a:pt x="1125" y="0"/>
                </a:lnTo>
                <a:lnTo>
                  <a:pt x="1159" y="0"/>
                </a:lnTo>
                <a:lnTo>
                  <a:pt x="1188" y="0"/>
                </a:lnTo>
                <a:lnTo>
                  <a:pt x="1231" y="0"/>
                </a:lnTo>
                <a:lnTo>
                  <a:pt x="1231" y="372"/>
                </a:lnTo>
                <a:lnTo>
                  <a:pt x="1231" y="394"/>
                </a:lnTo>
                <a:lnTo>
                  <a:pt x="1231" y="410"/>
                </a:lnTo>
                <a:lnTo>
                  <a:pt x="1231" y="419"/>
                </a:lnTo>
                <a:lnTo>
                  <a:pt x="1082" y="419"/>
                </a:lnTo>
                <a:lnTo>
                  <a:pt x="1053" y="419"/>
                </a:lnTo>
                <a:lnTo>
                  <a:pt x="1024" y="419"/>
                </a:lnTo>
                <a:lnTo>
                  <a:pt x="997" y="419"/>
                </a:lnTo>
                <a:lnTo>
                  <a:pt x="973" y="419"/>
                </a:lnTo>
                <a:lnTo>
                  <a:pt x="953" y="419"/>
                </a:lnTo>
                <a:lnTo>
                  <a:pt x="924" y="419"/>
                </a:lnTo>
                <a:lnTo>
                  <a:pt x="1226" y="1638"/>
                </a:lnTo>
                <a:lnTo>
                  <a:pt x="1227" y="1635"/>
                </a:lnTo>
                <a:lnTo>
                  <a:pt x="1229" y="1627"/>
                </a:lnTo>
                <a:lnTo>
                  <a:pt x="1234" y="1611"/>
                </a:lnTo>
                <a:lnTo>
                  <a:pt x="1239" y="1591"/>
                </a:lnTo>
                <a:lnTo>
                  <a:pt x="1246" y="1566"/>
                </a:lnTo>
                <a:lnTo>
                  <a:pt x="1255" y="1536"/>
                </a:lnTo>
                <a:lnTo>
                  <a:pt x="1264" y="1502"/>
                </a:lnTo>
                <a:lnTo>
                  <a:pt x="1275" y="1463"/>
                </a:lnTo>
                <a:lnTo>
                  <a:pt x="1286" y="1420"/>
                </a:lnTo>
                <a:lnTo>
                  <a:pt x="1298" y="1374"/>
                </a:lnTo>
                <a:lnTo>
                  <a:pt x="1311" y="1325"/>
                </a:lnTo>
                <a:lnTo>
                  <a:pt x="1325" y="1273"/>
                </a:lnTo>
                <a:lnTo>
                  <a:pt x="1339" y="1219"/>
                </a:lnTo>
                <a:lnTo>
                  <a:pt x="1355" y="1162"/>
                </a:lnTo>
                <a:lnTo>
                  <a:pt x="1371" y="1104"/>
                </a:lnTo>
                <a:lnTo>
                  <a:pt x="1387" y="1044"/>
                </a:lnTo>
                <a:lnTo>
                  <a:pt x="1403" y="984"/>
                </a:lnTo>
                <a:lnTo>
                  <a:pt x="1420" y="922"/>
                </a:lnTo>
                <a:lnTo>
                  <a:pt x="1437" y="860"/>
                </a:lnTo>
                <a:lnTo>
                  <a:pt x="1454" y="797"/>
                </a:lnTo>
                <a:lnTo>
                  <a:pt x="1470" y="734"/>
                </a:lnTo>
                <a:lnTo>
                  <a:pt x="1487" y="673"/>
                </a:lnTo>
                <a:lnTo>
                  <a:pt x="1504" y="611"/>
                </a:lnTo>
                <a:lnTo>
                  <a:pt x="1520" y="551"/>
                </a:lnTo>
                <a:lnTo>
                  <a:pt x="1535" y="492"/>
                </a:lnTo>
                <a:lnTo>
                  <a:pt x="1551" y="436"/>
                </a:lnTo>
                <a:lnTo>
                  <a:pt x="1566" y="380"/>
                </a:lnTo>
                <a:lnTo>
                  <a:pt x="1580" y="328"/>
                </a:lnTo>
                <a:lnTo>
                  <a:pt x="1593" y="278"/>
                </a:lnTo>
                <a:lnTo>
                  <a:pt x="1605" y="231"/>
                </a:lnTo>
                <a:lnTo>
                  <a:pt x="1618" y="188"/>
                </a:lnTo>
                <a:lnTo>
                  <a:pt x="1629" y="149"/>
                </a:lnTo>
                <a:lnTo>
                  <a:pt x="1638" y="112"/>
                </a:lnTo>
                <a:lnTo>
                  <a:pt x="1646" y="81"/>
                </a:lnTo>
                <a:lnTo>
                  <a:pt x="1654" y="55"/>
                </a:lnTo>
                <a:lnTo>
                  <a:pt x="1660" y="33"/>
                </a:lnTo>
                <a:lnTo>
                  <a:pt x="1664" y="16"/>
                </a:lnTo>
                <a:lnTo>
                  <a:pt x="1667" y="6"/>
                </a:lnTo>
                <a:lnTo>
                  <a:pt x="1668" y="0"/>
                </a:lnTo>
                <a:lnTo>
                  <a:pt x="1763" y="0"/>
                </a:lnTo>
                <a:lnTo>
                  <a:pt x="1794" y="0"/>
                </a:lnTo>
                <a:lnTo>
                  <a:pt x="1811" y="0"/>
                </a:lnTo>
                <a:lnTo>
                  <a:pt x="1968" y="0"/>
                </a:lnTo>
                <a:lnTo>
                  <a:pt x="1999" y="0"/>
                </a:lnTo>
                <a:lnTo>
                  <a:pt x="2028" y="0"/>
                </a:lnTo>
                <a:lnTo>
                  <a:pt x="2093" y="0"/>
                </a:lnTo>
                <a:lnTo>
                  <a:pt x="2095" y="6"/>
                </a:lnTo>
                <a:lnTo>
                  <a:pt x="2098" y="16"/>
                </a:lnTo>
                <a:lnTo>
                  <a:pt x="2102" y="33"/>
                </a:lnTo>
                <a:lnTo>
                  <a:pt x="2107" y="55"/>
                </a:lnTo>
                <a:lnTo>
                  <a:pt x="2113" y="81"/>
                </a:lnTo>
                <a:lnTo>
                  <a:pt x="2122" y="113"/>
                </a:lnTo>
                <a:lnTo>
                  <a:pt x="2130" y="149"/>
                </a:lnTo>
                <a:lnTo>
                  <a:pt x="2141" y="188"/>
                </a:lnTo>
                <a:lnTo>
                  <a:pt x="2151" y="231"/>
                </a:lnTo>
                <a:lnTo>
                  <a:pt x="2163" y="278"/>
                </a:lnTo>
                <a:lnTo>
                  <a:pt x="2175" y="328"/>
                </a:lnTo>
                <a:lnTo>
                  <a:pt x="2189" y="380"/>
                </a:lnTo>
                <a:lnTo>
                  <a:pt x="2202" y="436"/>
                </a:lnTo>
                <a:lnTo>
                  <a:pt x="2216" y="492"/>
                </a:lnTo>
                <a:lnTo>
                  <a:pt x="2231" y="552"/>
                </a:lnTo>
                <a:lnTo>
                  <a:pt x="2246" y="611"/>
                </a:lnTo>
                <a:lnTo>
                  <a:pt x="2261" y="673"/>
                </a:lnTo>
                <a:lnTo>
                  <a:pt x="2277" y="734"/>
                </a:lnTo>
                <a:lnTo>
                  <a:pt x="2292" y="797"/>
                </a:lnTo>
                <a:lnTo>
                  <a:pt x="2308" y="860"/>
                </a:lnTo>
                <a:lnTo>
                  <a:pt x="2323" y="922"/>
                </a:lnTo>
                <a:lnTo>
                  <a:pt x="2339" y="984"/>
                </a:lnTo>
                <a:lnTo>
                  <a:pt x="2354" y="1044"/>
                </a:lnTo>
                <a:lnTo>
                  <a:pt x="2369" y="1105"/>
                </a:lnTo>
                <a:lnTo>
                  <a:pt x="2384" y="1162"/>
                </a:lnTo>
                <a:lnTo>
                  <a:pt x="2397" y="1219"/>
                </a:lnTo>
                <a:lnTo>
                  <a:pt x="2411" y="1273"/>
                </a:lnTo>
                <a:lnTo>
                  <a:pt x="2423" y="1325"/>
                </a:lnTo>
                <a:lnTo>
                  <a:pt x="2436" y="1374"/>
                </a:lnTo>
                <a:lnTo>
                  <a:pt x="2447" y="1420"/>
                </a:lnTo>
                <a:lnTo>
                  <a:pt x="2458" y="1463"/>
                </a:lnTo>
                <a:lnTo>
                  <a:pt x="2467" y="1502"/>
                </a:lnTo>
                <a:lnTo>
                  <a:pt x="2477" y="1536"/>
                </a:lnTo>
                <a:lnTo>
                  <a:pt x="2484" y="1565"/>
                </a:lnTo>
                <a:lnTo>
                  <a:pt x="2490" y="1591"/>
                </a:lnTo>
                <a:lnTo>
                  <a:pt x="2496" y="1611"/>
                </a:lnTo>
                <a:lnTo>
                  <a:pt x="2499" y="1627"/>
                </a:lnTo>
                <a:lnTo>
                  <a:pt x="2501" y="1635"/>
                </a:lnTo>
                <a:lnTo>
                  <a:pt x="2502" y="1638"/>
                </a:lnTo>
                <a:lnTo>
                  <a:pt x="2831" y="419"/>
                </a:lnTo>
                <a:lnTo>
                  <a:pt x="2663" y="419"/>
                </a:lnTo>
                <a:lnTo>
                  <a:pt x="2634" y="419"/>
                </a:lnTo>
                <a:lnTo>
                  <a:pt x="2607" y="419"/>
                </a:lnTo>
                <a:lnTo>
                  <a:pt x="2582" y="419"/>
                </a:lnTo>
                <a:lnTo>
                  <a:pt x="2562" y="419"/>
                </a:lnTo>
                <a:lnTo>
                  <a:pt x="2546" y="419"/>
                </a:lnTo>
                <a:lnTo>
                  <a:pt x="2536" y="419"/>
                </a:lnTo>
                <a:lnTo>
                  <a:pt x="2536" y="281"/>
                </a:lnTo>
                <a:lnTo>
                  <a:pt x="2536" y="246"/>
                </a:lnTo>
                <a:lnTo>
                  <a:pt x="2536" y="209"/>
                </a:lnTo>
                <a:lnTo>
                  <a:pt x="2536" y="47"/>
                </a:lnTo>
                <a:lnTo>
                  <a:pt x="2536" y="26"/>
                </a:lnTo>
                <a:lnTo>
                  <a:pt x="2536" y="10"/>
                </a:lnTo>
                <a:lnTo>
                  <a:pt x="2536" y="0"/>
                </a:lnTo>
                <a:lnTo>
                  <a:pt x="3456" y="0"/>
                </a:lnTo>
                <a:lnTo>
                  <a:pt x="3456" y="419"/>
                </a:lnTo>
                <a:lnTo>
                  <a:pt x="3283" y="419"/>
                </a:lnTo>
                <a:lnTo>
                  <a:pt x="3258" y="419"/>
                </a:lnTo>
                <a:lnTo>
                  <a:pt x="3234" y="419"/>
                </a:lnTo>
                <a:lnTo>
                  <a:pt x="3215" y="419"/>
                </a:lnTo>
                <a:lnTo>
                  <a:pt x="3199" y="419"/>
                </a:lnTo>
                <a:lnTo>
                  <a:pt x="3189" y="419"/>
                </a:lnTo>
                <a:lnTo>
                  <a:pt x="3186" y="419"/>
                </a:lnTo>
                <a:lnTo>
                  <a:pt x="3185" y="422"/>
                </a:lnTo>
                <a:lnTo>
                  <a:pt x="3183" y="431"/>
                </a:lnTo>
                <a:lnTo>
                  <a:pt x="3178" y="446"/>
                </a:lnTo>
                <a:lnTo>
                  <a:pt x="3173" y="466"/>
                </a:lnTo>
                <a:lnTo>
                  <a:pt x="3166" y="492"/>
                </a:lnTo>
                <a:lnTo>
                  <a:pt x="3159" y="522"/>
                </a:lnTo>
                <a:lnTo>
                  <a:pt x="3149" y="558"/>
                </a:lnTo>
                <a:lnTo>
                  <a:pt x="3139" y="597"/>
                </a:lnTo>
                <a:lnTo>
                  <a:pt x="3127" y="640"/>
                </a:lnTo>
                <a:lnTo>
                  <a:pt x="3115" y="687"/>
                </a:lnTo>
                <a:lnTo>
                  <a:pt x="3101" y="738"/>
                </a:lnTo>
                <a:lnTo>
                  <a:pt x="3087" y="791"/>
                </a:lnTo>
                <a:lnTo>
                  <a:pt x="3073" y="847"/>
                </a:lnTo>
                <a:lnTo>
                  <a:pt x="3057" y="906"/>
                </a:lnTo>
                <a:lnTo>
                  <a:pt x="3041" y="967"/>
                </a:lnTo>
                <a:lnTo>
                  <a:pt x="3025" y="1029"/>
                </a:lnTo>
                <a:lnTo>
                  <a:pt x="3008" y="1093"/>
                </a:lnTo>
                <a:lnTo>
                  <a:pt x="2990" y="1159"/>
                </a:lnTo>
                <a:lnTo>
                  <a:pt x="2973" y="1225"/>
                </a:lnTo>
                <a:lnTo>
                  <a:pt x="2955" y="1292"/>
                </a:lnTo>
                <a:lnTo>
                  <a:pt x="2938" y="1360"/>
                </a:lnTo>
                <a:lnTo>
                  <a:pt x="2920" y="1427"/>
                </a:lnTo>
                <a:lnTo>
                  <a:pt x="2902" y="1494"/>
                </a:lnTo>
                <a:lnTo>
                  <a:pt x="2884" y="1560"/>
                </a:lnTo>
                <a:lnTo>
                  <a:pt x="2867" y="1626"/>
                </a:lnTo>
                <a:lnTo>
                  <a:pt x="2850" y="1691"/>
                </a:lnTo>
                <a:lnTo>
                  <a:pt x="2833" y="1754"/>
                </a:lnTo>
                <a:lnTo>
                  <a:pt x="2817" y="1815"/>
                </a:lnTo>
                <a:lnTo>
                  <a:pt x="2801" y="1874"/>
                </a:lnTo>
                <a:lnTo>
                  <a:pt x="2787" y="1931"/>
                </a:lnTo>
                <a:lnTo>
                  <a:pt x="2772" y="1985"/>
                </a:lnTo>
                <a:lnTo>
                  <a:pt x="2759" y="2036"/>
                </a:lnTo>
                <a:lnTo>
                  <a:pt x="2746" y="2084"/>
                </a:lnTo>
                <a:lnTo>
                  <a:pt x="2734" y="2128"/>
                </a:lnTo>
                <a:lnTo>
                  <a:pt x="2724" y="2169"/>
                </a:lnTo>
                <a:lnTo>
                  <a:pt x="2715" y="2205"/>
                </a:lnTo>
                <a:lnTo>
                  <a:pt x="2706" y="2237"/>
                </a:lnTo>
                <a:lnTo>
                  <a:pt x="2699" y="2264"/>
                </a:lnTo>
                <a:lnTo>
                  <a:pt x="2693" y="2286"/>
                </a:lnTo>
                <a:lnTo>
                  <a:pt x="2688" y="2302"/>
                </a:lnTo>
                <a:lnTo>
                  <a:pt x="2686" y="2313"/>
                </a:lnTo>
                <a:lnTo>
                  <a:pt x="2684" y="2317"/>
                </a:lnTo>
                <a:lnTo>
                  <a:pt x="2584" y="2317"/>
                </a:lnTo>
                <a:lnTo>
                  <a:pt x="2548" y="2317"/>
                </a:lnTo>
                <a:lnTo>
                  <a:pt x="2525" y="2317"/>
                </a:lnTo>
                <a:lnTo>
                  <a:pt x="2490" y="2317"/>
                </a:lnTo>
                <a:lnTo>
                  <a:pt x="2466" y="2317"/>
                </a:lnTo>
                <a:lnTo>
                  <a:pt x="2422" y="2317"/>
                </a:lnTo>
                <a:lnTo>
                  <a:pt x="2312" y="2317"/>
                </a:lnTo>
                <a:lnTo>
                  <a:pt x="2286" y="2317"/>
                </a:lnTo>
                <a:lnTo>
                  <a:pt x="2242" y="2317"/>
                </a:lnTo>
                <a:lnTo>
                  <a:pt x="2058" y="2317"/>
                </a:lnTo>
                <a:lnTo>
                  <a:pt x="2045" y="2317"/>
                </a:lnTo>
                <a:lnTo>
                  <a:pt x="2032" y="2317"/>
                </a:lnTo>
                <a:lnTo>
                  <a:pt x="2024" y="2317"/>
                </a:lnTo>
                <a:lnTo>
                  <a:pt x="2023" y="2312"/>
                </a:lnTo>
                <a:lnTo>
                  <a:pt x="2020" y="2301"/>
                </a:lnTo>
                <a:lnTo>
                  <a:pt x="2016" y="2285"/>
                </a:lnTo>
                <a:lnTo>
                  <a:pt x="2011" y="2263"/>
                </a:lnTo>
                <a:lnTo>
                  <a:pt x="2003" y="2236"/>
                </a:lnTo>
                <a:lnTo>
                  <a:pt x="1996" y="2205"/>
                </a:lnTo>
                <a:lnTo>
                  <a:pt x="1988" y="2170"/>
                </a:lnTo>
                <a:lnTo>
                  <a:pt x="1977" y="2131"/>
                </a:lnTo>
                <a:lnTo>
                  <a:pt x="1967" y="2089"/>
                </a:lnTo>
                <a:lnTo>
                  <a:pt x="1956" y="2045"/>
                </a:lnTo>
                <a:lnTo>
                  <a:pt x="1944" y="1998"/>
                </a:lnTo>
                <a:lnTo>
                  <a:pt x="1931" y="1948"/>
                </a:lnTo>
                <a:lnTo>
                  <a:pt x="1919" y="1897"/>
                </a:lnTo>
                <a:lnTo>
                  <a:pt x="1906" y="1845"/>
                </a:lnTo>
                <a:lnTo>
                  <a:pt x="1892" y="1792"/>
                </a:lnTo>
                <a:lnTo>
                  <a:pt x="1879" y="1739"/>
                </a:lnTo>
                <a:lnTo>
                  <a:pt x="1865" y="1684"/>
                </a:lnTo>
                <a:lnTo>
                  <a:pt x="1852" y="1631"/>
                </a:lnTo>
                <a:lnTo>
                  <a:pt x="1839" y="1578"/>
                </a:lnTo>
                <a:lnTo>
                  <a:pt x="1825" y="1527"/>
                </a:lnTo>
                <a:lnTo>
                  <a:pt x="1813" y="1476"/>
                </a:lnTo>
                <a:lnTo>
                  <a:pt x="1801" y="1428"/>
                </a:lnTo>
                <a:lnTo>
                  <a:pt x="1790" y="1381"/>
                </a:lnTo>
                <a:lnTo>
                  <a:pt x="1778" y="1337"/>
                </a:lnTo>
                <a:lnTo>
                  <a:pt x="1768" y="1296"/>
                </a:lnTo>
                <a:lnTo>
                  <a:pt x="1758" y="1258"/>
                </a:lnTo>
                <a:lnTo>
                  <a:pt x="1750" y="1225"/>
                </a:lnTo>
                <a:lnTo>
                  <a:pt x="1743" y="1195"/>
                </a:lnTo>
                <a:lnTo>
                  <a:pt x="1736" y="1170"/>
                </a:lnTo>
                <a:lnTo>
                  <a:pt x="1731" y="1150"/>
                </a:lnTo>
                <a:lnTo>
                  <a:pt x="1727" y="1135"/>
                </a:lnTo>
                <a:lnTo>
                  <a:pt x="1725" y="1126"/>
                </a:lnTo>
                <a:lnTo>
                  <a:pt x="1725" y="1123"/>
                </a:lnTo>
                <a:lnTo>
                  <a:pt x="1724" y="1126"/>
                </a:lnTo>
                <a:lnTo>
                  <a:pt x="1722" y="1135"/>
                </a:lnTo>
                <a:lnTo>
                  <a:pt x="1718" y="1150"/>
                </a:lnTo>
                <a:lnTo>
                  <a:pt x="1712" y="1170"/>
                </a:lnTo>
                <a:lnTo>
                  <a:pt x="1705" y="1195"/>
                </a:lnTo>
                <a:lnTo>
                  <a:pt x="1698" y="1225"/>
                </a:lnTo>
                <a:lnTo>
                  <a:pt x="1688" y="1258"/>
                </a:lnTo>
                <a:lnTo>
                  <a:pt x="1679" y="1296"/>
                </a:lnTo>
                <a:lnTo>
                  <a:pt x="1668" y="1337"/>
                </a:lnTo>
                <a:lnTo>
                  <a:pt x="1657" y="1381"/>
                </a:lnTo>
                <a:lnTo>
                  <a:pt x="1644" y="1428"/>
                </a:lnTo>
                <a:lnTo>
                  <a:pt x="1632" y="1476"/>
                </a:lnTo>
                <a:lnTo>
                  <a:pt x="1618" y="1527"/>
                </a:lnTo>
                <a:lnTo>
                  <a:pt x="1604" y="1578"/>
                </a:lnTo>
                <a:lnTo>
                  <a:pt x="1591" y="1631"/>
                </a:lnTo>
                <a:lnTo>
                  <a:pt x="1576" y="1684"/>
                </a:lnTo>
                <a:lnTo>
                  <a:pt x="1561" y="1739"/>
                </a:lnTo>
                <a:lnTo>
                  <a:pt x="1548" y="1792"/>
                </a:lnTo>
                <a:lnTo>
                  <a:pt x="1534" y="1845"/>
                </a:lnTo>
                <a:lnTo>
                  <a:pt x="1520" y="1897"/>
                </a:lnTo>
                <a:lnTo>
                  <a:pt x="1507" y="1948"/>
                </a:lnTo>
                <a:lnTo>
                  <a:pt x="1493" y="1998"/>
                </a:lnTo>
                <a:lnTo>
                  <a:pt x="1481" y="2045"/>
                </a:lnTo>
                <a:lnTo>
                  <a:pt x="1469" y="2089"/>
                </a:lnTo>
                <a:lnTo>
                  <a:pt x="1458" y="2131"/>
                </a:lnTo>
                <a:lnTo>
                  <a:pt x="1448" y="2170"/>
                </a:lnTo>
                <a:lnTo>
                  <a:pt x="1439" y="2205"/>
                </a:lnTo>
                <a:lnTo>
                  <a:pt x="1431" y="2236"/>
                </a:lnTo>
                <a:lnTo>
                  <a:pt x="1423" y="2263"/>
                </a:lnTo>
                <a:lnTo>
                  <a:pt x="1418" y="2285"/>
                </a:lnTo>
                <a:lnTo>
                  <a:pt x="1414" y="2301"/>
                </a:lnTo>
                <a:lnTo>
                  <a:pt x="1411" y="2312"/>
                </a:lnTo>
                <a:lnTo>
                  <a:pt x="1410" y="2317"/>
                </a:lnTo>
                <a:lnTo>
                  <a:pt x="1308" y="2317"/>
                </a:lnTo>
                <a:lnTo>
                  <a:pt x="1272" y="2317"/>
                </a:lnTo>
                <a:lnTo>
                  <a:pt x="1250" y="2317"/>
                </a:lnTo>
                <a:lnTo>
                  <a:pt x="1215" y="2317"/>
                </a:lnTo>
                <a:lnTo>
                  <a:pt x="1191" y="2317"/>
                </a:lnTo>
                <a:lnTo>
                  <a:pt x="1147" y="2317"/>
                </a:lnTo>
                <a:lnTo>
                  <a:pt x="1037" y="2317"/>
                </a:lnTo>
                <a:lnTo>
                  <a:pt x="1012" y="2317"/>
                </a:lnTo>
                <a:lnTo>
                  <a:pt x="968" y="2317"/>
                </a:lnTo>
                <a:lnTo>
                  <a:pt x="782" y="2317"/>
                </a:lnTo>
                <a:lnTo>
                  <a:pt x="771" y="2317"/>
                </a:lnTo>
                <a:lnTo>
                  <a:pt x="756" y="2317"/>
                </a:lnTo>
                <a:lnTo>
                  <a:pt x="749" y="2317"/>
                </a:lnTo>
                <a:lnTo>
                  <a:pt x="748" y="2313"/>
                </a:lnTo>
                <a:lnTo>
                  <a:pt x="745" y="2301"/>
                </a:lnTo>
                <a:lnTo>
                  <a:pt x="740" y="2286"/>
                </a:lnTo>
                <a:lnTo>
                  <a:pt x="735" y="2264"/>
                </a:lnTo>
                <a:lnTo>
                  <a:pt x="729" y="2237"/>
                </a:lnTo>
                <a:lnTo>
                  <a:pt x="721" y="2205"/>
                </a:lnTo>
                <a:lnTo>
                  <a:pt x="711" y="2169"/>
                </a:lnTo>
                <a:lnTo>
                  <a:pt x="702" y="2128"/>
                </a:lnTo>
                <a:lnTo>
                  <a:pt x="690" y="2084"/>
                </a:lnTo>
                <a:lnTo>
                  <a:pt x="679" y="2036"/>
                </a:lnTo>
                <a:lnTo>
                  <a:pt x="665" y="1985"/>
                </a:lnTo>
                <a:lnTo>
                  <a:pt x="651" y="1931"/>
                </a:lnTo>
                <a:lnTo>
                  <a:pt x="638" y="1874"/>
                </a:lnTo>
                <a:lnTo>
                  <a:pt x="623" y="1815"/>
                </a:lnTo>
                <a:lnTo>
                  <a:pt x="607" y="1753"/>
                </a:lnTo>
                <a:lnTo>
                  <a:pt x="592" y="1691"/>
                </a:lnTo>
                <a:lnTo>
                  <a:pt x="576" y="1626"/>
                </a:lnTo>
                <a:lnTo>
                  <a:pt x="559" y="1560"/>
                </a:lnTo>
                <a:lnTo>
                  <a:pt x="542" y="1494"/>
                </a:lnTo>
                <a:lnTo>
                  <a:pt x="526" y="1427"/>
                </a:lnTo>
                <a:lnTo>
                  <a:pt x="509" y="1360"/>
                </a:lnTo>
                <a:lnTo>
                  <a:pt x="492" y="1292"/>
                </a:lnTo>
                <a:lnTo>
                  <a:pt x="474" y="1225"/>
                </a:lnTo>
                <a:lnTo>
                  <a:pt x="459" y="1159"/>
                </a:lnTo>
                <a:lnTo>
                  <a:pt x="442" y="1093"/>
                </a:lnTo>
                <a:lnTo>
                  <a:pt x="426" y="1029"/>
                </a:lnTo>
                <a:lnTo>
                  <a:pt x="411" y="966"/>
                </a:lnTo>
                <a:lnTo>
                  <a:pt x="395" y="906"/>
                </a:lnTo>
                <a:lnTo>
                  <a:pt x="380" y="847"/>
                </a:lnTo>
                <a:lnTo>
                  <a:pt x="367" y="791"/>
                </a:lnTo>
                <a:lnTo>
                  <a:pt x="353" y="738"/>
                </a:lnTo>
                <a:lnTo>
                  <a:pt x="340" y="687"/>
                </a:lnTo>
                <a:lnTo>
                  <a:pt x="328" y="640"/>
                </a:lnTo>
                <a:lnTo>
                  <a:pt x="317" y="597"/>
                </a:lnTo>
                <a:lnTo>
                  <a:pt x="308" y="558"/>
                </a:lnTo>
                <a:lnTo>
                  <a:pt x="298" y="522"/>
                </a:lnTo>
                <a:lnTo>
                  <a:pt x="291" y="492"/>
                </a:lnTo>
                <a:lnTo>
                  <a:pt x="285" y="466"/>
                </a:lnTo>
                <a:lnTo>
                  <a:pt x="280" y="446"/>
                </a:lnTo>
                <a:lnTo>
                  <a:pt x="275" y="431"/>
                </a:lnTo>
                <a:lnTo>
                  <a:pt x="273" y="422"/>
                </a:lnTo>
                <a:lnTo>
                  <a:pt x="272" y="419"/>
                </a:lnTo>
                <a:lnTo>
                  <a:pt x="118" y="419"/>
                </a:lnTo>
                <a:lnTo>
                  <a:pt x="91" y="419"/>
                </a:lnTo>
                <a:lnTo>
                  <a:pt x="66" y="419"/>
                </a:lnTo>
                <a:lnTo>
                  <a:pt x="43" y="419"/>
                </a:lnTo>
                <a:lnTo>
                  <a:pt x="24" y="419"/>
                </a:lnTo>
                <a:lnTo>
                  <a:pt x="9" y="419"/>
                </a:lnTo>
                <a:lnTo>
                  <a:pt x="0" y="419"/>
                </a:lnTo>
                <a:lnTo>
                  <a:pt x="0"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5" name="Group 4"/>
          <p:cNvGrpSpPr/>
          <p:nvPr userDrawn="1"/>
        </p:nvGrpSpPr>
        <p:grpSpPr>
          <a:xfrm>
            <a:off x="0" y="4913906"/>
            <a:ext cx="9144000" cy="229594"/>
            <a:chOff x="0" y="4913906"/>
            <a:chExt cx="9144000" cy="229594"/>
          </a:xfrm>
        </p:grpSpPr>
        <p:pic>
          <p:nvPicPr>
            <p:cNvPr id="19" name="Picture 350" descr="C:\Users\Sarah\Documents\_SSD_Business\Clients\AKA Design\1388_UW Foster PPT template\Art\RainAngle-purple_CESMAS.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4807"/>
            <a:stretch/>
          </p:blipFill>
          <p:spPr bwMode="auto">
            <a:xfrm>
              <a:off x="0" y="4913906"/>
              <a:ext cx="9144000" cy="229594"/>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350" descr="C:\Users\Sarah\Documents\_SSD_Business\Clients\AKA Design\1388_UW Foster PPT template\Art\RainAngle-purple_CESMAS.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4807"/>
            <a:stretch/>
          </p:blipFill>
          <p:spPr bwMode="auto">
            <a:xfrm>
              <a:off x="0" y="4913906"/>
              <a:ext cx="9144000" cy="229594"/>
            </a:xfrm>
            <a:prstGeom prst="rect">
              <a:avLst/>
            </a:prstGeom>
            <a:noFill/>
            <a:extLst>
              <a:ext uri="{909E8E84-426E-40DD-AFC4-6F175D3DCCD1}">
                <a14:hiddenFill xmlns:a14="http://schemas.microsoft.com/office/drawing/2010/main">
                  <a:solidFill>
                    <a:srgbClr val="FFFFFF"/>
                  </a:solidFill>
                </a14:hiddenFill>
              </a:ext>
            </a:extLst>
          </p:spPr>
        </p:pic>
      </p:grpSp>
      <p:sp>
        <p:nvSpPr>
          <p:cNvPr id="14" name="Freeform 8"/>
          <p:cNvSpPr>
            <a:spLocks/>
          </p:cNvSpPr>
          <p:nvPr userDrawn="1"/>
        </p:nvSpPr>
        <p:spPr bwMode="auto">
          <a:xfrm>
            <a:off x="0" y="2715182"/>
            <a:ext cx="4876038" cy="127000"/>
          </a:xfrm>
          <a:custGeom>
            <a:avLst/>
            <a:gdLst/>
            <a:ahLst/>
            <a:cxnLst/>
            <a:rect l="l" t="t" r="r" b="b"/>
            <a:pathLst>
              <a:path w="4876038" h="127000">
                <a:moveTo>
                  <a:pt x="0" y="0"/>
                </a:moveTo>
                <a:lnTo>
                  <a:pt x="1651376" y="0"/>
                </a:lnTo>
                <a:lnTo>
                  <a:pt x="3224662" y="0"/>
                </a:lnTo>
                <a:lnTo>
                  <a:pt x="4876038" y="0"/>
                </a:lnTo>
                <a:lnTo>
                  <a:pt x="4842701" y="127000"/>
                </a:lnTo>
                <a:lnTo>
                  <a:pt x="3191325" y="127000"/>
                </a:lnTo>
                <a:lnTo>
                  <a:pt x="1651376" y="127000"/>
                </a:lnTo>
                <a:lnTo>
                  <a:pt x="0" y="127000"/>
                </a:lnTo>
                <a:close/>
              </a:path>
            </a:pathLst>
          </a:cu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a:solidFill>
                <a:schemeClr val="lt1"/>
              </a:solidFill>
              <a:latin typeface="+mn-lt"/>
              <a:cs typeface="+mn-cs"/>
            </a:endParaRPr>
          </a:p>
        </p:txBody>
      </p:sp>
      <p:pic>
        <p:nvPicPr>
          <p:cNvPr id="16" name="Picture 15"/>
          <p:cNvPicPr>
            <a:picLocks noChangeAspect="1"/>
          </p:cNvPicPr>
          <p:nvPr userDrawn="1"/>
        </p:nvPicPr>
        <p:blipFill>
          <a:blip r:embed="rId3"/>
          <a:stretch>
            <a:fillRect/>
          </a:stretch>
        </p:blipFill>
        <p:spPr>
          <a:xfrm>
            <a:off x="315569" y="404086"/>
            <a:ext cx="2240279" cy="640080"/>
          </a:xfrm>
          <a:prstGeom prst="rect">
            <a:avLst/>
          </a:prstGeom>
        </p:spPr>
      </p:pic>
    </p:spTree>
    <p:extLst>
      <p:ext uri="{BB962C8B-B14F-4D97-AF65-F5344CB8AC3E}">
        <p14:creationId xmlns:p14="http://schemas.microsoft.com/office/powerpoint/2010/main" val="2114452014"/>
      </p:ext>
    </p:extLst>
  </p:cSld>
  <p:clrMapOvr>
    <a:masterClrMapping/>
  </p:clrMapOvr>
  <p:extLst>
    <p:ext uri="{DCECCB84-F9BA-43D5-87BE-67443E8EF086}">
      <p15:sldGuideLst xmlns:p15="http://schemas.microsoft.com/office/powerpoint/2012/main">
        <p15:guide id="1" pos="2880" userDrawn="1">
          <p15:clr>
            <a:srgbClr val="FBAE40"/>
          </p15:clr>
        </p15:guide>
        <p15:guide id="2" pos="5568" userDrawn="1">
          <p15:clr>
            <a:srgbClr val="FBAE40"/>
          </p15:clr>
        </p15:guide>
        <p15:guide id="3" pos="322"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Section header_purple">
    <p:bg>
      <p:bgPr>
        <a:solidFill>
          <a:schemeClr val="tx2"/>
        </a:solid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361951" y="3035188"/>
            <a:ext cx="7762875" cy="530915"/>
          </a:xfrm>
          <a:prstGeom prst="rect">
            <a:avLst/>
          </a:prstGeom>
        </p:spPr>
        <p:txBody>
          <a:bodyPr anchor="t" anchorCtr="0"/>
          <a:lstStyle>
            <a:lvl1pPr marL="0" indent="0" algn="l">
              <a:spcBef>
                <a:spcPts val="0"/>
              </a:spcBef>
              <a:spcAft>
                <a:spcPts val="300"/>
              </a:spcAft>
              <a:buNone/>
              <a:defRPr sz="2850" b="0">
                <a:solidFill>
                  <a:schemeClr val="bg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name</a:t>
            </a:r>
          </a:p>
        </p:txBody>
      </p:sp>
      <p:sp>
        <p:nvSpPr>
          <p:cNvPr id="7" name="Title 1"/>
          <p:cNvSpPr>
            <a:spLocks noGrp="1"/>
          </p:cNvSpPr>
          <p:nvPr>
            <p:ph type="title" hasCustomPrompt="1"/>
          </p:nvPr>
        </p:nvSpPr>
        <p:spPr>
          <a:xfrm>
            <a:off x="361951" y="1568359"/>
            <a:ext cx="7743825" cy="1118255"/>
          </a:xfrm>
          <a:prstGeom prst="rect">
            <a:avLst/>
          </a:prstGeom>
        </p:spPr>
        <p:txBody>
          <a:bodyPr anchor="t" anchorCtr="0"/>
          <a:lstStyle>
            <a:lvl1pPr algn="l">
              <a:lnSpc>
                <a:spcPts val="4000"/>
              </a:lnSpc>
              <a:spcBef>
                <a:spcPts val="0"/>
              </a:spcBef>
              <a:defRPr sz="3800" b="0" cap="all" spc="-30" baseline="0">
                <a:solidFill>
                  <a:schemeClr val="bg2"/>
                </a:solidFill>
                <a:latin typeface="Arial Black" panose="020B0A04020102020204" pitchFamily="34" charset="0"/>
              </a:defRPr>
            </a:lvl1pPr>
          </a:lstStyle>
          <a:p>
            <a:r>
              <a:rPr lang="en-US"/>
              <a:t>This Click to edit master title style</a:t>
            </a:r>
          </a:p>
        </p:txBody>
      </p:sp>
      <p:sp>
        <p:nvSpPr>
          <p:cNvPr id="11" name="Freeform 8"/>
          <p:cNvSpPr>
            <a:spLocks/>
          </p:cNvSpPr>
          <p:nvPr userDrawn="1"/>
        </p:nvSpPr>
        <p:spPr bwMode="auto">
          <a:xfrm>
            <a:off x="-2866" y="2715182"/>
            <a:ext cx="2560320" cy="127000"/>
          </a:xfrm>
          <a:custGeom>
            <a:avLst/>
            <a:gdLst/>
            <a:ahLst/>
            <a:cxnLst/>
            <a:rect l="l" t="t" r="r" b="b"/>
            <a:pathLst>
              <a:path w="3224662" h="127000">
                <a:moveTo>
                  <a:pt x="0" y="0"/>
                </a:moveTo>
                <a:lnTo>
                  <a:pt x="3224662" y="0"/>
                </a:lnTo>
                <a:lnTo>
                  <a:pt x="3191325" y="127000"/>
                </a:lnTo>
                <a:lnTo>
                  <a:pt x="0" y="127000"/>
                </a:lnTo>
                <a:close/>
              </a:path>
            </a:pathLst>
          </a:cu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a:solidFill>
                <a:schemeClr val="lt1"/>
              </a:solidFill>
              <a:latin typeface="+mn-lt"/>
              <a:cs typeface="+mn-cs"/>
            </a:endParaRPr>
          </a:p>
        </p:txBody>
      </p:sp>
      <p:pic>
        <p:nvPicPr>
          <p:cNvPr id="12" name="Picture 11"/>
          <p:cNvPicPr>
            <a:picLocks noChangeAspect="1"/>
          </p:cNvPicPr>
          <p:nvPr userDrawn="1"/>
        </p:nvPicPr>
        <p:blipFill>
          <a:blip r:embed="rId2"/>
          <a:stretch>
            <a:fillRect/>
          </a:stretch>
        </p:blipFill>
        <p:spPr>
          <a:xfrm>
            <a:off x="7086600" y="4448832"/>
            <a:ext cx="1920239" cy="548640"/>
          </a:xfrm>
          <a:prstGeom prst="rect">
            <a:avLst/>
          </a:prstGeom>
        </p:spPr>
      </p:pic>
    </p:spTree>
    <p:extLst>
      <p:ext uri="{BB962C8B-B14F-4D97-AF65-F5344CB8AC3E}">
        <p14:creationId xmlns:p14="http://schemas.microsoft.com/office/powerpoint/2010/main" val="2133832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61950" y="332845"/>
            <a:ext cx="8305800" cy="769441"/>
          </a:xfrm>
          <a:prstGeom prst="rect">
            <a:avLst/>
          </a:prstGeom>
        </p:spPr>
        <p:txBody>
          <a:bodyPr vert="horz" wrap="square" lIns="91440" tIns="45720" rIns="91440" bIns="45720" rtlCol="0" anchor="t" anchorCtr="0">
            <a:spAutoFit/>
          </a:bodyPr>
          <a:lstStyle>
            <a:lvl1pPr>
              <a:defRPr lang="en-US" sz="4400" dirty="0"/>
            </a:lvl1pPr>
          </a:lstStyle>
          <a:p>
            <a:pPr lvl="0"/>
            <a:r>
              <a:rPr lang="en-US"/>
              <a:t>Click to edit Master title style</a:t>
            </a:r>
          </a:p>
        </p:txBody>
      </p:sp>
      <p:sp>
        <p:nvSpPr>
          <p:cNvPr id="3" name="Content Placeholder 2"/>
          <p:cNvSpPr>
            <a:spLocks noGrp="1"/>
          </p:cNvSpPr>
          <p:nvPr>
            <p:ph idx="1"/>
          </p:nvPr>
        </p:nvSpPr>
        <p:spPr>
          <a:xfrm>
            <a:off x="361950" y="1000125"/>
            <a:ext cx="8229600" cy="1577355"/>
          </a:xfrm>
          <a:prstGeom prst="rect">
            <a:avLst/>
          </a:prstGeom>
        </p:spPr>
        <p:txBody>
          <a:bodyPr vert="horz" wrap="square" lIns="137160" tIns="45720" rIns="91440" bIns="45720" rtlCol="0">
            <a:spAutoFit/>
          </a:bodyPr>
          <a:lstStyle>
            <a:lvl1pPr>
              <a:defRPr lang="en-US" sz="3200" dirty="0" smtClean="0"/>
            </a:lvl1pPr>
            <a:lvl2pPr>
              <a:defRPr lang="en-US" dirty="0" smtClean="0"/>
            </a:lvl2pPr>
            <a:lvl3pPr>
              <a:defRPr lang="en-US" dirty="0" smtClean="0"/>
            </a:lvl3pPr>
            <a:lvl4pPr>
              <a:defRPr lang="en-US" dirty="0"/>
            </a:lvl4pPr>
          </a:lstStyle>
          <a:p>
            <a:pPr lvl="0"/>
            <a:r>
              <a:rPr lang="en-US"/>
              <a:t>Click to edit Master text styles</a:t>
            </a:r>
          </a:p>
          <a:p>
            <a:pPr lvl="1"/>
            <a:r>
              <a:rPr lang="en-US"/>
              <a:t>Second level</a:t>
            </a:r>
          </a:p>
          <a:p>
            <a:pPr lvl="2"/>
            <a:r>
              <a:rPr lang="en-US"/>
              <a:t>Third level</a:t>
            </a:r>
          </a:p>
          <a:p>
            <a:pPr lvl="3"/>
            <a:r>
              <a:rPr lang="en-US"/>
              <a:t>Fourth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Bullet">
    <p:spTree>
      <p:nvGrpSpPr>
        <p:cNvPr id="1" name=""/>
        <p:cNvGrpSpPr/>
        <p:nvPr/>
      </p:nvGrpSpPr>
      <p:grpSpPr>
        <a:xfrm>
          <a:off x="0" y="0"/>
          <a:ext cx="0" cy="0"/>
          <a:chOff x="0" y="0"/>
          <a:chExt cx="0" cy="0"/>
        </a:xfrm>
      </p:grpSpPr>
      <p:sp>
        <p:nvSpPr>
          <p:cNvPr id="2" name="Title 1"/>
          <p:cNvSpPr>
            <a:spLocks noGrp="1"/>
          </p:cNvSpPr>
          <p:nvPr>
            <p:ph type="title"/>
          </p:nvPr>
        </p:nvSpPr>
        <p:spPr>
          <a:xfrm>
            <a:off x="361950" y="332845"/>
            <a:ext cx="8305800" cy="769441"/>
          </a:xfrm>
          <a:prstGeom prst="rect">
            <a:avLst/>
          </a:prstGeom>
        </p:spPr>
        <p:txBody>
          <a:bodyPr vert="horz" wrap="square" lIns="91440" tIns="45720" rIns="91440" bIns="45720" rtlCol="0" anchor="t" anchorCtr="0">
            <a:spAutoFit/>
          </a:bodyPr>
          <a:lstStyle>
            <a:lvl1pPr>
              <a:defRPr lang="en-US" sz="4400" dirty="0"/>
            </a:lvl1pPr>
          </a:lstStyle>
          <a:p>
            <a:pPr lvl="0"/>
            <a:r>
              <a:rPr lang="en-US"/>
              <a:t>Click to edit Master title style</a:t>
            </a:r>
          </a:p>
        </p:txBody>
      </p:sp>
      <p:sp>
        <p:nvSpPr>
          <p:cNvPr id="3" name="Content Placeholder 2"/>
          <p:cNvSpPr>
            <a:spLocks noGrp="1"/>
          </p:cNvSpPr>
          <p:nvPr>
            <p:ph idx="1"/>
          </p:nvPr>
        </p:nvSpPr>
        <p:spPr>
          <a:xfrm>
            <a:off x="361950" y="1000125"/>
            <a:ext cx="8229600" cy="1577355"/>
          </a:xfrm>
          <a:prstGeom prst="rect">
            <a:avLst/>
          </a:prstGeom>
        </p:spPr>
        <p:txBody>
          <a:bodyPr vert="horz" wrap="square" lIns="137160" tIns="45720" rIns="91440" bIns="45720" rtlCol="0">
            <a:spAutoFit/>
          </a:bodyPr>
          <a:lstStyle>
            <a:lvl1pPr marL="344488" indent="-344488">
              <a:buFont typeface="Arial" panose="020B0604020202020204" pitchFamily="34" charset="0"/>
              <a:buChar char="•"/>
              <a:defRPr lang="en-US" sz="3200" dirty="0" smtClean="0"/>
            </a:lvl1pPr>
            <a:lvl2pPr>
              <a:defRPr lang="en-US" dirty="0" smtClean="0"/>
            </a:lvl2pPr>
            <a:lvl3pPr>
              <a:defRPr lang="en-US" dirty="0" smtClean="0"/>
            </a:lvl3pPr>
            <a:lvl4pPr>
              <a:defRPr lang="en-US" dirty="0"/>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467452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Bullet">
    <p:spTree>
      <p:nvGrpSpPr>
        <p:cNvPr id="1" name=""/>
        <p:cNvGrpSpPr/>
        <p:nvPr/>
      </p:nvGrpSpPr>
      <p:grpSpPr>
        <a:xfrm>
          <a:off x="0" y="0"/>
          <a:ext cx="0" cy="0"/>
          <a:chOff x="0" y="0"/>
          <a:chExt cx="0" cy="0"/>
        </a:xfrm>
      </p:grpSpPr>
      <p:sp>
        <p:nvSpPr>
          <p:cNvPr id="2" name="Title 1"/>
          <p:cNvSpPr>
            <a:spLocks noGrp="1"/>
          </p:cNvSpPr>
          <p:nvPr>
            <p:ph type="title"/>
          </p:nvPr>
        </p:nvSpPr>
        <p:spPr>
          <a:xfrm>
            <a:off x="361950" y="332845"/>
            <a:ext cx="8305800" cy="769441"/>
          </a:xfrm>
          <a:prstGeom prst="rect">
            <a:avLst/>
          </a:prstGeom>
        </p:spPr>
        <p:txBody>
          <a:bodyPr vert="horz" wrap="square" lIns="91440" tIns="45720" rIns="91440" bIns="45720" rtlCol="0" anchor="t" anchorCtr="0">
            <a:spAutoFit/>
          </a:bodyPr>
          <a:lstStyle>
            <a:lvl1pPr>
              <a:defRPr lang="en-US" sz="4400" dirty="0"/>
            </a:lvl1pPr>
          </a:lstStyle>
          <a:p>
            <a:pPr lvl="0"/>
            <a:r>
              <a:rPr lang="en-US"/>
              <a:t>Click to edit Master title style</a:t>
            </a:r>
          </a:p>
        </p:txBody>
      </p:sp>
      <p:sp>
        <p:nvSpPr>
          <p:cNvPr id="3" name="Content Placeholder 2"/>
          <p:cNvSpPr>
            <a:spLocks noGrp="1"/>
          </p:cNvSpPr>
          <p:nvPr>
            <p:ph idx="1"/>
          </p:nvPr>
        </p:nvSpPr>
        <p:spPr>
          <a:xfrm>
            <a:off x="361950" y="1000125"/>
            <a:ext cx="8229600" cy="1577355"/>
          </a:xfrm>
          <a:prstGeom prst="rect">
            <a:avLst/>
          </a:prstGeom>
        </p:spPr>
        <p:txBody>
          <a:bodyPr vert="horz" wrap="square" lIns="137160" tIns="45720" rIns="91440" bIns="45720" rtlCol="0">
            <a:spAutoFit/>
          </a:bodyPr>
          <a:lstStyle>
            <a:lvl1pPr marL="344488" indent="-344488">
              <a:buFont typeface="Arial" panose="020B0604020202020204" pitchFamily="34" charset="0"/>
              <a:buChar char="•"/>
              <a:defRPr lang="en-US" sz="3200" dirty="0" smtClean="0"/>
            </a:lvl1pPr>
            <a:lvl2pPr>
              <a:defRPr lang="en-US" dirty="0" smtClean="0"/>
            </a:lvl2pPr>
            <a:lvl3pPr>
              <a:defRPr lang="en-US" dirty="0" smtClean="0"/>
            </a:lvl3pPr>
            <a:lvl4pPr>
              <a:defRPr lang="en-US" dirty="0"/>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615283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with Logo">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7484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hank You_purple">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696" y="2021613"/>
            <a:ext cx="8170606" cy="1446550"/>
          </a:xfrm>
        </p:spPr>
        <p:txBody>
          <a:bodyPr/>
          <a:lstStyle>
            <a:lvl1pPr algn="ctr">
              <a:defRPr sz="4400" b="0" baseline="0">
                <a:solidFill>
                  <a:schemeClr val="bg2"/>
                </a:solidFill>
                <a:latin typeface="Arial Black" panose="020B0A04020102020204" pitchFamily="34" charset="0"/>
              </a:defRPr>
            </a:lvl1pPr>
          </a:lstStyle>
          <a:p>
            <a:r>
              <a:rPr lang="en-US"/>
              <a:t>Click to edit Master title style</a:t>
            </a:r>
          </a:p>
        </p:txBody>
      </p:sp>
      <p:pic>
        <p:nvPicPr>
          <p:cNvPr id="9" name="Picture 8"/>
          <p:cNvPicPr>
            <a:picLocks noChangeAspect="1"/>
          </p:cNvPicPr>
          <p:nvPr userDrawn="1"/>
        </p:nvPicPr>
        <p:blipFill>
          <a:blip r:embed="rId2"/>
          <a:stretch>
            <a:fillRect/>
          </a:stretch>
        </p:blipFill>
        <p:spPr>
          <a:xfrm>
            <a:off x="7080068" y="4429237"/>
            <a:ext cx="1920238" cy="548640"/>
          </a:xfrm>
          <a:prstGeom prst="rect">
            <a:avLst/>
          </a:prstGeom>
        </p:spPr>
      </p:pic>
    </p:spTree>
    <p:extLst>
      <p:ext uri="{BB962C8B-B14F-4D97-AF65-F5344CB8AC3E}">
        <p14:creationId xmlns:p14="http://schemas.microsoft.com/office/powerpoint/2010/main" val="3168846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Placeholder 2"/>
          <p:cNvSpPr>
            <a:spLocks noGrp="1"/>
          </p:cNvSpPr>
          <p:nvPr>
            <p:ph type="title"/>
          </p:nvPr>
        </p:nvSpPr>
        <p:spPr>
          <a:xfrm>
            <a:off x="361950" y="337418"/>
            <a:ext cx="8170606" cy="584775"/>
          </a:xfrm>
          <a:prstGeom prst="rect">
            <a:avLst/>
          </a:prstGeom>
        </p:spPr>
        <p:txBody>
          <a:bodyPr vert="horz" wrap="square" lIns="91440" tIns="45720" rIns="91440" bIns="45720" rtlCol="0" anchor="t" anchorCtr="0">
            <a:spAutoFit/>
          </a:bodyPr>
          <a:lstStyle/>
          <a:p>
            <a:r>
              <a:rPr lang="en-US"/>
              <a:t>Click to edit Master title style</a:t>
            </a:r>
          </a:p>
        </p:txBody>
      </p:sp>
      <p:sp>
        <p:nvSpPr>
          <p:cNvPr id="6" name="Text Placeholder 5"/>
          <p:cNvSpPr>
            <a:spLocks noGrp="1"/>
          </p:cNvSpPr>
          <p:nvPr>
            <p:ph type="body" idx="1"/>
          </p:nvPr>
        </p:nvSpPr>
        <p:spPr>
          <a:xfrm>
            <a:off x="361950" y="1003394"/>
            <a:ext cx="8170606" cy="1744067"/>
          </a:xfrm>
          <a:prstGeom prst="rect">
            <a:avLst/>
          </a:prstGeom>
        </p:spPr>
        <p:txBody>
          <a:bodyPr vert="horz" wrap="square" lIns="137160" tIns="45720" rIns="91440" bIns="4572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p:cNvPicPr>
            <a:picLocks noChangeAspect="1"/>
          </p:cNvPicPr>
          <p:nvPr userDrawn="1"/>
        </p:nvPicPr>
        <p:blipFill>
          <a:blip r:embed="rId10"/>
          <a:stretch>
            <a:fillRect/>
          </a:stretch>
        </p:blipFill>
        <p:spPr>
          <a:xfrm>
            <a:off x="7443417" y="4569498"/>
            <a:ext cx="1440179" cy="411480"/>
          </a:xfrm>
          <a:prstGeom prst="rect">
            <a:avLst/>
          </a:prstGeom>
        </p:spPr>
      </p:pic>
    </p:spTree>
  </p:cSld>
  <p:clrMap bg1="lt1" tx1="dk1" bg2="lt2" tx2="dk2" accent1="accent1" accent2="accent2" accent3="accent3" accent4="accent4" accent5="accent5" accent6="accent6" hlink="hlink" folHlink="folHlink"/>
  <p:sldLayoutIdLst>
    <p:sldLayoutId id="2147483669" r:id="rId1"/>
    <p:sldLayoutId id="2147483668" r:id="rId2"/>
    <p:sldLayoutId id="2147483650" r:id="rId3"/>
    <p:sldLayoutId id="2147483671" r:id="rId4"/>
    <p:sldLayoutId id="2147483672" r:id="rId5"/>
    <p:sldLayoutId id="2147483653" r:id="rId6"/>
    <p:sldLayoutId id="2147483670" r:id="rId7"/>
    <p:sldLayoutId id="2147483662" r:id="rId8"/>
  </p:sldLayoutIdLst>
  <p:hf hdr="0" ftr="0" dt="0"/>
  <p:txStyles>
    <p:titleStyle>
      <a:lvl1pPr algn="l" defTabSz="457200" rtl="0" fontAlgn="base">
        <a:spcBef>
          <a:spcPct val="0"/>
        </a:spcBef>
        <a:spcAft>
          <a:spcPct val="0"/>
        </a:spcAft>
        <a:defRPr sz="3200" b="1" kern="1200">
          <a:solidFill>
            <a:schemeClr val="tx2"/>
          </a:solidFill>
          <a:latin typeface="+mj-lt"/>
          <a:ea typeface="+mj-ea"/>
          <a:cs typeface="Arial" panose="020B0604020202020204" pitchFamily="34" charset="0"/>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0" indent="0" algn="l" defTabSz="457200" rtl="0" fontAlgn="base">
        <a:spcBef>
          <a:spcPts val="0"/>
        </a:spcBef>
        <a:spcAft>
          <a:spcPts val="100"/>
        </a:spcAft>
        <a:buFont typeface="Arial" charset="0"/>
        <a:buNone/>
        <a:defRPr sz="2200" kern="1200">
          <a:solidFill>
            <a:schemeClr val="tx1"/>
          </a:solidFill>
          <a:latin typeface="+mn-lt"/>
          <a:ea typeface="Open Sans" panose="020B0606030504020204" pitchFamily="34" charset="0"/>
          <a:cs typeface="Open Sans" panose="020B0606030504020204" pitchFamily="34" charset="0"/>
        </a:defRPr>
      </a:lvl1pPr>
      <a:lvl2pPr marL="569913" indent="-228600" algn="l" defTabSz="457200" rtl="0" fontAlgn="base">
        <a:spcBef>
          <a:spcPts val="0"/>
        </a:spcBef>
        <a:spcAft>
          <a:spcPts val="100"/>
        </a:spcAft>
        <a:buFont typeface="Arial" panose="020B0604020202020204" pitchFamily="34" charset="0"/>
        <a:buChar char="•"/>
        <a:defRPr sz="2200" kern="1200">
          <a:solidFill>
            <a:schemeClr val="tx1"/>
          </a:solidFill>
          <a:latin typeface="+mn-lt"/>
          <a:ea typeface="Open Sans" panose="020B0606030504020204" pitchFamily="34" charset="0"/>
          <a:cs typeface="Open Sans" panose="020B0606030504020204" pitchFamily="34" charset="0"/>
        </a:defRPr>
      </a:lvl2pPr>
      <a:lvl3pPr marL="801688" indent="-227013" algn="l" defTabSz="457200" rtl="0" fontAlgn="base">
        <a:spcBef>
          <a:spcPts val="0"/>
        </a:spcBef>
        <a:spcAft>
          <a:spcPts val="100"/>
        </a:spcAft>
        <a:buFont typeface="Arial" charset="0"/>
        <a:buChar char="•"/>
        <a:defRPr sz="2000" kern="1200">
          <a:solidFill>
            <a:schemeClr val="tx1"/>
          </a:solidFill>
          <a:latin typeface="+mn-lt"/>
          <a:ea typeface="Open Sans" panose="020B0606030504020204" pitchFamily="34" charset="0"/>
          <a:cs typeface="Open Sans" panose="020B0606030504020204" pitchFamily="34" charset="0"/>
        </a:defRPr>
      </a:lvl3pPr>
      <a:lvl4pPr marL="1027113" indent="-220663" algn="l" defTabSz="457200" rtl="0" fontAlgn="base">
        <a:spcBef>
          <a:spcPts val="0"/>
        </a:spcBef>
        <a:spcAft>
          <a:spcPts val="100"/>
        </a:spcAft>
        <a:buFont typeface="Arial" panose="020B0604020202020204" pitchFamily="34" charset="0"/>
        <a:buChar char="•"/>
        <a:defRPr sz="2000" kern="1200">
          <a:solidFill>
            <a:schemeClr val="tx1"/>
          </a:solidFill>
          <a:latin typeface="+mn-lt"/>
          <a:ea typeface="Open Sans" panose="020B0606030504020204" pitchFamily="34" charset="0"/>
          <a:cs typeface="Open Sans" panose="020B0606030504020204" pitchFamily="34" charset="0"/>
        </a:defRPr>
      </a:lvl4pPr>
      <a:lvl5pPr marL="1258888" indent="-239713" algn="l" defTabSz="457200" rtl="0" fontAlgn="base">
        <a:spcBef>
          <a:spcPts val="0"/>
        </a:spcBef>
        <a:spcAft>
          <a:spcPts val="100"/>
        </a:spcAft>
        <a:buFont typeface="Arial" panose="020B0604020202020204" pitchFamily="34" charset="0"/>
        <a:buChar char="•"/>
        <a:defRPr sz="2000" kern="1200">
          <a:solidFill>
            <a:schemeClr val="tx1"/>
          </a:solidFill>
          <a:latin typeface="+mn-lt"/>
          <a:ea typeface="Open Sans" panose="020B0606030504020204" pitchFamily="34" charset="0"/>
          <a:cs typeface="Open Sans" panose="020B0606030504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guide id="3" pos="288" userDrawn="1">
          <p15:clr>
            <a:srgbClr val="F26B43"/>
          </p15:clr>
        </p15:guide>
        <p15:guide id="4" orient="horz" pos="279" userDrawn="1">
          <p15:clr>
            <a:srgbClr val="F26B43"/>
          </p15:clr>
        </p15:guide>
        <p15:guide id="5" orient="horz" pos="840" userDrawn="1">
          <p15:clr>
            <a:srgbClr val="F26B43"/>
          </p15:clr>
        </p15:guide>
        <p15:guide id="6" pos="542" userDrawn="1">
          <p15:clr>
            <a:srgbClr val="F26B43"/>
          </p15:clr>
        </p15:guide>
        <p15:guide id="7" pos="556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61951" y="1419523"/>
            <a:ext cx="7743825" cy="1272143"/>
          </a:xfrm>
        </p:spPr>
        <p:txBody>
          <a:bodyPr/>
          <a:lstStyle/>
          <a:p>
            <a:r>
              <a:rPr lang="en-US" sz="4000" dirty="0"/>
              <a:t>Audit Analytics 2</a:t>
            </a:r>
            <a:br>
              <a:rPr lang="en-US" sz="4000" dirty="0"/>
            </a:br>
            <a:endParaRPr lang="en-US" sz="4000" dirty="0"/>
          </a:p>
        </p:txBody>
      </p:sp>
      <p:sp>
        <p:nvSpPr>
          <p:cNvPr id="9" name="Subtitle 8">
            <a:extLst>
              <a:ext uri="{FF2B5EF4-FFF2-40B4-BE49-F238E27FC236}">
                <a16:creationId xmlns:a16="http://schemas.microsoft.com/office/drawing/2014/main" id="{B2773AAD-913F-4F7D-B76C-297F2718F473}"/>
              </a:ext>
            </a:extLst>
          </p:cNvPr>
          <p:cNvSpPr>
            <a:spLocks noGrp="1"/>
          </p:cNvSpPr>
          <p:nvPr>
            <p:ph type="subTitle" idx="1"/>
          </p:nvPr>
        </p:nvSpPr>
        <p:spPr>
          <a:xfrm>
            <a:off x="361951" y="3014332"/>
            <a:ext cx="7762875" cy="992579"/>
          </a:xfrm>
        </p:spPr>
        <p:txBody>
          <a:bodyPr/>
          <a:lstStyle/>
          <a:p>
            <a:r>
              <a:rPr lang="en-US" sz="2800" dirty="0"/>
              <a:t>Advanced Cases in Assurance Services (ACCTG 521)</a:t>
            </a:r>
          </a:p>
          <a:p>
            <a:r>
              <a:rPr lang="en-US" sz="2800" dirty="0"/>
              <a:t>Class 9 | MPAcc class of 2026</a:t>
            </a:r>
          </a:p>
        </p:txBody>
      </p:sp>
    </p:spTree>
    <p:extLst>
      <p:ext uri="{BB962C8B-B14F-4D97-AF65-F5344CB8AC3E}">
        <p14:creationId xmlns:p14="http://schemas.microsoft.com/office/powerpoint/2010/main" val="384289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itle 1">
            <a:extLst>
              <a:ext uri="{FF2B5EF4-FFF2-40B4-BE49-F238E27FC236}">
                <a16:creationId xmlns:a16="http://schemas.microsoft.com/office/drawing/2014/main" id="{E2F2CAF8-B615-2B86-52CF-37891D86BDD6}"/>
              </a:ext>
            </a:extLst>
          </p:cNvPr>
          <p:cNvSpPr>
            <a:spLocks noGrp="1" noChangeArrowheads="1"/>
          </p:cNvSpPr>
          <p:nvPr>
            <p:ph type="title"/>
          </p:nvPr>
        </p:nvSpPr>
        <p:spPr>
          <a:xfrm>
            <a:off x="361950" y="332845"/>
            <a:ext cx="8305800" cy="1200329"/>
          </a:xfrm>
        </p:spPr>
        <p:txBody>
          <a:bodyPr/>
          <a:lstStyle/>
          <a:p>
            <a:r>
              <a:rPr lang="en-US" altLang="en-US" sz="3600" dirty="0"/>
              <a:t>Journal entry testing considerations to detect fraud</a:t>
            </a:r>
          </a:p>
        </p:txBody>
      </p:sp>
      <p:sp>
        <p:nvSpPr>
          <p:cNvPr id="140291" name="Content Placeholder 2">
            <a:extLst>
              <a:ext uri="{FF2B5EF4-FFF2-40B4-BE49-F238E27FC236}">
                <a16:creationId xmlns:a16="http://schemas.microsoft.com/office/drawing/2014/main" id="{E2324854-B7A4-9121-A668-79495B8B03AD}"/>
              </a:ext>
            </a:extLst>
          </p:cNvPr>
          <p:cNvSpPr>
            <a:spLocks noGrp="1"/>
          </p:cNvSpPr>
          <p:nvPr>
            <p:ph idx="1"/>
          </p:nvPr>
        </p:nvSpPr>
        <p:spPr>
          <a:xfrm>
            <a:off x="398322" y="1413156"/>
            <a:ext cx="8578117" cy="3552254"/>
          </a:xfrm>
        </p:spPr>
        <p:txBody>
          <a:bodyPr/>
          <a:lstStyle/>
          <a:p>
            <a:pPr>
              <a:defRPr/>
            </a:pPr>
            <a:r>
              <a:rPr lang="en-US" altLang="en-US" sz="2000" dirty="0"/>
              <a:t>Characteristics of fraudulent entries  </a:t>
            </a:r>
          </a:p>
          <a:p>
            <a:pPr lvl="1">
              <a:spcAft>
                <a:spcPts val="0"/>
              </a:spcAft>
              <a:defRPr/>
            </a:pPr>
            <a:r>
              <a:rPr lang="en-US" altLang="en-US" sz="1600" dirty="0"/>
              <a:t>Manual journal entries</a:t>
            </a:r>
          </a:p>
          <a:p>
            <a:pPr lvl="1">
              <a:spcAft>
                <a:spcPts val="0"/>
              </a:spcAft>
              <a:defRPr/>
            </a:pPr>
            <a:r>
              <a:rPr lang="en-US" altLang="en-US" sz="1600" dirty="0"/>
              <a:t>Made to unrelated, unusual or seldom-used accounts</a:t>
            </a:r>
          </a:p>
          <a:p>
            <a:pPr lvl="1">
              <a:spcAft>
                <a:spcPts val="0"/>
              </a:spcAft>
              <a:defRPr/>
            </a:pPr>
            <a:r>
              <a:rPr lang="en-US" altLang="en-US" sz="1600" dirty="0"/>
              <a:t>Made by individuals who are not approved to make journal entries</a:t>
            </a:r>
          </a:p>
          <a:p>
            <a:pPr lvl="1">
              <a:spcAft>
                <a:spcPts val="0"/>
              </a:spcAft>
              <a:defRPr/>
            </a:pPr>
            <a:r>
              <a:rPr lang="en-US" altLang="en-US" sz="1600" dirty="0"/>
              <a:t>Made by individuals who do not typically make journal entries</a:t>
            </a:r>
          </a:p>
          <a:p>
            <a:pPr lvl="1">
              <a:spcAft>
                <a:spcPts val="0"/>
              </a:spcAft>
              <a:defRPr/>
            </a:pPr>
            <a:r>
              <a:rPr lang="en-US" altLang="en-US" sz="1600" dirty="0"/>
              <a:t>Recorded at the end of the period or as post-closing entries that have little or no explanation or description</a:t>
            </a:r>
          </a:p>
          <a:p>
            <a:pPr lvl="1">
              <a:spcAft>
                <a:spcPts val="0"/>
              </a:spcAft>
              <a:defRPr/>
            </a:pPr>
            <a:r>
              <a:rPr lang="en-US" altLang="en-US" sz="1600" dirty="0"/>
              <a:t>Made either before or during the preparation of the financial statements and do not have account numbers</a:t>
            </a:r>
          </a:p>
          <a:p>
            <a:pPr lvl="1">
              <a:spcAft>
                <a:spcPts val="0"/>
              </a:spcAft>
              <a:defRPr/>
            </a:pPr>
            <a:r>
              <a:rPr lang="en-US" altLang="en-US" sz="1600" dirty="0"/>
              <a:t>Contain round numbers or a consistent ending number</a:t>
            </a:r>
          </a:p>
          <a:p>
            <a:pPr lvl="1">
              <a:spcAft>
                <a:spcPts val="0"/>
              </a:spcAft>
              <a:defRPr/>
            </a:pPr>
            <a:r>
              <a:rPr lang="en-US" altLang="en-US" sz="1600" dirty="0"/>
              <a:t>Have a description that might be unique or absent</a:t>
            </a:r>
          </a:p>
          <a:p>
            <a:pPr lvl="1">
              <a:spcAft>
                <a:spcPts val="0"/>
              </a:spcAft>
              <a:defRPr/>
            </a:pPr>
            <a:r>
              <a:rPr lang="en-US" altLang="en-US" sz="1600" dirty="0"/>
              <a:t>Recorded outside the normal course of business</a:t>
            </a:r>
          </a:p>
          <a:p>
            <a:pPr lvl="2">
              <a:spcAft>
                <a:spcPts val="0"/>
              </a:spcAft>
              <a:defRPr/>
            </a:pPr>
            <a:r>
              <a:rPr lang="en-US" altLang="en-US" sz="1400" dirty="0"/>
              <a:t>Nonrecurring transactions (e.g., a business combination)</a:t>
            </a:r>
          </a:p>
          <a:p>
            <a:pPr lvl="2">
              <a:spcAft>
                <a:spcPts val="0"/>
              </a:spcAft>
              <a:defRPr/>
            </a:pPr>
            <a:r>
              <a:rPr lang="en-US" altLang="en-US" sz="1400" dirty="0"/>
              <a:t>Nonrecurring estimates (e.g., an asset impairment</a:t>
            </a:r>
            <a:r>
              <a:rPr lang="en-US" altLang="en-US" sz="1200" dirty="0"/>
              <a:t>)</a:t>
            </a:r>
            <a:endParaRPr lang="en-US" alt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51787-6210-9AF8-07E4-B8A5812023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EBB181-DF35-5973-5C5B-18A2A2990E9A}"/>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223A9646-FD4C-97D6-9D35-ED30D7DE5723}"/>
              </a:ext>
            </a:extLst>
          </p:cNvPr>
          <p:cNvSpPr>
            <a:spLocks noGrp="1"/>
          </p:cNvSpPr>
          <p:nvPr>
            <p:ph idx="1"/>
          </p:nvPr>
        </p:nvSpPr>
        <p:spPr>
          <a:xfrm>
            <a:off x="361950" y="1000125"/>
            <a:ext cx="8229600" cy="3677930"/>
          </a:xfrm>
        </p:spPr>
        <p:txBody>
          <a:bodyPr/>
          <a:lstStyle/>
          <a:p>
            <a:pPr marL="457200" indent="-457200"/>
            <a:r>
              <a:rPr lang="en-US" dirty="0">
                <a:solidFill>
                  <a:schemeClr val="bg1">
                    <a:lumMod val="75000"/>
                  </a:schemeClr>
                </a:solidFill>
              </a:rPr>
              <a:t>Review &amp; Overview</a:t>
            </a:r>
          </a:p>
          <a:p>
            <a:pPr marL="457200" indent="-457200">
              <a:buFont typeface="Arial" panose="020B0604020202020204" pitchFamily="34" charset="0"/>
              <a:buChar char="•"/>
            </a:pPr>
            <a:r>
              <a:rPr lang="en-US" dirty="0">
                <a:solidFill>
                  <a:schemeClr val="bg1">
                    <a:lumMod val="75000"/>
                  </a:schemeClr>
                </a:solidFill>
              </a:rPr>
              <a:t>Internal Controls and Fraud</a:t>
            </a:r>
          </a:p>
          <a:p>
            <a:pPr marL="457200" indent="-457200"/>
            <a:r>
              <a:rPr lang="en-US" b="1" dirty="0">
                <a:solidFill>
                  <a:srgbClr val="412985"/>
                </a:solidFill>
              </a:rPr>
              <a:t>Labs (in assessment teams)</a:t>
            </a:r>
          </a:p>
          <a:p>
            <a:pPr marL="1027113" lvl="1" indent="-457200"/>
            <a:r>
              <a:rPr lang="en-US" b="1" dirty="0">
                <a:solidFill>
                  <a:srgbClr val="412985"/>
                </a:solidFill>
              </a:rPr>
              <a:t>Required deliverables (pre-, post-, meeting memos, meeting)</a:t>
            </a:r>
          </a:p>
          <a:p>
            <a:pPr marL="1027113" lvl="1" indent="-457200"/>
            <a:r>
              <a:rPr lang="en-US" dirty="0">
                <a:solidFill>
                  <a:schemeClr val="tx1">
                    <a:lumMod val="85000"/>
                    <a:lumOff val="15000"/>
                  </a:schemeClr>
                </a:solidFill>
              </a:rPr>
              <a:t>Helix Audit and assessment of </a:t>
            </a:r>
            <a:r>
              <a:rPr lang="en-US" b="1" i="1" dirty="0">
                <a:solidFill>
                  <a:schemeClr val="tx1">
                    <a:lumMod val="85000"/>
                    <a:lumOff val="15000"/>
                  </a:schemeClr>
                </a:solidFill>
              </a:rPr>
              <a:t>potential</a:t>
            </a:r>
            <a:r>
              <a:rPr lang="en-US" dirty="0">
                <a:solidFill>
                  <a:schemeClr val="tx1">
                    <a:lumMod val="85000"/>
                    <a:lumOff val="15000"/>
                  </a:schemeClr>
                </a:solidFill>
              </a:rPr>
              <a:t> control weakness/deficiency, or even fraud.</a:t>
            </a:r>
          </a:p>
          <a:p>
            <a:pPr marL="1027113" lvl="1" indent="-457200"/>
            <a:r>
              <a:rPr lang="en-US" dirty="0">
                <a:solidFill>
                  <a:schemeClr val="tx1">
                    <a:lumMod val="85000"/>
                    <a:lumOff val="15000"/>
                  </a:schemeClr>
                </a:solidFill>
              </a:rPr>
              <a:t>With time to draft your pre-meeting memo</a:t>
            </a:r>
          </a:p>
          <a:p>
            <a:pPr marL="1027113" lvl="1" indent="-457200"/>
            <a:endParaRPr lang="en-US" dirty="0"/>
          </a:p>
        </p:txBody>
      </p:sp>
    </p:spTree>
    <p:extLst>
      <p:ext uri="{BB962C8B-B14F-4D97-AF65-F5344CB8AC3E}">
        <p14:creationId xmlns:p14="http://schemas.microsoft.com/office/powerpoint/2010/main" val="2060627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2EFBA-C003-3AFE-210B-4B39B591DCFE}"/>
              </a:ext>
            </a:extLst>
          </p:cNvPr>
          <p:cNvSpPr>
            <a:spLocks noGrp="1"/>
          </p:cNvSpPr>
          <p:nvPr>
            <p:ph type="title"/>
          </p:nvPr>
        </p:nvSpPr>
        <p:spPr/>
        <p:txBody>
          <a:bodyPr/>
          <a:lstStyle/>
          <a:p>
            <a:r>
              <a:rPr lang="en-US" dirty="0"/>
              <a:t>Peach State University Hotel</a:t>
            </a:r>
          </a:p>
        </p:txBody>
      </p:sp>
      <p:sp>
        <p:nvSpPr>
          <p:cNvPr id="3" name="Content Placeholder 2">
            <a:extLst>
              <a:ext uri="{FF2B5EF4-FFF2-40B4-BE49-F238E27FC236}">
                <a16:creationId xmlns:a16="http://schemas.microsoft.com/office/drawing/2014/main" id="{0F6F5779-44E9-E6F5-8F1E-831556D71473}"/>
              </a:ext>
            </a:extLst>
          </p:cNvPr>
          <p:cNvSpPr>
            <a:spLocks noGrp="1"/>
          </p:cNvSpPr>
          <p:nvPr>
            <p:ph idx="1"/>
          </p:nvPr>
        </p:nvSpPr>
        <p:spPr>
          <a:xfrm>
            <a:off x="361950" y="1000125"/>
            <a:ext cx="8229600" cy="2100575"/>
          </a:xfrm>
        </p:spPr>
        <p:txBody>
          <a:bodyPr/>
          <a:lstStyle/>
          <a:p>
            <a:r>
              <a:rPr lang="en-US" dirty="0"/>
              <a:t>Three parts:</a:t>
            </a:r>
          </a:p>
          <a:p>
            <a:pPr marL="514350" indent="-514350">
              <a:buFont typeface="+mj-lt"/>
              <a:buAutoNum type="arabicPeriod"/>
            </a:pPr>
            <a:r>
              <a:rPr lang="en-US" dirty="0"/>
              <a:t>Introduction and Revenue (Done - Tuesday)</a:t>
            </a:r>
          </a:p>
          <a:p>
            <a:pPr marL="514350" indent="-514350">
              <a:buFont typeface="+mj-lt"/>
              <a:buAutoNum type="arabicPeriod"/>
            </a:pPr>
            <a:r>
              <a:rPr lang="en-US" b="1" dirty="0">
                <a:solidFill>
                  <a:srgbClr val="412985"/>
                </a:solidFill>
              </a:rPr>
              <a:t>Extended Audit Investigation (Today)</a:t>
            </a:r>
          </a:p>
          <a:p>
            <a:pPr marL="514350" indent="-514350">
              <a:buFont typeface="+mj-lt"/>
              <a:buAutoNum type="arabicPeriod"/>
            </a:pPr>
            <a:r>
              <a:rPr lang="en-US" dirty="0"/>
              <a:t>Client Interview (Next Tuesday)</a:t>
            </a:r>
          </a:p>
        </p:txBody>
      </p:sp>
    </p:spTree>
    <p:extLst>
      <p:ext uri="{BB962C8B-B14F-4D97-AF65-F5344CB8AC3E}">
        <p14:creationId xmlns:p14="http://schemas.microsoft.com/office/powerpoint/2010/main" val="4102899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E5489-C371-ED38-6931-56A1F3CB62CC}"/>
              </a:ext>
            </a:extLst>
          </p:cNvPr>
          <p:cNvSpPr>
            <a:spLocks noGrp="1"/>
          </p:cNvSpPr>
          <p:nvPr>
            <p:ph type="title"/>
          </p:nvPr>
        </p:nvSpPr>
        <p:spPr/>
        <p:txBody>
          <a:bodyPr/>
          <a:lstStyle/>
          <a:p>
            <a:r>
              <a:rPr lang="en-US" dirty="0"/>
              <a:t>Deliverables</a:t>
            </a:r>
          </a:p>
        </p:txBody>
      </p:sp>
      <p:sp>
        <p:nvSpPr>
          <p:cNvPr id="3" name="Content Placeholder 2">
            <a:extLst>
              <a:ext uri="{FF2B5EF4-FFF2-40B4-BE49-F238E27FC236}">
                <a16:creationId xmlns:a16="http://schemas.microsoft.com/office/drawing/2014/main" id="{B175FFBB-504A-3852-8BC4-C4DD5EB74F39}"/>
              </a:ext>
            </a:extLst>
          </p:cNvPr>
          <p:cNvSpPr>
            <a:spLocks noGrp="1"/>
          </p:cNvSpPr>
          <p:nvPr>
            <p:ph idx="1"/>
          </p:nvPr>
        </p:nvSpPr>
        <p:spPr>
          <a:xfrm>
            <a:off x="361950" y="1000125"/>
            <a:ext cx="8229600" cy="4385816"/>
          </a:xfrm>
        </p:spPr>
        <p:txBody>
          <a:bodyPr/>
          <a:lstStyle/>
          <a:p>
            <a:pPr marL="457200" indent="-457200">
              <a:buFont typeface="Arial" panose="020B0604020202020204" pitchFamily="34" charset="0"/>
              <a:buChar char="•"/>
            </a:pPr>
            <a:r>
              <a:rPr lang="en-US" sz="2800" dirty="0"/>
              <a:t>Pre-meeting memo: Based on evidence your team finds in this class using </a:t>
            </a:r>
          </a:p>
          <a:p>
            <a:pPr marL="1027113" lvl="1" indent="-457200"/>
            <a:r>
              <a:rPr lang="en-US" sz="1600" dirty="0"/>
              <a:t>“</a:t>
            </a:r>
            <a:r>
              <a:rPr lang="en-US" sz="1600" dirty="0" err="1"/>
              <a:t>Analytics_mindset_case_studies_PSU_Hotels</a:t>
            </a:r>
            <a:r>
              <a:rPr lang="en-US" sz="1600" b="1" dirty="0" err="1">
                <a:solidFill>
                  <a:srgbClr val="412985"/>
                </a:solidFill>
              </a:rPr>
              <a:t>_fraud</a:t>
            </a:r>
            <a:r>
              <a:rPr lang="en-US" sz="1600" dirty="0"/>
              <a:t>”</a:t>
            </a:r>
            <a:r>
              <a:rPr lang="en-US" sz="2800" dirty="0"/>
              <a:t> </a:t>
            </a:r>
            <a:r>
              <a:rPr lang="en-US" sz="2000" dirty="0"/>
              <a:t>tableau workbook.</a:t>
            </a:r>
          </a:p>
          <a:p>
            <a:pPr marL="457200" indent="-457200">
              <a:buFont typeface="Arial" panose="020B0604020202020204" pitchFamily="34" charset="0"/>
              <a:buChar char="•"/>
            </a:pPr>
            <a:r>
              <a:rPr lang="en-US" sz="2800" dirty="0"/>
              <a:t>Memo is internal to the audit firm, addressed to the partner.</a:t>
            </a:r>
          </a:p>
          <a:p>
            <a:pPr lvl="2"/>
            <a:r>
              <a:rPr lang="en-US" dirty="0"/>
              <a:t>A very brief introduction of the purpose of the memo (hint: to highlight any concerns arising from the audit of PSU Hotel).</a:t>
            </a:r>
          </a:p>
          <a:p>
            <a:pPr lvl="2"/>
            <a:r>
              <a:rPr lang="en-US" dirty="0"/>
              <a:t>A succinct description of the main concerns arising from the audit.</a:t>
            </a:r>
          </a:p>
          <a:p>
            <a:pPr lvl="2"/>
            <a:r>
              <a:rPr lang="en-US" dirty="0"/>
              <a:t>A discussion of the controls that the team is going to assess in the Client Interview.</a:t>
            </a:r>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3050704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612A9-01C5-DB38-4527-97BE41540C65}"/>
              </a:ext>
            </a:extLst>
          </p:cNvPr>
          <p:cNvSpPr>
            <a:spLocks noGrp="1"/>
          </p:cNvSpPr>
          <p:nvPr>
            <p:ph type="title"/>
          </p:nvPr>
        </p:nvSpPr>
        <p:spPr/>
        <p:txBody>
          <a:bodyPr/>
          <a:lstStyle/>
          <a:p>
            <a:r>
              <a:rPr lang="en-US" dirty="0"/>
              <a:t>Meeting (Simulation)</a:t>
            </a:r>
          </a:p>
        </p:txBody>
      </p:sp>
      <p:sp>
        <p:nvSpPr>
          <p:cNvPr id="3" name="Content Placeholder 2">
            <a:extLst>
              <a:ext uri="{FF2B5EF4-FFF2-40B4-BE49-F238E27FC236}">
                <a16:creationId xmlns:a16="http://schemas.microsoft.com/office/drawing/2014/main" id="{B268277C-E059-32AD-0E3A-546E6D202982}"/>
              </a:ext>
            </a:extLst>
          </p:cNvPr>
          <p:cNvSpPr>
            <a:spLocks noGrp="1"/>
          </p:cNvSpPr>
          <p:nvPr>
            <p:ph idx="1"/>
          </p:nvPr>
        </p:nvSpPr>
        <p:spPr>
          <a:xfrm>
            <a:off x="361950" y="1292159"/>
            <a:ext cx="8229600" cy="2887970"/>
          </a:xfrm>
        </p:spPr>
        <p:txBody>
          <a:bodyPr/>
          <a:lstStyle/>
          <a:p>
            <a:r>
              <a:rPr lang="en-US" sz="1800" dirty="0"/>
              <a:t>Each group will meet with the instructor individually to simulate a meeting with the client to follow-up on issues raised during the audit. Students will play the audit team assigned to undertake an initial control walkthrough meeting with the client. Consider the following key elements of the meeting:</a:t>
            </a:r>
            <a:br>
              <a:rPr lang="en-US" sz="1800" dirty="0"/>
            </a:br>
            <a:endParaRPr lang="en-US" sz="1800" dirty="0"/>
          </a:p>
          <a:p>
            <a:pPr marL="285750" indent="-285750">
              <a:buFont typeface="Arial" panose="020B0604020202020204" pitchFamily="34" charset="0"/>
              <a:buChar char="•"/>
            </a:pPr>
            <a:r>
              <a:rPr lang="en-US" sz="1800" dirty="0"/>
              <a:t>The key learning objective is to be able to effectively communicate in a professional setting, including asking the right questions, obtaining necessary information with time constraints, incorporating evidence to focus the conversation, and avoiding or resolving conflict respectfully.</a:t>
            </a:r>
          </a:p>
          <a:p>
            <a:pPr marL="285750" indent="-285750">
              <a:buFont typeface="Arial" panose="020B0604020202020204" pitchFamily="34" charset="0"/>
              <a:buChar char="•"/>
            </a:pPr>
            <a:r>
              <a:rPr lang="en-US" sz="1800" dirty="0"/>
              <a:t>I will be playing the role of </a:t>
            </a:r>
            <a:r>
              <a:rPr lang="en-US" sz="1800" b="1" dirty="0"/>
              <a:t>James Brown</a:t>
            </a:r>
            <a:r>
              <a:rPr lang="en-US" sz="1800" dirty="0"/>
              <a:t>.</a:t>
            </a:r>
          </a:p>
        </p:txBody>
      </p:sp>
    </p:spTree>
    <p:extLst>
      <p:ext uri="{BB962C8B-B14F-4D97-AF65-F5344CB8AC3E}">
        <p14:creationId xmlns:p14="http://schemas.microsoft.com/office/powerpoint/2010/main" val="3062708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E3654-D2B7-3AC4-B67A-E8E47E20F2B6}"/>
              </a:ext>
            </a:extLst>
          </p:cNvPr>
          <p:cNvSpPr>
            <a:spLocks noGrp="1"/>
          </p:cNvSpPr>
          <p:nvPr>
            <p:ph type="title"/>
          </p:nvPr>
        </p:nvSpPr>
        <p:spPr/>
        <p:txBody>
          <a:bodyPr/>
          <a:lstStyle/>
          <a:p>
            <a:r>
              <a:rPr lang="en-US" dirty="0"/>
              <a:t>Post-Meeting</a:t>
            </a:r>
          </a:p>
        </p:txBody>
      </p:sp>
      <p:sp>
        <p:nvSpPr>
          <p:cNvPr id="3" name="Content Placeholder 2">
            <a:extLst>
              <a:ext uri="{FF2B5EF4-FFF2-40B4-BE49-F238E27FC236}">
                <a16:creationId xmlns:a16="http://schemas.microsoft.com/office/drawing/2014/main" id="{C106161E-E468-3A28-7431-9288C6BB867A}"/>
              </a:ext>
            </a:extLst>
          </p:cNvPr>
          <p:cNvSpPr>
            <a:spLocks noGrp="1"/>
          </p:cNvSpPr>
          <p:nvPr>
            <p:ph idx="1"/>
          </p:nvPr>
        </p:nvSpPr>
        <p:spPr>
          <a:xfrm>
            <a:off x="361950" y="1000125"/>
            <a:ext cx="8229600" cy="4034438"/>
          </a:xfrm>
        </p:spPr>
        <p:txBody>
          <a:bodyPr/>
          <a:lstStyle/>
          <a:p>
            <a:r>
              <a:rPr lang="en-US" sz="2000" dirty="0"/>
              <a:t>Internal memo to audit partner:</a:t>
            </a:r>
          </a:p>
          <a:p>
            <a:pPr marL="342900" indent="-342900">
              <a:buFont typeface="Arial" panose="020B0604020202020204" pitchFamily="34" charset="0"/>
              <a:buChar char="•"/>
            </a:pPr>
            <a:r>
              <a:rPr lang="en-US" sz="2000" dirty="0"/>
              <a:t>A discussion of your findings regarding the internal controls of PSU Hotel.</a:t>
            </a:r>
          </a:p>
          <a:p>
            <a:pPr marL="342900" indent="-342900">
              <a:buFont typeface="Arial" panose="020B0604020202020204" pitchFamily="34" charset="0"/>
              <a:buChar char="•"/>
            </a:pPr>
            <a:r>
              <a:rPr lang="en-US" sz="2000" dirty="0"/>
              <a:t>What additional documentation, if any, is needed for the completion of the testing of controls over financial reporting.</a:t>
            </a:r>
          </a:p>
          <a:p>
            <a:pPr marL="342900" indent="-342900">
              <a:buFont typeface="Arial" panose="020B0604020202020204" pitchFamily="34" charset="0"/>
              <a:buChar char="•"/>
            </a:pPr>
            <a:r>
              <a:rPr lang="en-US" sz="2000" dirty="0"/>
              <a:t>If you have an estimate of the potential effect on revenue or net income of the control weaknesses (i.e., extent of potential misstatement), include that amount. (If not, don't stress about this requirement.)</a:t>
            </a:r>
          </a:p>
          <a:p>
            <a:pPr marL="342900" indent="-342900">
              <a:buFont typeface="Arial" panose="020B0604020202020204" pitchFamily="34" charset="0"/>
              <a:buChar char="•"/>
            </a:pPr>
            <a:r>
              <a:rPr lang="en-US" sz="2000" dirty="0"/>
              <a:t>A conclusion stating clearly whether your team's assessment of PSU Hotels points to either a material weakness or significant deficiency in any controls over financial reporting, and if so, which specific control (or controls) has the weakness or deficiency.</a:t>
            </a:r>
          </a:p>
          <a:p>
            <a:endParaRPr lang="en-US" dirty="0"/>
          </a:p>
        </p:txBody>
      </p:sp>
    </p:spTree>
    <p:extLst>
      <p:ext uri="{BB962C8B-B14F-4D97-AF65-F5344CB8AC3E}">
        <p14:creationId xmlns:p14="http://schemas.microsoft.com/office/powerpoint/2010/main" val="26311599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991FF-FD6A-E56E-C953-8A961836FB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B0BF4D-3090-69AD-145E-E30C9486CE02}"/>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B830161A-207B-3601-184E-229FDA73A18C}"/>
              </a:ext>
            </a:extLst>
          </p:cNvPr>
          <p:cNvSpPr>
            <a:spLocks noGrp="1"/>
          </p:cNvSpPr>
          <p:nvPr>
            <p:ph idx="1"/>
          </p:nvPr>
        </p:nvSpPr>
        <p:spPr>
          <a:xfrm>
            <a:off x="361950" y="1000125"/>
            <a:ext cx="8229600" cy="3339376"/>
          </a:xfrm>
        </p:spPr>
        <p:txBody>
          <a:bodyPr/>
          <a:lstStyle/>
          <a:p>
            <a:pPr marL="457200" indent="-457200"/>
            <a:r>
              <a:rPr lang="en-US" dirty="0">
                <a:solidFill>
                  <a:schemeClr val="bg1">
                    <a:lumMod val="75000"/>
                  </a:schemeClr>
                </a:solidFill>
              </a:rPr>
              <a:t>Review &amp; Overview</a:t>
            </a:r>
          </a:p>
          <a:p>
            <a:pPr marL="457200" indent="-457200">
              <a:buFont typeface="Arial" panose="020B0604020202020204" pitchFamily="34" charset="0"/>
              <a:buChar char="•"/>
            </a:pPr>
            <a:r>
              <a:rPr lang="en-US" dirty="0">
                <a:solidFill>
                  <a:schemeClr val="bg1">
                    <a:lumMod val="75000"/>
                  </a:schemeClr>
                </a:solidFill>
              </a:rPr>
              <a:t>Internal Controls and Fraud</a:t>
            </a:r>
          </a:p>
          <a:p>
            <a:pPr marL="457200" indent="-457200"/>
            <a:r>
              <a:rPr lang="en-US" b="1" dirty="0">
                <a:solidFill>
                  <a:srgbClr val="412985"/>
                </a:solidFill>
              </a:rPr>
              <a:t>Labs (in assessment teams)</a:t>
            </a:r>
          </a:p>
          <a:p>
            <a:pPr marL="1027113" lvl="1" indent="-457200"/>
            <a:r>
              <a:rPr lang="en-US" dirty="0">
                <a:solidFill>
                  <a:schemeClr val="bg1">
                    <a:lumMod val="75000"/>
                  </a:schemeClr>
                </a:solidFill>
              </a:rPr>
              <a:t>Required deliverables (pre-, post-, meeting memos, meeting)</a:t>
            </a:r>
          </a:p>
          <a:p>
            <a:pPr marL="1027113" lvl="1" indent="-457200"/>
            <a:r>
              <a:rPr lang="en-US" b="1" dirty="0">
                <a:solidFill>
                  <a:srgbClr val="412985"/>
                </a:solidFill>
              </a:rPr>
              <a:t>Helix Audit and assessment of </a:t>
            </a:r>
            <a:r>
              <a:rPr lang="en-US" b="1" i="1" dirty="0">
                <a:solidFill>
                  <a:srgbClr val="412985"/>
                </a:solidFill>
              </a:rPr>
              <a:t>potential</a:t>
            </a:r>
            <a:r>
              <a:rPr lang="en-US" b="1" dirty="0">
                <a:solidFill>
                  <a:srgbClr val="412985"/>
                </a:solidFill>
              </a:rPr>
              <a:t> control weakness/deficiency, or even fraud.</a:t>
            </a:r>
          </a:p>
          <a:p>
            <a:pPr marL="1027113" lvl="1" indent="-457200"/>
            <a:r>
              <a:rPr lang="en-US" b="1" dirty="0">
                <a:solidFill>
                  <a:srgbClr val="412985"/>
                </a:solidFill>
              </a:rPr>
              <a:t>With time to draft your pre-meeting memo</a:t>
            </a:r>
          </a:p>
          <a:p>
            <a:pPr marL="1027113" lvl="1" indent="-457200"/>
            <a:endParaRPr lang="en-US" dirty="0"/>
          </a:p>
        </p:txBody>
      </p:sp>
    </p:spTree>
    <p:extLst>
      <p:ext uri="{BB962C8B-B14F-4D97-AF65-F5344CB8AC3E}">
        <p14:creationId xmlns:p14="http://schemas.microsoft.com/office/powerpoint/2010/main" val="1858590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74049-45F9-B26E-A14E-757C9C95A431}"/>
              </a:ext>
            </a:extLst>
          </p:cNvPr>
          <p:cNvSpPr>
            <a:spLocks noGrp="1"/>
          </p:cNvSpPr>
          <p:nvPr>
            <p:ph type="title"/>
          </p:nvPr>
        </p:nvSpPr>
        <p:spPr/>
        <p:txBody>
          <a:bodyPr/>
          <a:lstStyle/>
          <a:p>
            <a:r>
              <a:rPr lang="en-US" dirty="0"/>
              <a:t>Audit assertions and tests</a:t>
            </a:r>
          </a:p>
        </p:txBody>
      </p:sp>
      <p:sp>
        <p:nvSpPr>
          <p:cNvPr id="3" name="Content Placeholder 2">
            <a:extLst>
              <a:ext uri="{FF2B5EF4-FFF2-40B4-BE49-F238E27FC236}">
                <a16:creationId xmlns:a16="http://schemas.microsoft.com/office/drawing/2014/main" id="{34314BD5-5428-F7BE-A642-885D267ED71A}"/>
              </a:ext>
            </a:extLst>
          </p:cNvPr>
          <p:cNvSpPr>
            <a:spLocks noGrp="1"/>
          </p:cNvSpPr>
          <p:nvPr>
            <p:ph idx="1"/>
          </p:nvPr>
        </p:nvSpPr>
        <p:spPr>
          <a:xfrm>
            <a:off x="361950" y="1000125"/>
            <a:ext cx="8229600" cy="461665"/>
          </a:xfrm>
        </p:spPr>
        <p:txBody>
          <a:bodyPr/>
          <a:lstStyle/>
          <a:p>
            <a:r>
              <a:rPr lang="en-US" sz="2400" dirty="0"/>
              <a:t>E.g., from the handout:</a:t>
            </a:r>
            <a:endParaRPr lang="en-US" dirty="0"/>
          </a:p>
        </p:txBody>
      </p:sp>
      <p:pic>
        <p:nvPicPr>
          <p:cNvPr id="5" name="Picture 4">
            <a:extLst>
              <a:ext uri="{FF2B5EF4-FFF2-40B4-BE49-F238E27FC236}">
                <a16:creationId xmlns:a16="http://schemas.microsoft.com/office/drawing/2014/main" id="{21C69863-B07C-20F5-C915-F5D357A94F3E}"/>
              </a:ext>
            </a:extLst>
          </p:cNvPr>
          <p:cNvPicPr>
            <a:picLocks noChangeAspect="1"/>
          </p:cNvPicPr>
          <p:nvPr/>
        </p:nvPicPr>
        <p:blipFill>
          <a:blip r:embed="rId2"/>
          <a:stretch>
            <a:fillRect/>
          </a:stretch>
        </p:blipFill>
        <p:spPr>
          <a:xfrm>
            <a:off x="256586" y="1659770"/>
            <a:ext cx="8440328" cy="2829320"/>
          </a:xfrm>
          <a:prstGeom prst="rect">
            <a:avLst/>
          </a:prstGeom>
        </p:spPr>
      </p:pic>
    </p:spTree>
    <p:extLst>
      <p:ext uri="{BB962C8B-B14F-4D97-AF65-F5344CB8AC3E}">
        <p14:creationId xmlns:p14="http://schemas.microsoft.com/office/powerpoint/2010/main" val="42097951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8E59E-D035-442F-B808-80D34A409A26}"/>
              </a:ext>
            </a:extLst>
          </p:cNvPr>
          <p:cNvSpPr>
            <a:spLocks noGrp="1"/>
          </p:cNvSpPr>
          <p:nvPr>
            <p:ph type="title"/>
          </p:nvPr>
        </p:nvSpPr>
        <p:spPr>
          <a:xfrm>
            <a:off x="486696" y="2021614"/>
            <a:ext cx="8170606" cy="769441"/>
          </a:xfrm>
        </p:spPr>
        <p:txBody>
          <a:bodyPr/>
          <a:lstStyle/>
          <a:p>
            <a:endParaRPr lang="en-US"/>
          </a:p>
        </p:txBody>
      </p:sp>
      <p:pic>
        <p:nvPicPr>
          <p:cNvPr id="4" name="Picture 3">
            <a:extLst>
              <a:ext uri="{FF2B5EF4-FFF2-40B4-BE49-F238E27FC236}">
                <a16:creationId xmlns:a16="http://schemas.microsoft.com/office/drawing/2014/main" id="{D34F8A0F-A392-468B-83F5-F4CB4C1F3C57}"/>
              </a:ext>
            </a:extLst>
          </p:cNvPr>
          <p:cNvPicPr>
            <a:picLocks noChangeAspect="1"/>
          </p:cNvPicPr>
          <p:nvPr/>
        </p:nvPicPr>
        <p:blipFill>
          <a:blip r:embed="rId3"/>
          <a:stretch>
            <a:fillRect/>
          </a:stretch>
        </p:blipFill>
        <p:spPr>
          <a:xfrm>
            <a:off x="0" y="-477202"/>
            <a:ext cx="9144000" cy="6097904"/>
          </a:xfrm>
          <a:prstGeom prst="rect">
            <a:avLst/>
          </a:prstGeom>
        </p:spPr>
      </p:pic>
      <p:sp>
        <p:nvSpPr>
          <p:cNvPr id="5" name="TextBox 4">
            <a:extLst>
              <a:ext uri="{FF2B5EF4-FFF2-40B4-BE49-F238E27FC236}">
                <a16:creationId xmlns:a16="http://schemas.microsoft.com/office/drawing/2014/main" id="{BCC65860-206F-486C-94A8-1A3581784A71}"/>
              </a:ext>
            </a:extLst>
          </p:cNvPr>
          <p:cNvSpPr txBox="1"/>
          <p:nvPr/>
        </p:nvSpPr>
        <p:spPr>
          <a:xfrm>
            <a:off x="2997529" y="1152145"/>
            <a:ext cx="3195105" cy="769441"/>
          </a:xfrm>
          <a:prstGeom prst="rect">
            <a:avLst/>
          </a:prstGeom>
          <a:noFill/>
        </p:spPr>
        <p:txBody>
          <a:bodyPr wrap="none" rtlCol="0">
            <a:spAutoFit/>
          </a:bodyPr>
          <a:lstStyle/>
          <a:p>
            <a:pPr defTabSz="457178"/>
            <a:r>
              <a:rPr lang="en-US" sz="4400" b="1" dirty="0">
                <a:solidFill>
                  <a:prstClr val="white"/>
                </a:solidFill>
                <a:latin typeface="Arial"/>
                <a:cs typeface="Arial" panose="020B0604020202020204" pitchFamily="34" charset="0"/>
              </a:rPr>
              <a:t>Thank you!</a:t>
            </a:r>
            <a:endParaRPr lang="en-US" dirty="0">
              <a:solidFill>
                <a:prstClr val="white"/>
              </a:solidFill>
              <a:latin typeface="Calibri"/>
            </a:endParaRPr>
          </a:p>
        </p:txBody>
      </p:sp>
    </p:spTree>
    <p:extLst>
      <p:ext uri="{BB962C8B-B14F-4D97-AF65-F5344CB8AC3E}">
        <p14:creationId xmlns:p14="http://schemas.microsoft.com/office/powerpoint/2010/main" val="4082899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808D3-2E7B-4761-93EE-64ED2D0E74D1}"/>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8C51732E-A723-4580-A147-73CBB5BF3D05}"/>
              </a:ext>
            </a:extLst>
          </p:cNvPr>
          <p:cNvSpPr>
            <a:spLocks noGrp="1"/>
          </p:cNvSpPr>
          <p:nvPr>
            <p:ph idx="1"/>
          </p:nvPr>
        </p:nvSpPr>
        <p:spPr>
          <a:xfrm>
            <a:off x="361950" y="1000125"/>
            <a:ext cx="8229600" cy="3339376"/>
          </a:xfrm>
        </p:spPr>
        <p:txBody>
          <a:bodyPr/>
          <a:lstStyle/>
          <a:p>
            <a:pPr marL="457200" indent="-457200"/>
            <a:r>
              <a:rPr lang="en-US" b="1" dirty="0">
                <a:solidFill>
                  <a:schemeClr val="tx2"/>
                </a:solidFill>
              </a:rPr>
              <a:t>Review &amp; Overview</a:t>
            </a:r>
          </a:p>
          <a:p>
            <a:pPr marL="457200" indent="-457200">
              <a:buFont typeface="Arial" panose="020B0604020202020204" pitchFamily="34" charset="0"/>
              <a:buChar char="•"/>
            </a:pPr>
            <a:r>
              <a:rPr lang="en-US" b="1" dirty="0">
                <a:solidFill>
                  <a:srgbClr val="412985"/>
                </a:solidFill>
              </a:rPr>
              <a:t>Internal Controls and Fraud</a:t>
            </a:r>
          </a:p>
          <a:p>
            <a:pPr marL="457200" indent="-457200"/>
            <a:r>
              <a:rPr lang="en-US" dirty="0">
                <a:solidFill>
                  <a:schemeClr val="tx1">
                    <a:lumMod val="85000"/>
                    <a:lumOff val="15000"/>
                  </a:schemeClr>
                </a:solidFill>
              </a:rPr>
              <a:t>Labs (in assessment teams)</a:t>
            </a:r>
          </a:p>
          <a:p>
            <a:pPr marL="1027113" lvl="1" indent="-457200"/>
            <a:r>
              <a:rPr lang="en-US" dirty="0">
                <a:solidFill>
                  <a:schemeClr val="tx1">
                    <a:lumMod val="85000"/>
                    <a:lumOff val="15000"/>
                  </a:schemeClr>
                </a:solidFill>
              </a:rPr>
              <a:t>Required deliverables (pre-, post-, meeting memos, meeting)</a:t>
            </a:r>
          </a:p>
          <a:p>
            <a:pPr marL="1027113" lvl="1" indent="-457200"/>
            <a:r>
              <a:rPr lang="en-US" dirty="0">
                <a:solidFill>
                  <a:schemeClr val="tx1">
                    <a:lumMod val="85000"/>
                    <a:lumOff val="15000"/>
                  </a:schemeClr>
                </a:solidFill>
              </a:rPr>
              <a:t>Helix Audit and assessment of </a:t>
            </a:r>
            <a:r>
              <a:rPr lang="en-US" b="1" i="1" dirty="0">
                <a:solidFill>
                  <a:schemeClr val="tx1">
                    <a:lumMod val="85000"/>
                    <a:lumOff val="15000"/>
                  </a:schemeClr>
                </a:solidFill>
              </a:rPr>
              <a:t>potential</a:t>
            </a:r>
            <a:r>
              <a:rPr lang="en-US" dirty="0">
                <a:solidFill>
                  <a:schemeClr val="tx1">
                    <a:lumMod val="85000"/>
                    <a:lumOff val="15000"/>
                  </a:schemeClr>
                </a:solidFill>
              </a:rPr>
              <a:t> control weakness/deficiency, or even fraud.</a:t>
            </a:r>
          </a:p>
          <a:p>
            <a:pPr marL="1027113" lvl="1" indent="-457200"/>
            <a:r>
              <a:rPr lang="en-US" dirty="0">
                <a:solidFill>
                  <a:schemeClr val="tx1">
                    <a:lumMod val="85000"/>
                    <a:lumOff val="15000"/>
                  </a:schemeClr>
                </a:solidFill>
              </a:rPr>
              <a:t>With time to draft your pre-meeting memo</a:t>
            </a:r>
          </a:p>
          <a:p>
            <a:pPr marL="1027113" lvl="1" indent="-457200"/>
            <a:endParaRPr lang="en-US" dirty="0"/>
          </a:p>
        </p:txBody>
      </p:sp>
    </p:spTree>
    <p:extLst>
      <p:ext uri="{BB962C8B-B14F-4D97-AF65-F5344CB8AC3E}">
        <p14:creationId xmlns:p14="http://schemas.microsoft.com/office/powerpoint/2010/main" val="3996699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a:extLst>
              <a:ext uri="{FF2B5EF4-FFF2-40B4-BE49-F238E27FC236}">
                <a16:creationId xmlns:a16="http://schemas.microsoft.com/office/drawing/2014/main" id="{25784220-6D4D-C1B4-9F44-57831002D4BF}"/>
              </a:ext>
            </a:extLst>
          </p:cNvPr>
          <p:cNvSpPr>
            <a:spLocks noGrp="1" noChangeArrowheads="1"/>
          </p:cNvSpPr>
          <p:nvPr>
            <p:ph type="title"/>
          </p:nvPr>
        </p:nvSpPr>
        <p:spPr/>
        <p:txBody>
          <a:bodyPr/>
          <a:lstStyle/>
          <a:p>
            <a:r>
              <a:rPr lang="en-US" altLang="en-US"/>
              <a:t>Auditors’ responsibility</a:t>
            </a:r>
          </a:p>
        </p:txBody>
      </p:sp>
      <p:sp>
        <p:nvSpPr>
          <p:cNvPr id="136195" name="Content Placeholder 2">
            <a:extLst>
              <a:ext uri="{FF2B5EF4-FFF2-40B4-BE49-F238E27FC236}">
                <a16:creationId xmlns:a16="http://schemas.microsoft.com/office/drawing/2014/main" id="{F23663ED-919E-0E03-C85C-0434831B0180}"/>
              </a:ext>
            </a:extLst>
          </p:cNvPr>
          <p:cNvSpPr>
            <a:spLocks noGrp="1" noChangeArrowheads="1"/>
          </p:cNvSpPr>
          <p:nvPr>
            <p:ph idx="1"/>
          </p:nvPr>
        </p:nvSpPr>
        <p:spPr>
          <a:xfrm>
            <a:off x="361950" y="1000125"/>
            <a:ext cx="8229600" cy="4231928"/>
          </a:xfrm>
        </p:spPr>
        <p:txBody>
          <a:bodyPr/>
          <a:lstStyle/>
          <a:p>
            <a:r>
              <a:rPr lang="en-US" altLang="en-US" sz="2000" dirty="0"/>
              <a:t>Plan and perform the audit to obtain </a:t>
            </a:r>
            <a:r>
              <a:rPr lang="en-US" altLang="en-US" sz="2000" b="1" dirty="0"/>
              <a:t>reasonable assurance </a:t>
            </a:r>
            <a:r>
              <a:rPr lang="en-US" altLang="en-US" sz="2000" dirty="0"/>
              <a:t>about whether the financial statements are free of </a:t>
            </a:r>
            <a:r>
              <a:rPr lang="en-US" altLang="en-US" sz="2000" b="1" dirty="0"/>
              <a:t>material misstatement, whether caused by fraud or error</a:t>
            </a:r>
          </a:p>
          <a:p>
            <a:pPr lvl="1"/>
            <a:r>
              <a:rPr lang="en-US" altLang="en-US" sz="1600" dirty="0"/>
              <a:t>Absolute assurance is not attainable and, thus, even a properly planned and performed audit may not detect material misstatement resulting from fraud</a:t>
            </a:r>
          </a:p>
          <a:p>
            <a:r>
              <a:rPr lang="en-US" altLang="en-US" sz="2000" dirty="0"/>
              <a:t>Exercise Professional Skepticism: a questioning mind and a critical assessment of audit evidence</a:t>
            </a:r>
          </a:p>
          <a:p>
            <a:pPr lvl="1"/>
            <a:r>
              <a:rPr lang="en-US" altLang="en-US" sz="1600" dirty="0"/>
              <a:t>Mindset that recognizes the possibility that a material misstatement due to fraud could be present, regardless of any past experience with the entity and regardless of the auditor’s belief about management’s honesty and integrity</a:t>
            </a:r>
          </a:p>
          <a:p>
            <a:pPr lvl="1"/>
            <a:r>
              <a:rPr lang="en-US" altLang="en-US" sz="1600" dirty="0"/>
              <a:t>Ongoing questioning of whether the information and evidence obtained suggest a material misstatement due to fraud occurred</a:t>
            </a:r>
          </a:p>
          <a:p>
            <a:endParaRPr lang="en-US" altLang="en-US" sz="2000" dirty="0"/>
          </a:p>
          <a:p>
            <a:endParaRPr lang="en-US"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sosceles Triangle 5">
            <a:extLst>
              <a:ext uri="{FF2B5EF4-FFF2-40B4-BE49-F238E27FC236}">
                <a16:creationId xmlns:a16="http://schemas.microsoft.com/office/drawing/2014/main" id="{7EE59B86-D1C3-0A31-809E-C419509A55C3}"/>
              </a:ext>
            </a:extLst>
          </p:cNvPr>
          <p:cNvSpPr/>
          <p:nvPr/>
        </p:nvSpPr>
        <p:spPr>
          <a:xfrm>
            <a:off x="3083109" y="1525263"/>
            <a:ext cx="2489466" cy="1364219"/>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4386" name="Title 1">
            <a:extLst>
              <a:ext uri="{FF2B5EF4-FFF2-40B4-BE49-F238E27FC236}">
                <a16:creationId xmlns:a16="http://schemas.microsoft.com/office/drawing/2014/main" id="{B55A63BF-2E98-D73B-C8A9-65848F71D19E}"/>
              </a:ext>
            </a:extLst>
          </p:cNvPr>
          <p:cNvSpPr>
            <a:spLocks noGrp="1" noChangeArrowheads="1"/>
          </p:cNvSpPr>
          <p:nvPr>
            <p:ph type="title"/>
          </p:nvPr>
        </p:nvSpPr>
        <p:spPr>
          <a:xfrm>
            <a:off x="1755093" y="117411"/>
            <a:ext cx="4722306" cy="769441"/>
          </a:xfrm>
        </p:spPr>
        <p:txBody>
          <a:bodyPr/>
          <a:lstStyle/>
          <a:p>
            <a:r>
              <a:rPr lang="en-US" altLang="en-US" dirty="0"/>
              <a:t>Fraud triangle</a:t>
            </a:r>
          </a:p>
        </p:txBody>
      </p:sp>
      <p:sp>
        <p:nvSpPr>
          <p:cNvPr id="144388" name="Content Placeholder 2">
            <a:extLst>
              <a:ext uri="{FF2B5EF4-FFF2-40B4-BE49-F238E27FC236}">
                <a16:creationId xmlns:a16="http://schemas.microsoft.com/office/drawing/2014/main" id="{78110F5B-D75B-825B-35D3-2E762AA50E0D}"/>
              </a:ext>
            </a:extLst>
          </p:cNvPr>
          <p:cNvSpPr>
            <a:spLocks noGrp="1" noChangeArrowheads="1"/>
          </p:cNvSpPr>
          <p:nvPr>
            <p:ph idx="1"/>
          </p:nvPr>
        </p:nvSpPr>
        <p:spPr>
          <a:xfrm>
            <a:off x="4629449" y="2889482"/>
            <a:ext cx="4572000" cy="1015663"/>
          </a:xfrm>
        </p:spPr>
        <p:txBody>
          <a:bodyPr/>
          <a:lstStyle/>
          <a:p>
            <a:pPr>
              <a:spcBef>
                <a:spcPts val="900"/>
              </a:spcBef>
              <a:spcAft>
                <a:spcPts val="450"/>
              </a:spcAft>
            </a:pPr>
            <a:r>
              <a:rPr lang="en-US" altLang="en-US" sz="2000" b="1" dirty="0"/>
              <a:t>Circumstances exist</a:t>
            </a:r>
            <a:r>
              <a:rPr lang="en-US" altLang="en-US" sz="2000" dirty="0"/>
              <a:t>, e.g., absence of controls, ineffective controls or ability of management to override controls, providing an </a:t>
            </a:r>
            <a:r>
              <a:rPr lang="en-US" altLang="en-US" sz="2000" i="1" dirty="0"/>
              <a:t>opportunity</a:t>
            </a:r>
            <a:r>
              <a:rPr lang="en-US" altLang="en-US" sz="2000" dirty="0"/>
              <a:t> for fraud </a:t>
            </a:r>
          </a:p>
        </p:txBody>
      </p:sp>
      <p:sp>
        <p:nvSpPr>
          <p:cNvPr id="3" name="TextBox 2">
            <a:extLst>
              <a:ext uri="{FF2B5EF4-FFF2-40B4-BE49-F238E27FC236}">
                <a16:creationId xmlns:a16="http://schemas.microsoft.com/office/drawing/2014/main" id="{CAD3BA70-E72D-D2C4-4771-1D375490D6D0}"/>
              </a:ext>
            </a:extLst>
          </p:cNvPr>
          <p:cNvSpPr txBox="1"/>
          <p:nvPr/>
        </p:nvSpPr>
        <p:spPr>
          <a:xfrm>
            <a:off x="1" y="2889483"/>
            <a:ext cx="4404440" cy="2031325"/>
          </a:xfrm>
          <a:prstGeom prst="rect">
            <a:avLst/>
          </a:prstGeom>
          <a:noFill/>
        </p:spPr>
        <p:txBody>
          <a:bodyPr wrap="square">
            <a:spAutoFit/>
          </a:bodyPr>
          <a:lstStyle/>
          <a:p>
            <a:pPr>
              <a:spcBef>
                <a:spcPts val="900"/>
              </a:spcBef>
              <a:spcAft>
                <a:spcPts val="450"/>
              </a:spcAft>
            </a:pPr>
            <a:r>
              <a:rPr lang="en-US" altLang="en-US" sz="1800" b="1" dirty="0"/>
              <a:t>Ability to rationalize</a:t>
            </a:r>
            <a:r>
              <a:rPr lang="en-US" altLang="en-US" sz="1800" b="1" i="1" dirty="0"/>
              <a:t> </a:t>
            </a:r>
            <a:r>
              <a:rPr lang="en-US" altLang="en-US" sz="1800" b="1" dirty="0"/>
              <a:t>committing fraud</a:t>
            </a:r>
            <a:r>
              <a:rPr lang="en-US" altLang="en-US" sz="1800" dirty="0"/>
              <a:t>, e.g., an </a:t>
            </a:r>
            <a:r>
              <a:rPr lang="en-US" altLang="en-US" sz="1800" i="1" dirty="0"/>
              <a:t>attitude</a:t>
            </a:r>
            <a:r>
              <a:rPr lang="en-US" altLang="en-US" sz="1800" dirty="0"/>
              <a:t>, character or set of unethical values allow person to intentionally commit dishonest act; but even otherwise honest individuals commit fraud in an environment imposing sufficient pressure</a:t>
            </a:r>
          </a:p>
        </p:txBody>
      </p:sp>
      <p:sp>
        <p:nvSpPr>
          <p:cNvPr id="5" name="TextBox 4">
            <a:extLst>
              <a:ext uri="{FF2B5EF4-FFF2-40B4-BE49-F238E27FC236}">
                <a16:creationId xmlns:a16="http://schemas.microsoft.com/office/drawing/2014/main" id="{CF642976-FDB8-84E9-8FC7-16A15CFC103C}"/>
              </a:ext>
            </a:extLst>
          </p:cNvPr>
          <p:cNvSpPr txBox="1"/>
          <p:nvPr/>
        </p:nvSpPr>
        <p:spPr>
          <a:xfrm>
            <a:off x="2274032" y="918670"/>
            <a:ext cx="4595936" cy="646331"/>
          </a:xfrm>
          <a:prstGeom prst="rect">
            <a:avLst/>
          </a:prstGeom>
          <a:noFill/>
        </p:spPr>
        <p:txBody>
          <a:bodyPr wrap="square">
            <a:spAutoFit/>
          </a:bodyPr>
          <a:lstStyle/>
          <a:p>
            <a:pPr>
              <a:spcBef>
                <a:spcPts val="900"/>
              </a:spcBef>
              <a:spcAft>
                <a:spcPts val="450"/>
              </a:spcAft>
            </a:pPr>
            <a:r>
              <a:rPr lang="en-US" altLang="en-US" sz="1800" b="1" dirty="0"/>
              <a:t>Incentive or pressure </a:t>
            </a:r>
            <a:r>
              <a:rPr lang="en-US" altLang="en-US" sz="1800" dirty="0"/>
              <a:t>providing a </a:t>
            </a:r>
            <a:r>
              <a:rPr lang="en-US" altLang="en-US" sz="1800" i="1" dirty="0"/>
              <a:t>reason</a:t>
            </a:r>
            <a:r>
              <a:rPr lang="en-US" altLang="en-US" sz="1800" dirty="0"/>
              <a:t> to commit fraud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Title 1">
            <a:extLst>
              <a:ext uri="{FF2B5EF4-FFF2-40B4-BE49-F238E27FC236}">
                <a16:creationId xmlns:a16="http://schemas.microsoft.com/office/drawing/2014/main" id="{8B5823DE-B80D-49F8-1E5B-78683820C961}"/>
              </a:ext>
            </a:extLst>
          </p:cNvPr>
          <p:cNvSpPr>
            <a:spLocks noGrp="1" noChangeArrowheads="1"/>
          </p:cNvSpPr>
          <p:nvPr>
            <p:ph type="title"/>
          </p:nvPr>
        </p:nvSpPr>
        <p:spPr/>
        <p:txBody>
          <a:bodyPr/>
          <a:lstStyle/>
          <a:p>
            <a:r>
              <a:rPr lang="en-US" altLang="en-US"/>
              <a:t>Fraud may be concealed by</a:t>
            </a:r>
          </a:p>
        </p:txBody>
      </p:sp>
      <p:sp>
        <p:nvSpPr>
          <p:cNvPr id="148483" name="Content Placeholder 2">
            <a:extLst>
              <a:ext uri="{FF2B5EF4-FFF2-40B4-BE49-F238E27FC236}">
                <a16:creationId xmlns:a16="http://schemas.microsoft.com/office/drawing/2014/main" id="{61A0E40E-8A69-8AF3-6F6C-1A532DF31393}"/>
              </a:ext>
            </a:extLst>
          </p:cNvPr>
          <p:cNvSpPr>
            <a:spLocks noGrp="1" noChangeArrowheads="1"/>
          </p:cNvSpPr>
          <p:nvPr>
            <p:ph idx="1"/>
          </p:nvPr>
        </p:nvSpPr>
        <p:spPr>
          <a:xfrm>
            <a:off x="361950" y="1205984"/>
            <a:ext cx="8229600" cy="3085460"/>
          </a:xfrm>
        </p:spPr>
        <p:txBody>
          <a:bodyPr/>
          <a:lstStyle/>
          <a:p>
            <a:pPr marL="342900" indent="-342900">
              <a:buFont typeface="Arial" panose="020B0604020202020204" pitchFamily="34" charset="0"/>
              <a:buChar char="•"/>
            </a:pPr>
            <a:r>
              <a:rPr lang="en-US" altLang="en-US" sz="2400" dirty="0"/>
              <a:t>Withholding evidence or misrepresenting information. </a:t>
            </a:r>
          </a:p>
          <a:p>
            <a:pPr marL="342900" indent="-342900">
              <a:buFont typeface="Arial" panose="020B0604020202020204" pitchFamily="34" charset="0"/>
              <a:buChar char="•"/>
            </a:pPr>
            <a:r>
              <a:rPr lang="en-US" altLang="en-US" sz="2400" dirty="0"/>
              <a:t>Collusion among management, employees or third parties, e.g., consistent misleading explanations by more than one individual. </a:t>
            </a:r>
          </a:p>
          <a:p>
            <a:pPr marL="342900" indent="-342900">
              <a:buFont typeface="Arial" panose="020B0604020202020204" pitchFamily="34" charset="0"/>
              <a:buChar char="•"/>
            </a:pPr>
            <a:r>
              <a:rPr lang="en-US" altLang="en-US" sz="2400" dirty="0"/>
              <a:t>Hiding through multiple steps or entries. </a:t>
            </a:r>
          </a:p>
          <a:p>
            <a:pPr marL="342900" indent="-342900">
              <a:buFont typeface="Arial" panose="020B0604020202020204" pitchFamily="34" charset="0"/>
              <a:buChar char="•"/>
            </a:pPr>
            <a:r>
              <a:rPr lang="en-US" altLang="en-US" sz="2400" dirty="0"/>
              <a:t>Each entry on its own may not appear unusual, but when you look at them collectively or “follow the cash,” you find an illogical set of transactions.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2" name="Title 1">
            <a:extLst>
              <a:ext uri="{FF2B5EF4-FFF2-40B4-BE49-F238E27FC236}">
                <a16:creationId xmlns:a16="http://schemas.microsoft.com/office/drawing/2014/main" id="{5BB61428-C59D-CBEE-2558-81F0E97251B4}"/>
              </a:ext>
            </a:extLst>
          </p:cNvPr>
          <p:cNvSpPr>
            <a:spLocks noGrp="1" noChangeArrowheads="1"/>
          </p:cNvSpPr>
          <p:nvPr>
            <p:ph type="title"/>
          </p:nvPr>
        </p:nvSpPr>
        <p:spPr/>
        <p:txBody>
          <a:bodyPr/>
          <a:lstStyle/>
          <a:p>
            <a:r>
              <a:rPr lang="en-US" altLang="en-US"/>
              <a:t>Multiple steps</a:t>
            </a:r>
          </a:p>
        </p:txBody>
      </p:sp>
      <p:sp>
        <p:nvSpPr>
          <p:cNvPr id="150533" name="Content Placeholder 2">
            <a:extLst>
              <a:ext uri="{FF2B5EF4-FFF2-40B4-BE49-F238E27FC236}">
                <a16:creationId xmlns:a16="http://schemas.microsoft.com/office/drawing/2014/main" id="{2A5698DB-8006-5733-B26D-032B182AAE4C}"/>
              </a:ext>
            </a:extLst>
          </p:cNvPr>
          <p:cNvSpPr>
            <a:spLocks noGrp="1" noChangeArrowheads="1"/>
          </p:cNvSpPr>
          <p:nvPr>
            <p:ph idx="1"/>
          </p:nvPr>
        </p:nvSpPr>
        <p:spPr>
          <a:xfrm>
            <a:off x="570013" y="1060444"/>
            <a:ext cx="4173348" cy="2451953"/>
          </a:xfrm>
        </p:spPr>
        <p:txBody>
          <a:bodyPr/>
          <a:lstStyle/>
          <a:p>
            <a:r>
              <a:rPr lang="en-US" altLang="en-US"/>
              <a:t>1. PP&amp;E	$100</a:t>
            </a:r>
          </a:p>
          <a:p>
            <a:r>
              <a:rPr lang="en-US" altLang="en-US"/>
              <a:t>	Sales		$100</a:t>
            </a:r>
          </a:p>
          <a:p>
            <a:endParaRPr lang="en-US" altLang="en-US"/>
          </a:p>
          <a:p>
            <a:endParaRPr lang="en-US" altLang="en-US"/>
          </a:p>
          <a:p>
            <a:pPr lvl="1"/>
            <a:endParaRPr lang="en-US" altLang="en-US"/>
          </a:p>
        </p:txBody>
      </p:sp>
      <p:sp>
        <p:nvSpPr>
          <p:cNvPr id="6" name="Content Placeholder 2">
            <a:extLst>
              <a:ext uri="{FF2B5EF4-FFF2-40B4-BE49-F238E27FC236}">
                <a16:creationId xmlns:a16="http://schemas.microsoft.com/office/drawing/2014/main" id="{4B57C1EB-18A2-E9BF-13B9-A2B80DC05C26}"/>
              </a:ext>
            </a:extLst>
          </p:cNvPr>
          <p:cNvSpPr txBox="1">
            <a:spLocks/>
          </p:cNvSpPr>
          <p:nvPr/>
        </p:nvSpPr>
        <p:spPr bwMode="auto">
          <a:xfrm>
            <a:off x="570013" y="1989838"/>
            <a:ext cx="3088063" cy="1400636"/>
          </a:xfrm>
          <a:prstGeom prst="rect">
            <a:avLst/>
          </a:prstGeom>
          <a:noFill/>
          <a:ln>
            <a:noFill/>
          </a:ln>
        </p:spPr>
        <p:txBody>
          <a:bodyPr lIns="0" tIns="0" rIns="0" bIns="0"/>
          <a:lstStyle>
            <a:lvl1pPr marL="360363" indent="-360363" algn="l" rtl="0" eaLnBrk="0" fontAlgn="base" hangingPunct="0">
              <a:spcBef>
                <a:spcPct val="20000"/>
              </a:spcBef>
              <a:spcAft>
                <a:spcPct val="0"/>
              </a:spcAft>
              <a:buClr>
                <a:srgbClr val="FFD200"/>
              </a:buClr>
              <a:buSzPct val="75000"/>
              <a:buFont typeface="Arial" panose="020B0604020202020204" pitchFamily="34" charset="0"/>
              <a:buChar char="►"/>
              <a:defRPr sz="2400">
                <a:solidFill>
                  <a:schemeClr val="tx1"/>
                </a:solidFill>
                <a:latin typeface="+mn-lt"/>
                <a:ea typeface="+mn-ea"/>
                <a:cs typeface="+mn-cs"/>
              </a:defRPr>
            </a:lvl1pPr>
            <a:lvl2pPr marL="717550" indent="-355600" algn="l" rtl="0" eaLnBrk="0" fontAlgn="base" hangingPunct="0">
              <a:spcBef>
                <a:spcPct val="20000"/>
              </a:spcBef>
              <a:spcAft>
                <a:spcPct val="0"/>
              </a:spcAft>
              <a:buClr>
                <a:srgbClr val="FFD200"/>
              </a:buClr>
              <a:buSzPct val="75000"/>
              <a:buFont typeface="Arial" panose="020B0604020202020204" pitchFamily="34" charset="0"/>
              <a:buChar char="►"/>
              <a:defRPr sz="2000">
                <a:solidFill>
                  <a:schemeClr val="tx1"/>
                </a:solidFill>
                <a:latin typeface="+mn-lt"/>
              </a:defRPr>
            </a:lvl2pPr>
            <a:lvl3pPr marL="1081088" indent="-361950" algn="l" rtl="0" eaLnBrk="0" fontAlgn="base" hangingPunct="0">
              <a:spcBef>
                <a:spcPct val="20000"/>
              </a:spcBef>
              <a:spcAft>
                <a:spcPct val="0"/>
              </a:spcAft>
              <a:buClr>
                <a:srgbClr val="FFD200"/>
              </a:buClr>
              <a:buSzPct val="75000"/>
              <a:buFont typeface="Arial" panose="020B0604020202020204" pitchFamily="34" charset="0"/>
              <a:buChar char="►"/>
              <a:defRPr>
                <a:solidFill>
                  <a:schemeClr val="tx1"/>
                </a:solidFill>
                <a:latin typeface="+mn-lt"/>
              </a:defRPr>
            </a:lvl3pPr>
            <a:lvl4pPr marL="1441450" indent="-358775" algn="l" rtl="0" eaLnBrk="0" fontAlgn="base" hangingPunct="0">
              <a:spcBef>
                <a:spcPct val="20000"/>
              </a:spcBef>
              <a:spcAft>
                <a:spcPct val="0"/>
              </a:spcAft>
              <a:buClr>
                <a:srgbClr val="FFD200"/>
              </a:buClr>
              <a:buSzPct val="75000"/>
              <a:buFont typeface="Arial" panose="020B0604020202020204" pitchFamily="34" charset="0"/>
              <a:buChar char="►"/>
              <a:defRPr sz="1600">
                <a:solidFill>
                  <a:schemeClr val="tx1"/>
                </a:solidFill>
                <a:latin typeface="+mn-lt"/>
              </a:defRPr>
            </a:lvl4pPr>
            <a:lvl5pPr marL="1800225" indent="-357188" algn="l" rtl="0" eaLnBrk="0" fontAlgn="base" hangingPunct="0">
              <a:spcBef>
                <a:spcPct val="20000"/>
              </a:spcBef>
              <a:spcAft>
                <a:spcPct val="0"/>
              </a:spcAft>
              <a:buClr>
                <a:srgbClr val="FFD200"/>
              </a:buClr>
              <a:buSzPct val="75000"/>
              <a:buFont typeface="Arial" panose="020B0604020202020204" pitchFamily="34" charset="0"/>
              <a:buChar char="►"/>
              <a:defRPr sz="1600">
                <a:solidFill>
                  <a:schemeClr val="tx1"/>
                </a:solidFill>
                <a:latin typeface="+mn-lt"/>
              </a:defRPr>
            </a:lvl5pPr>
            <a:lvl6pPr marL="2257425" indent="-357188" algn="l" rtl="0" eaLnBrk="0" fontAlgn="base" hangingPunct="0">
              <a:spcBef>
                <a:spcPct val="20000"/>
              </a:spcBef>
              <a:spcAft>
                <a:spcPct val="0"/>
              </a:spcAft>
              <a:buClr>
                <a:srgbClr val="FFD200"/>
              </a:buClr>
              <a:buSzPct val="75000"/>
              <a:buFont typeface="Arial" charset="0"/>
              <a:buChar char="►"/>
              <a:defRPr sz="1600">
                <a:solidFill>
                  <a:schemeClr val="tx1"/>
                </a:solidFill>
                <a:latin typeface="+mn-lt"/>
              </a:defRPr>
            </a:lvl6pPr>
            <a:lvl7pPr marL="2714625" indent="-357188" algn="l" rtl="0" eaLnBrk="0" fontAlgn="base" hangingPunct="0">
              <a:spcBef>
                <a:spcPct val="20000"/>
              </a:spcBef>
              <a:spcAft>
                <a:spcPct val="0"/>
              </a:spcAft>
              <a:buClr>
                <a:srgbClr val="FFD200"/>
              </a:buClr>
              <a:buSzPct val="75000"/>
              <a:buFont typeface="Arial" charset="0"/>
              <a:buChar char="►"/>
              <a:defRPr sz="1600">
                <a:solidFill>
                  <a:schemeClr val="tx1"/>
                </a:solidFill>
                <a:latin typeface="+mn-lt"/>
              </a:defRPr>
            </a:lvl7pPr>
            <a:lvl8pPr marL="3171825" indent="-357188" algn="l" rtl="0" eaLnBrk="0" fontAlgn="base" hangingPunct="0">
              <a:spcBef>
                <a:spcPct val="20000"/>
              </a:spcBef>
              <a:spcAft>
                <a:spcPct val="0"/>
              </a:spcAft>
              <a:buClr>
                <a:srgbClr val="FFD200"/>
              </a:buClr>
              <a:buSzPct val="75000"/>
              <a:buFont typeface="Arial" charset="0"/>
              <a:buChar char="►"/>
              <a:defRPr sz="1600">
                <a:solidFill>
                  <a:schemeClr val="tx1"/>
                </a:solidFill>
                <a:latin typeface="+mn-lt"/>
              </a:defRPr>
            </a:lvl8pPr>
            <a:lvl9pPr marL="3629025" indent="-357188" algn="l" rtl="0" eaLnBrk="0" fontAlgn="base" hangingPunct="0">
              <a:spcBef>
                <a:spcPct val="20000"/>
              </a:spcBef>
              <a:spcAft>
                <a:spcPct val="0"/>
              </a:spcAft>
              <a:buClr>
                <a:srgbClr val="FFD200"/>
              </a:buClr>
              <a:buSzPct val="75000"/>
              <a:buFont typeface="Arial" charset="0"/>
              <a:buChar char="►"/>
              <a:defRPr sz="1600">
                <a:solidFill>
                  <a:schemeClr val="tx1"/>
                </a:solidFill>
                <a:latin typeface="+mn-lt"/>
              </a:defRPr>
            </a:lvl9pPr>
          </a:lstStyle>
          <a:p>
            <a:pPr marL="0" indent="0">
              <a:buNone/>
              <a:defRPr/>
            </a:pPr>
            <a:r>
              <a:rPr lang="en-US" altLang="en-US" sz="1799" kern="0" dirty="0"/>
              <a:t>This entry on its own would look suspicious.</a:t>
            </a:r>
          </a:p>
          <a:p>
            <a:pPr marL="0" indent="0">
              <a:buNone/>
              <a:defRPr/>
            </a:pPr>
            <a:endParaRPr lang="en-US" altLang="en-US" sz="1799" kern="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93E5BEB-EB51-5B79-838A-CCB97A7C19C9}"/>
              </a:ext>
            </a:extLst>
          </p:cNvPr>
          <p:cNvSpPr/>
          <p:nvPr/>
        </p:nvSpPr>
        <p:spPr>
          <a:xfrm>
            <a:off x="4514880" y="912883"/>
            <a:ext cx="4175729" cy="2858393"/>
          </a:xfrm>
          <a:prstGeom prst="rect">
            <a:avLst/>
          </a:prstGeom>
          <a:ln>
            <a:solidFill>
              <a:schemeClr val="accent1"/>
            </a:solidFill>
          </a:ln>
        </p:spPr>
        <p:style>
          <a:lnRef idx="2">
            <a:schemeClr val="accent2"/>
          </a:lnRef>
          <a:fillRef idx="1">
            <a:schemeClr val="lt1"/>
          </a:fillRef>
          <a:effectRef idx="0">
            <a:schemeClr val="accent2"/>
          </a:effectRef>
          <a:fontRef idx="minor">
            <a:schemeClr val="dk1"/>
          </a:fontRef>
        </p:style>
        <p:txBody>
          <a:bodyPr anchor="ctr"/>
          <a:lstStyle/>
          <a:p>
            <a:pPr algn="ctr">
              <a:defRPr/>
            </a:pPr>
            <a:endParaRPr lang="en-US"/>
          </a:p>
        </p:txBody>
      </p:sp>
      <p:sp>
        <p:nvSpPr>
          <p:cNvPr id="152579" name="Title 1">
            <a:extLst>
              <a:ext uri="{FF2B5EF4-FFF2-40B4-BE49-F238E27FC236}">
                <a16:creationId xmlns:a16="http://schemas.microsoft.com/office/drawing/2014/main" id="{6501D425-2B53-65B1-460F-E974C0A8518B}"/>
              </a:ext>
            </a:extLst>
          </p:cNvPr>
          <p:cNvSpPr>
            <a:spLocks noGrp="1" noChangeArrowheads="1"/>
          </p:cNvSpPr>
          <p:nvPr>
            <p:ph type="title"/>
          </p:nvPr>
        </p:nvSpPr>
        <p:spPr/>
        <p:txBody>
          <a:bodyPr/>
          <a:lstStyle/>
          <a:p>
            <a:r>
              <a:rPr lang="en-US" altLang="en-US"/>
              <a:t>Multiple steps</a:t>
            </a:r>
          </a:p>
        </p:txBody>
      </p:sp>
      <p:sp>
        <p:nvSpPr>
          <p:cNvPr id="152580" name="Content Placeholder 2">
            <a:extLst>
              <a:ext uri="{FF2B5EF4-FFF2-40B4-BE49-F238E27FC236}">
                <a16:creationId xmlns:a16="http://schemas.microsoft.com/office/drawing/2014/main" id="{898A665F-2257-4774-84E0-25B567DB71AF}"/>
              </a:ext>
            </a:extLst>
          </p:cNvPr>
          <p:cNvSpPr>
            <a:spLocks noGrp="1" noChangeArrowheads="1"/>
          </p:cNvSpPr>
          <p:nvPr>
            <p:ph idx="1"/>
          </p:nvPr>
        </p:nvSpPr>
        <p:spPr>
          <a:xfrm>
            <a:off x="570012" y="1060444"/>
            <a:ext cx="2915239" cy="2944396"/>
          </a:xfrm>
        </p:spPr>
        <p:txBody>
          <a:bodyPr/>
          <a:lstStyle/>
          <a:p>
            <a:r>
              <a:rPr lang="en-US" altLang="en-US" dirty="0"/>
              <a:t>1. PP&amp;E	$100</a:t>
            </a:r>
          </a:p>
          <a:p>
            <a:r>
              <a:rPr lang="en-US" altLang="en-US" dirty="0"/>
              <a:t>	Sales		$100</a:t>
            </a:r>
          </a:p>
          <a:p>
            <a:endParaRPr lang="en-US" altLang="en-US" dirty="0"/>
          </a:p>
          <a:p>
            <a:endParaRPr lang="en-US" altLang="en-US" dirty="0"/>
          </a:p>
          <a:p>
            <a:pPr lvl="1"/>
            <a:endParaRPr lang="en-US" altLang="en-US" dirty="0"/>
          </a:p>
        </p:txBody>
      </p:sp>
      <p:sp>
        <p:nvSpPr>
          <p:cNvPr id="4" name="Content Placeholder 2">
            <a:extLst>
              <a:ext uri="{FF2B5EF4-FFF2-40B4-BE49-F238E27FC236}">
                <a16:creationId xmlns:a16="http://schemas.microsoft.com/office/drawing/2014/main" id="{281BEE1F-F38E-89A9-5CEA-40DD5B774B4F}"/>
              </a:ext>
            </a:extLst>
          </p:cNvPr>
          <p:cNvSpPr txBox="1">
            <a:spLocks/>
          </p:cNvSpPr>
          <p:nvPr/>
        </p:nvSpPr>
        <p:spPr bwMode="auto">
          <a:xfrm>
            <a:off x="4629121" y="1060444"/>
            <a:ext cx="4172158" cy="3387945"/>
          </a:xfrm>
          <a:prstGeom prst="rect">
            <a:avLst/>
          </a:prstGeom>
          <a:noFill/>
          <a:ln>
            <a:noFill/>
          </a:ln>
        </p:spPr>
        <p:txBody>
          <a:bodyPr lIns="0" tIns="0" rIns="0" bIns="0"/>
          <a:lstStyle>
            <a:lvl1pPr marL="360363" indent="-360363" algn="l" rtl="0" eaLnBrk="0" fontAlgn="base" hangingPunct="0">
              <a:spcBef>
                <a:spcPct val="20000"/>
              </a:spcBef>
              <a:spcAft>
                <a:spcPct val="0"/>
              </a:spcAft>
              <a:buClr>
                <a:srgbClr val="FFD200"/>
              </a:buClr>
              <a:buSzPct val="75000"/>
              <a:buFont typeface="Arial" panose="020B0604020202020204" pitchFamily="34" charset="0"/>
              <a:buChar char="►"/>
              <a:defRPr sz="2400">
                <a:solidFill>
                  <a:schemeClr val="tx1"/>
                </a:solidFill>
                <a:latin typeface="+mn-lt"/>
                <a:ea typeface="+mn-ea"/>
                <a:cs typeface="+mn-cs"/>
              </a:defRPr>
            </a:lvl1pPr>
            <a:lvl2pPr marL="717550" indent="-355600" algn="l" rtl="0" eaLnBrk="0" fontAlgn="base" hangingPunct="0">
              <a:spcBef>
                <a:spcPct val="20000"/>
              </a:spcBef>
              <a:spcAft>
                <a:spcPct val="0"/>
              </a:spcAft>
              <a:buClr>
                <a:srgbClr val="FFD200"/>
              </a:buClr>
              <a:buSzPct val="75000"/>
              <a:buFont typeface="Arial" panose="020B0604020202020204" pitchFamily="34" charset="0"/>
              <a:buChar char="►"/>
              <a:defRPr sz="2000">
                <a:solidFill>
                  <a:schemeClr val="tx1"/>
                </a:solidFill>
                <a:latin typeface="+mn-lt"/>
              </a:defRPr>
            </a:lvl2pPr>
            <a:lvl3pPr marL="1081088" indent="-361950" algn="l" rtl="0" eaLnBrk="0" fontAlgn="base" hangingPunct="0">
              <a:spcBef>
                <a:spcPct val="20000"/>
              </a:spcBef>
              <a:spcAft>
                <a:spcPct val="0"/>
              </a:spcAft>
              <a:buClr>
                <a:srgbClr val="FFD200"/>
              </a:buClr>
              <a:buSzPct val="75000"/>
              <a:buFont typeface="Arial" panose="020B0604020202020204" pitchFamily="34" charset="0"/>
              <a:buChar char="►"/>
              <a:defRPr>
                <a:solidFill>
                  <a:schemeClr val="tx1"/>
                </a:solidFill>
                <a:latin typeface="+mn-lt"/>
              </a:defRPr>
            </a:lvl3pPr>
            <a:lvl4pPr marL="1441450" indent="-358775" algn="l" rtl="0" eaLnBrk="0" fontAlgn="base" hangingPunct="0">
              <a:spcBef>
                <a:spcPct val="20000"/>
              </a:spcBef>
              <a:spcAft>
                <a:spcPct val="0"/>
              </a:spcAft>
              <a:buClr>
                <a:srgbClr val="FFD200"/>
              </a:buClr>
              <a:buSzPct val="75000"/>
              <a:buFont typeface="Arial" panose="020B0604020202020204" pitchFamily="34" charset="0"/>
              <a:buChar char="►"/>
              <a:defRPr sz="1600">
                <a:solidFill>
                  <a:schemeClr val="tx1"/>
                </a:solidFill>
                <a:latin typeface="+mn-lt"/>
              </a:defRPr>
            </a:lvl4pPr>
            <a:lvl5pPr marL="1800225" indent="-357188" algn="l" rtl="0" eaLnBrk="0" fontAlgn="base" hangingPunct="0">
              <a:spcBef>
                <a:spcPct val="20000"/>
              </a:spcBef>
              <a:spcAft>
                <a:spcPct val="0"/>
              </a:spcAft>
              <a:buClr>
                <a:srgbClr val="FFD200"/>
              </a:buClr>
              <a:buSzPct val="75000"/>
              <a:buFont typeface="Arial" panose="020B0604020202020204" pitchFamily="34" charset="0"/>
              <a:buChar char="►"/>
              <a:defRPr sz="1600">
                <a:solidFill>
                  <a:schemeClr val="tx1"/>
                </a:solidFill>
                <a:latin typeface="+mn-lt"/>
              </a:defRPr>
            </a:lvl5pPr>
            <a:lvl6pPr marL="2257425" indent="-357188" algn="l" rtl="0" eaLnBrk="0" fontAlgn="base" hangingPunct="0">
              <a:spcBef>
                <a:spcPct val="20000"/>
              </a:spcBef>
              <a:spcAft>
                <a:spcPct val="0"/>
              </a:spcAft>
              <a:buClr>
                <a:srgbClr val="FFD200"/>
              </a:buClr>
              <a:buSzPct val="75000"/>
              <a:buFont typeface="Arial" charset="0"/>
              <a:buChar char="►"/>
              <a:defRPr sz="1600">
                <a:solidFill>
                  <a:schemeClr val="tx1"/>
                </a:solidFill>
                <a:latin typeface="+mn-lt"/>
              </a:defRPr>
            </a:lvl6pPr>
            <a:lvl7pPr marL="2714625" indent="-357188" algn="l" rtl="0" eaLnBrk="0" fontAlgn="base" hangingPunct="0">
              <a:spcBef>
                <a:spcPct val="20000"/>
              </a:spcBef>
              <a:spcAft>
                <a:spcPct val="0"/>
              </a:spcAft>
              <a:buClr>
                <a:srgbClr val="FFD200"/>
              </a:buClr>
              <a:buSzPct val="75000"/>
              <a:buFont typeface="Arial" charset="0"/>
              <a:buChar char="►"/>
              <a:defRPr sz="1600">
                <a:solidFill>
                  <a:schemeClr val="tx1"/>
                </a:solidFill>
                <a:latin typeface="+mn-lt"/>
              </a:defRPr>
            </a:lvl7pPr>
            <a:lvl8pPr marL="3171825" indent="-357188" algn="l" rtl="0" eaLnBrk="0" fontAlgn="base" hangingPunct="0">
              <a:spcBef>
                <a:spcPct val="20000"/>
              </a:spcBef>
              <a:spcAft>
                <a:spcPct val="0"/>
              </a:spcAft>
              <a:buClr>
                <a:srgbClr val="FFD200"/>
              </a:buClr>
              <a:buSzPct val="75000"/>
              <a:buFont typeface="Arial" charset="0"/>
              <a:buChar char="►"/>
              <a:defRPr sz="1600">
                <a:solidFill>
                  <a:schemeClr val="tx1"/>
                </a:solidFill>
                <a:latin typeface="+mn-lt"/>
              </a:defRPr>
            </a:lvl8pPr>
            <a:lvl9pPr marL="3629025" indent="-357188" algn="l" rtl="0" eaLnBrk="0" fontAlgn="base" hangingPunct="0">
              <a:spcBef>
                <a:spcPct val="20000"/>
              </a:spcBef>
              <a:spcAft>
                <a:spcPct val="0"/>
              </a:spcAft>
              <a:buClr>
                <a:srgbClr val="FFD200"/>
              </a:buClr>
              <a:buSzPct val="75000"/>
              <a:buFont typeface="Arial" charset="0"/>
              <a:buChar char="►"/>
              <a:defRPr sz="1600">
                <a:solidFill>
                  <a:schemeClr val="tx1"/>
                </a:solidFill>
                <a:latin typeface="+mn-lt"/>
              </a:defRPr>
            </a:lvl9pPr>
          </a:lstStyle>
          <a:p>
            <a:pPr marL="0" indent="0">
              <a:buNone/>
              <a:defRPr/>
            </a:pPr>
            <a:r>
              <a:rPr lang="en-US" sz="1799" kern="0" dirty="0"/>
              <a:t>1. PP&amp;E			$100</a:t>
            </a:r>
          </a:p>
          <a:p>
            <a:pPr marL="0" indent="0">
              <a:buNone/>
              <a:defRPr/>
            </a:pPr>
            <a:r>
              <a:rPr lang="en-US" sz="1799" kern="0" dirty="0"/>
              <a:t>	Accounts payable		$100</a:t>
            </a:r>
          </a:p>
          <a:p>
            <a:pPr marL="0" indent="0">
              <a:buNone/>
              <a:defRPr/>
            </a:pPr>
            <a:endParaRPr lang="en-US" sz="1799" kern="0" dirty="0"/>
          </a:p>
          <a:p>
            <a:pPr marL="0" indent="0">
              <a:buNone/>
              <a:defRPr/>
            </a:pPr>
            <a:r>
              <a:rPr lang="en-US" sz="1799" kern="0" dirty="0"/>
              <a:t>2. Accounts receivable 	$100</a:t>
            </a:r>
          </a:p>
          <a:p>
            <a:pPr marL="0" indent="0">
              <a:buNone/>
              <a:defRPr/>
            </a:pPr>
            <a:r>
              <a:rPr lang="en-US" sz="1799" kern="0" dirty="0"/>
              <a:t>	Sales				$100</a:t>
            </a:r>
          </a:p>
          <a:p>
            <a:pPr marL="0" indent="0">
              <a:buNone/>
              <a:defRPr/>
            </a:pPr>
            <a:endParaRPr lang="en-US" sz="1799" kern="0" dirty="0"/>
          </a:p>
          <a:p>
            <a:pPr marL="0" indent="0">
              <a:buNone/>
              <a:defRPr/>
            </a:pPr>
            <a:r>
              <a:rPr lang="en-US" sz="1799" kern="0" dirty="0"/>
              <a:t>3. Accounts payable 	$100</a:t>
            </a:r>
          </a:p>
          <a:p>
            <a:pPr marL="0" indent="0">
              <a:buNone/>
              <a:defRPr/>
            </a:pPr>
            <a:r>
              <a:rPr lang="en-US" sz="1799" kern="0" dirty="0"/>
              <a:t>	Accounts receivable		$100</a:t>
            </a:r>
          </a:p>
          <a:p>
            <a:pPr>
              <a:defRPr/>
            </a:pPr>
            <a:endParaRPr lang="en-US" sz="1799" kern="0" dirty="0"/>
          </a:p>
        </p:txBody>
      </p:sp>
      <p:sp>
        <p:nvSpPr>
          <p:cNvPr id="152582" name="Content Placeholder 2">
            <a:extLst>
              <a:ext uri="{FF2B5EF4-FFF2-40B4-BE49-F238E27FC236}">
                <a16:creationId xmlns:a16="http://schemas.microsoft.com/office/drawing/2014/main" id="{CA06DA07-D713-978E-1F07-DA2AFCA7E108}"/>
              </a:ext>
            </a:extLst>
          </p:cNvPr>
          <p:cNvSpPr txBox="1">
            <a:spLocks/>
          </p:cNvSpPr>
          <p:nvPr/>
        </p:nvSpPr>
        <p:spPr bwMode="auto">
          <a:xfrm>
            <a:off x="518404" y="2229029"/>
            <a:ext cx="3634276" cy="2219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lr>
                <a:srgbClr val="FFD200"/>
              </a:buClr>
              <a:buSzPct val="75000"/>
              <a:buFont typeface="Arial" panose="020B0604020202020204" pitchFamily="34" charset="0"/>
              <a:buChar char="►"/>
              <a:defRPr sz="2400">
                <a:solidFill>
                  <a:schemeClr val="tx1"/>
                </a:solidFill>
                <a:latin typeface="Arial" panose="020B0604020202020204" pitchFamily="34" charset="0"/>
              </a:defRPr>
            </a:lvl1pPr>
            <a:lvl2pPr marL="717550" indent="-355600">
              <a:spcBef>
                <a:spcPct val="20000"/>
              </a:spcBef>
              <a:buClr>
                <a:srgbClr val="FFD200"/>
              </a:buClr>
              <a:buSzPct val="75000"/>
              <a:buFont typeface="Arial" panose="020B0604020202020204" pitchFamily="34" charset="0"/>
              <a:buChar char="►"/>
              <a:defRPr sz="2000">
                <a:solidFill>
                  <a:schemeClr val="tx1"/>
                </a:solidFill>
                <a:latin typeface="Arial" panose="020B0604020202020204" pitchFamily="34" charset="0"/>
              </a:defRPr>
            </a:lvl2pPr>
            <a:lvl3pPr marL="1081088" indent="-361950">
              <a:spcBef>
                <a:spcPct val="20000"/>
              </a:spcBef>
              <a:buClr>
                <a:srgbClr val="FFD200"/>
              </a:buClr>
              <a:buSzPct val="75000"/>
              <a:buFont typeface="Arial" panose="020B0604020202020204" pitchFamily="34" charset="0"/>
              <a:buChar char="►"/>
              <a:defRPr>
                <a:solidFill>
                  <a:schemeClr val="tx1"/>
                </a:solidFill>
                <a:latin typeface="Arial" panose="020B0604020202020204" pitchFamily="34" charset="0"/>
              </a:defRPr>
            </a:lvl3pPr>
            <a:lvl4pPr marL="1441450" indent="-358775">
              <a:spcBef>
                <a:spcPct val="20000"/>
              </a:spcBef>
              <a:buClr>
                <a:srgbClr val="FFD200"/>
              </a:buClr>
              <a:buSzPct val="75000"/>
              <a:buFont typeface="Arial" panose="020B0604020202020204" pitchFamily="34" charset="0"/>
              <a:buChar char="►"/>
              <a:defRPr sz="1600">
                <a:solidFill>
                  <a:schemeClr val="tx1"/>
                </a:solidFill>
                <a:latin typeface="Arial" panose="020B0604020202020204" pitchFamily="34" charset="0"/>
              </a:defRPr>
            </a:lvl4pPr>
            <a:lvl5pPr marL="1800225" indent="-357188">
              <a:spcBef>
                <a:spcPct val="20000"/>
              </a:spcBef>
              <a:buClr>
                <a:srgbClr val="FFD200"/>
              </a:buClr>
              <a:buSzPct val="75000"/>
              <a:buFont typeface="Arial" panose="020B0604020202020204" pitchFamily="34" charset="0"/>
              <a:buChar char="►"/>
              <a:defRPr sz="1600">
                <a:solidFill>
                  <a:schemeClr val="tx1"/>
                </a:solidFill>
                <a:latin typeface="Arial" panose="020B0604020202020204" pitchFamily="34" charset="0"/>
              </a:defRPr>
            </a:lvl5pPr>
            <a:lvl6pPr marL="2257425" indent="-357188" eaLnBrk="0" fontAlgn="base" hangingPunct="0">
              <a:spcBef>
                <a:spcPct val="20000"/>
              </a:spcBef>
              <a:spcAft>
                <a:spcPct val="0"/>
              </a:spcAft>
              <a:buClr>
                <a:srgbClr val="FFD200"/>
              </a:buClr>
              <a:buSzPct val="75000"/>
              <a:buFont typeface="Arial" panose="020B0604020202020204" pitchFamily="34" charset="0"/>
              <a:buChar char="►"/>
              <a:defRPr sz="1600">
                <a:solidFill>
                  <a:schemeClr val="tx1"/>
                </a:solidFill>
                <a:latin typeface="Arial" panose="020B0604020202020204" pitchFamily="34" charset="0"/>
              </a:defRPr>
            </a:lvl6pPr>
            <a:lvl7pPr marL="2714625" indent="-357188" eaLnBrk="0" fontAlgn="base" hangingPunct="0">
              <a:spcBef>
                <a:spcPct val="20000"/>
              </a:spcBef>
              <a:spcAft>
                <a:spcPct val="0"/>
              </a:spcAft>
              <a:buClr>
                <a:srgbClr val="FFD200"/>
              </a:buClr>
              <a:buSzPct val="75000"/>
              <a:buFont typeface="Arial" panose="020B0604020202020204" pitchFamily="34" charset="0"/>
              <a:buChar char="►"/>
              <a:defRPr sz="1600">
                <a:solidFill>
                  <a:schemeClr val="tx1"/>
                </a:solidFill>
                <a:latin typeface="Arial" panose="020B0604020202020204" pitchFamily="34" charset="0"/>
              </a:defRPr>
            </a:lvl7pPr>
            <a:lvl8pPr marL="3171825" indent="-357188" eaLnBrk="0" fontAlgn="base" hangingPunct="0">
              <a:spcBef>
                <a:spcPct val="20000"/>
              </a:spcBef>
              <a:spcAft>
                <a:spcPct val="0"/>
              </a:spcAft>
              <a:buClr>
                <a:srgbClr val="FFD200"/>
              </a:buClr>
              <a:buSzPct val="75000"/>
              <a:buFont typeface="Arial" panose="020B0604020202020204" pitchFamily="34" charset="0"/>
              <a:buChar char="►"/>
              <a:defRPr sz="1600">
                <a:solidFill>
                  <a:schemeClr val="tx1"/>
                </a:solidFill>
                <a:latin typeface="Arial" panose="020B0604020202020204" pitchFamily="34" charset="0"/>
              </a:defRPr>
            </a:lvl8pPr>
            <a:lvl9pPr marL="3629025" indent="-357188" eaLnBrk="0" fontAlgn="base" hangingPunct="0">
              <a:spcBef>
                <a:spcPct val="20000"/>
              </a:spcBef>
              <a:spcAft>
                <a:spcPct val="0"/>
              </a:spcAft>
              <a:buClr>
                <a:srgbClr val="FFD200"/>
              </a:buClr>
              <a:buSzPct val="75000"/>
              <a:buFont typeface="Arial" panose="020B0604020202020204" pitchFamily="34" charset="0"/>
              <a:buChar char="►"/>
              <a:defRPr sz="1600">
                <a:solidFill>
                  <a:schemeClr val="tx1"/>
                </a:solidFill>
                <a:latin typeface="Arial" panose="020B0604020202020204" pitchFamily="34" charset="0"/>
              </a:defRPr>
            </a:lvl9pPr>
          </a:lstStyle>
          <a:p>
            <a:pPr>
              <a:buFont typeface="Arial" panose="020B0604020202020204" pitchFamily="34" charset="0"/>
              <a:buNone/>
            </a:pPr>
            <a:r>
              <a:rPr lang="en-US" altLang="en-US" sz="1799" dirty="0"/>
              <a:t>To “better” conceal this, multiple journal entries could be recorded that appear more “normal,” but result in the same financial impact. </a:t>
            </a:r>
          </a:p>
          <a:p>
            <a:pPr>
              <a:spcBef>
                <a:spcPct val="0"/>
              </a:spcBef>
              <a:buFont typeface="Arial" panose="020B0604020202020204" pitchFamily="34" charset="0"/>
              <a:buNone/>
            </a:pPr>
            <a:endParaRPr lang="en-US" altLang="en-US" sz="1799" dirty="0"/>
          </a:p>
          <a:p>
            <a:pPr>
              <a:buFont typeface="Arial" panose="020B0604020202020204" pitchFamily="34" charset="0"/>
              <a:buNone/>
            </a:pPr>
            <a:r>
              <a:rPr lang="en-US" altLang="en-US" sz="1799" dirty="0"/>
              <a:t>Additionally, you can see that neither the accounts payable nor accounts receivable transactions close to cash.</a:t>
            </a:r>
          </a:p>
        </p:txBody>
      </p:sp>
      <p:cxnSp>
        <p:nvCxnSpPr>
          <p:cNvPr id="8" name="Straight Connector 7">
            <a:extLst>
              <a:ext uri="{FF2B5EF4-FFF2-40B4-BE49-F238E27FC236}">
                <a16:creationId xmlns:a16="http://schemas.microsoft.com/office/drawing/2014/main" id="{C2168621-481A-2F82-8797-3DA769F96BC2}"/>
              </a:ext>
            </a:extLst>
          </p:cNvPr>
          <p:cNvCxnSpPr/>
          <p:nvPr/>
        </p:nvCxnSpPr>
        <p:spPr>
          <a:xfrm flipH="1">
            <a:off x="4115038" y="2342080"/>
            <a:ext cx="399842" cy="1190"/>
          </a:xfrm>
          <a:prstGeom prst="line">
            <a:avLst/>
          </a:prstGeom>
          <a:ln w="28575">
            <a:solidFill>
              <a:schemeClr val="accent1"/>
            </a:solidFill>
          </a:ln>
        </p:spPr>
        <p:style>
          <a:lnRef idx="1">
            <a:schemeClr val="accent2"/>
          </a:lnRef>
          <a:fillRef idx="0">
            <a:schemeClr val="accent2"/>
          </a:fillRef>
          <a:effectRef idx="0">
            <a:schemeClr val="accent2"/>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itle 1">
            <a:extLst>
              <a:ext uri="{FF2B5EF4-FFF2-40B4-BE49-F238E27FC236}">
                <a16:creationId xmlns:a16="http://schemas.microsoft.com/office/drawing/2014/main" id="{D52D7C77-E60F-52F7-BC10-DABFAB68ED3D}"/>
              </a:ext>
            </a:extLst>
          </p:cNvPr>
          <p:cNvSpPr>
            <a:spLocks noGrp="1" noChangeArrowheads="1"/>
          </p:cNvSpPr>
          <p:nvPr>
            <p:ph type="title"/>
          </p:nvPr>
        </p:nvSpPr>
        <p:spPr>
          <a:xfrm>
            <a:off x="361950" y="332845"/>
            <a:ext cx="8305800" cy="707886"/>
          </a:xfrm>
        </p:spPr>
        <p:txBody>
          <a:bodyPr/>
          <a:lstStyle/>
          <a:p>
            <a:r>
              <a:rPr lang="en-US" altLang="en-US" sz="4000" dirty="0"/>
              <a:t>Audit procedures to detect fraud</a:t>
            </a:r>
          </a:p>
        </p:txBody>
      </p:sp>
      <p:sp>
        <p:nvSpPr>
          <p:cNvPr id="138243" name="Content Placeholder 2">
            <a:extLst>
              <a:ext uri="{FF2B5EF4-FFF2-40B4-BE49-F238E27FC236}">
                <a16:creationId xmlns:a16="http://schemas.microsoft.com/office/drawing/2014/main" id="{4BA89CFA-99B8-04CD-F44C-F69B01578E96}"/>
              </a:ext>
            </a:extLst>
          </p:cNvPr>
          <p:cNvSpPr>
            <a:spLocks noGrp="1"/>
          </p:cNvSpPr>
          <p:nvPr>
            <p:ph idx="1"/>
          </p:nvPr>
        </p:nvSpPr>
        <p:spPr>
          <a:xfrm>
            <a:off x="309621" y="1200344"/>
            <a:ext cx="8188076" cy="3610311"/>
          </a:xfrm>
        </p:spPr>
        <p:txBody>
          <a:bodyPr/>
          <a:lstStyle/>
          <a:p>
            <a:pPr>
              <a:defRPr/>
            </a:pPr>
            <a:r>
              <a:rPr lang="en-US" altLang="en-US" sz="2800" dirty="0"/>
              <a:t>Test the effectiveness of controls over journal entries. </a:t>
            </a:r>
          </a:p>
          <a:p>
            <a:pPr>
              <a:defRPr/>
            </a:pPr>
            <a:r>
              <a:rPr lang="en-US" altLang="en-US" sz="2800" dirty="0"/>
              <a:t>Perform substantive analytical procedures in response to assessed fraud risks. </a:t>
            </a:r>
          </a:p>
          <a:p>
            <a:pPr>
              <a:defRPr/>
            </a:pPr>
            <a:r>
              <a:rPr lang="en-US" altLang="en-US" sz="2800" dirty="0"/>
              <a:t>Examples might include:</a:t>
            </a:r>
          </a:p>
          <a:p>
            <a:pPr lvl="1">
              <a:defRPr/>
            </a:pPr>
            <a:r>
              <a:rPr lang="en-US" altLang="en-US" sz="2000" dirty="0"/>
              <a:t>Comparing revenue reported by month and by product line or business segment during the current reporting period with comparable prior periods</a:t>
            </a:r>
          </a:p>
          <a:p>
            <a:pPr lvl="1">
              <a:defRPr/>
            </a:pPr>
            <a:r>
              <a:rPr lang="en-US" altLang="en-US" sz="2000" dirty="0"/>
              <a:t>Comparing gross profit or operating margins by location, line of business or month to auditor-developed expectations</a:t>
            </a:r>
          </a:p>
          <a:p>
            <a:pPr>
              <a:defRPr/>
            </a:pPr>
            <a:endParaRPr lang="en-US" alt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Title 1">
            <a:extLst>
              <a:ext uri="{FF2B5EF4-FFF2-40B4-BE49-F238E27FC236}">
                <a16:creationId xmlns:a16="http://schemas.microsoft.com/office/drawing/2014/main" id="{5957CD50-F5B1-7CD2-7536-78BD5CD985BC}"/>
              </a:ext>
            </a:extLst>
          </p:cNvPr>
          <p:cNvSpPr>
            <a:spLocks noGrp="1" noChangeArrowheads="1"/>
          </p:cNvSpPr>
          <p:nvPr>
            <p:ph type="title"/>
          </p:nvPr>
        </p:nvSpPr>
        <p:spPr>
          <a:xfrm>
            <a:off x="361950" y="332845"/>
            <a:ext cx="8305800" cy="1200329"/>
          </a:xfrm>
        </p:spPr>
        <p:txBody>
          <a:bodyPr/>
          <a:lstStyle/>
          <a:p>
            <a:r>
              <a:rPr lang="en-US" altLang="en-US" sz="3600" dirty="0"/>
              <a:t>Journal entry testing considerations to detect fraud</a:t>
            </a:r>
          </a:p>
        </p:txBody>
      </p:sp>
      <p:sp>
        <p:nvSpPr>
          <p:cNvPr id="156675" name="Content Placeholder 2">
            <a:extLst>
              <a:ext uri="{FF2B5EF4-FFF2-40B4-BE49-F238E27FC236}">
                <a16:creationId xmlns:a16="http://schemas.microsoft.com/office/drawing/2014/main" id="{D4C42BA4-5C70-6F87-9B11-6020772B7218}"/>
              </a:ext>
            </a:extLst>
          </p:cNvPr>
          <p:cNvSpPr>
            <a:spLocks noGrp="1" noChangeArrowheads="1"/>
          </p:cNvSpPr>
          <p:nvPr>
            <p:ph idx="1"/>
          </p:nvPr>
        </p:nvSpPr>
        <p:spPr>
          <a:xfrm>
            <a:off x="361950" y="1424950"/>
            <a:ext cx="8234836" cy="3524042"/>
          </a:xfrm>
        </p:spPr>
        <p:txBody>
          <a:bodyPr/>
          <a:lstStyle/>
          <a:p>
            <a:r>
              <a:rPr lang="en-US" altLang="en-US" dirty="0"/>
              <a:t>Nature and complexity of the accounts and transactions</a:t>
            </a:r>
          </a:p>
          <a:p>
            <a:pPr lvl="1"/>
            <a:r>
              <a:rPr lang="en-US" altLang="en-US" dirty="0"/>
              <a:t>Complex or unusual transactions</a:t>
            </a:r>
          </a:p>
          <a:p>
            <a:pPr lvl="1"/>
            <a:r>
              <a:rPr lang="en-US" altLang="en-US" dirty="0"/>
              <a:t>Significant estimates and period-end adjustments</a:t>
            </a:r>
          </a:p>
          <a:p>
            <a:pPr lvl="1"/>
            <a:r>
              <a:rPr lang="en-US" altLang="en-US" dirty="0"/>
              <a:t>Prone to errors in the past</a:t>
            </a:r>
          </a:p>
          <a:p>
            <a:pPr lvl="1"/>
            <a:r>
              <a:rPr lang="en-US" altLang="en-US" dirty="0"/>
              <a:t>Have not been reconciled on a timely basis </a:t>
            </a:r>
          </a:p>
          <a:p>
            <a:pPr lvl="1"/>
            <a:r>
              <a:rPr lang="en-US" altLang="en-US" dirty="0"/>
              <a:t>Contain intercompany transactions</a:t>
            </a:r>
          </a:p>
          <a:p>
            <a:pPr lvl="1"/>
            <a:r>
              <a:rPr lang="en-US" altLang="en-US" dirty="0"/>
              <a:t>Associated with an identified fraud risk: revenue is always a fraud risk</a:t>
            </a:r>
            <a:endParaRPr lang="en-US" altLang="en-US" sz="1124" dirty="0"/>
          </a:p>
        </p:txBody>
      </p:sp>
    </p:spTree>
  </p:cSld>
  <p:clrMapOvr>
    <a:masterClrMapping/>
  </p:clrMapOvr>
</p:sld>
</file>

<file path=ppt/theme/theme1.xml><?xml version="1.0" encoding="utf-8"?>
<a:theme xmlns:a="http://schemas.openxmlformats.org/drawingml/2006/main" name="W Foster MBA Career Mgmt">
  <a:themeElements>
    <a:clrScheme name="Foster">
      <a:dk1>
        <a:sysClr val="windowText" lastClr="000000"/>
      </a:dk1>
      <a:lt1>
        <a:sysClr val="window" lastClr="FFFFFF"/>
      </a:lt1>
      <a:dk2>
        <a:srgbClr val="4B2E84"/>
      </a:dk2>
      <a:lt2>
        <a:srgbClr val="B9A077"/>
      </a:lt2>
      <a:accent1>
        <a:srgbClr val="86754D"/>
      </a:accent1>
      <a:accent2>
        <a:srgbClr val="0988C1"/>
      </a:accent2>
      <a:accent3>
        <a:srgbClr val="3CB2A7"/>
      </a:accent3>
      <a:accent4>
        <a:srgbClr val="41AD49"/>
      </a:accent4>
      <a:accent5>
        <a:srgbClr val="DC4327"/>
      </a:accent5>
      <a:accent6>
        <a:srgbClr val="D2B887"/>
      </a:accent6>
      <a:hlink>
        <a:srgbClr val="4B2E84"/>
      </a:hlink>
      <a:folHlink>
        <a:srgbClr val="4B2E84"/>
      </a:folHlink>
    </a:clrScheme>
    <a:fontScheme name="Foster">
      <a:majorFont>
        <a:latin typeface="Arial"/>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dirty="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3F69E203AC04243ACA450E86C6C3027" ma:contentTypeVersion="3" ma:contentTypeDescription="Create a new document." ma:contentTypeScope="" ma:versionID="2d5dfb402cda9ec94ad9e4211ac1946e">
  <xsd:schema xmlns:xsd="http://www.w3.org/2001/XMLSchema" xmlns:xs="http://www.w3.org/2001/XMLSchema" xmlns:p="http://schemas.microsoft.com/office/2006/metadata/properties" xmlns:ns2="92d151aa-5444-48df-9732-7562e1b8a114" targetNamespace="http://schemas.microsoft.com/office/2006/metadata/properties" ma:root="true" ma:fieldsID="713c23bda8087a008cc1c00c9d76869d" ns2:_="">
    <xsd:import namespace="92d151aa-5444-48df-9732-7562e1b8a11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d151aa-5444-48df-9732-7562e1b8a114"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22C1C38-D2BC-41E8-BFF7-3546CADD0637}">
  <ds:schemaRefs>
    <ds:schemaRef ds:uri="http://schemas.microsoft.com/sharepoint/v3/contenttype/forms"/>
  </ds:schemaRefs>
</ds:datastoreItem>
</file>

<file path=customXml/itemProps2.xml><?xml version="1.0" encoding="utf-8"?>
<ds:datastoreItem xmlns:ds="http://schemas.openxmlformats.org/officeDocument/2006/customXml" ds:itemID="{4C7141BF-5E11-47F9-9296-0695D3DC96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d151aa-5444-48df-9732-7562e1b8a1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2AA8D24-9DB6-4446-BFF5-A34A571DCD63}">
  <ds:schemaRefs>
    <ds:schemaRef ds:uri="http://schemas.openxmlformats.org/package/2006/metadata/core-properties"/>
    <ds:schemaRef ds:uri="http://schemas.microsoft.com/office/2006/documentManagement/types"/>
    <ds:schemaRef ds:uri="http://purl.org/dc/terms/"/>
    <ds:schemaRef ds:uri="http://purl.org/dc/elements/1.1/"/>
    <ds:schemaRef ds:uri="http://schemas.microsoft.com/office/infopath/2007/PartnerControls"/>
    <ds:schemaRef ds:uri="http://purl.org/dc/dcmitype/"/>
    <ds:schemaRef ds:uri="92d151aa-5444-48df-9732-7562e1b8a114"/>
    <ds:schemaRef ds:uri="http://schemas.microsoft.com/office/2006/metadata/properties"/>
    <ds:schemaRef ds:uri="http://www.w3.org/XML/1998/namespace"/>
  </ds:schemaRefs>
</ds:datastoreItem>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otalTime>12925</TotalTime>
  <Words>1319</Words>
  <Application>Microsoft Office PowerPoint</Application>
  <PresentationFormat>On-screen Show (16:9)</PresentationFormat>
  <Paragraphs>142</Paragraphs>
  <Slides>18</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Arial Black</vt:lpstr>
      <vt:lpstr>Calibri</vt:lpstr>
      <vt:lpstr>Wingdings</vt:lpstr>
      <vt:lpstr>W Foster MBA Career Mgmt</vt:lpstr>
      <vt:lpstr>Audit Analytics 2 </vt:lpstr>
      <vt:lpstr>Agenda</vt:lpstr>
      <vt:lpstr>Auditors’ responsibility</vt:lpstr>
      <vt:lpstr>Fraud triangle</vt:lpstr>
      <vt:lpstr>Fraud may be concealed by</vt:lpstr>
      <vt:lpstr>Multiple steps</vt:lpstr>
      <vt:lpstr>Multiple steps</vt:lpstr>
      <vt:lpstr>Audit procedures to detect fraud</vt:lpstr>
      <vt:lpstr>Journal entry testing considerations to detect fraud</vt:lpstr>
      <vt:lpstr>Journal entry testing considerations to detect fraud</vt:lpstr>
      <vt:lpstr>Agenda</vt:lpstr>
      <vt:lpstr>Peach State University Hotel</vt:lpstr>
      <vt:lpstr>Deliverables</vt:lpstr>
      <vt:lpstr>Meeting (Simulation)</vt:lpstr>
      <vt:lpstr>Post-Meeting</vt:lpstr>
      <vt:lpstr>Agenda</vt:lpstr>
      <vt:lpstr>Audit assertions and tests</vt:lpstr>
      <vt:lpstr>PowerPoint Presentation</vt:lpstr>
    </vt:vector>
  </TitlesOfParts>
  <Company>A.K.A. Design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Ann Kumasaka</dc:creator>
  <cp:lastModifiedBy>Asher Curtis</cp:lastModifiedBy>
  <cp:revision>407</cp:revision>
  <cp:lastPrinted>2025-10-21T19:19:11Z</cp:lastPrinted>
  <dcterms:created xsi:type="dcterms:W3CDTF">2011-09-06T04:32:21Z</dcterms:created>
  <dcterms:modified xsi:type="dcterms:W3CDTF">2025-10-23T19:30:58Z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0x01010023F69E203AC04243ACA450E86C6C3027</vt:lpwstr>
  </property>
  <property fmtid="{D5CDD505-2E9C-101B-9397-08002B2CF9AE}" pid="3" name="ImageCreateDate">
    <vt:lpwstr/>
  </property>
  <property fmtid="{D5CDD505-2E9C-101B-9397-08002B2CF9AE}" pid="4" name="Foster Site Scope">
    <vt:lpwstr>Intranet</vt:lpwstr>
  </property>
  <property fmtid="{D5CDD505-2E9C-101B-9397-08002B2CF9AE}" pid="5" name="Foster Permission Form">
    <vt:lpwstr/>
  </property>
  <property fmtid="{D5CDD505-2E9C-101B-9397-08002B2CF9AE}" pid="6" name="This needs to be set to identify the intended use of this image.  Examples would be &quot;Homepage&quot; or &quot;Program Cent">
    <vt:lpwstr/>
  </property>
  <property fmtid="{D5CDD505-2E9C-101B-9397-08002B2CF9AE}" pid="7" name="Page Location">
    <vt:lpwstr>Brand</vt:lpwstr>
  </property>
  <property fmtid="{D5CDD505-2E9C-101B-9397-08002B2CF9AE}" pid="8" name="Caption">
    <vt:lpwstr/>
  </property>
  <property fmtid="{D5CDD505-2E9C-101B-9397-08002B2CF9AE}" pid="9" name="Source Image">
    <vt:lpwstr/>
  </property>
  <property fmtid="{D5CDD505-2E9C-101B-9397-08002B2CF9AE}" pid="10" name="Comments">
    <vt:lpwstr/>
  </property>
</Properties>
</file>