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95" r:id="rId5"/>
    <p:sldId id="376" r:id="rId6"/>
    <p:sldId id="873" r:id="rId7"/>
    <p:sldId id="544" r:id="rId8"/>
    <p:sldId id="874" r:id="rId9"/>
    <p:sldId id="876" r:id="rId10"/>
    <p:sldId id="875" r:id="rId11"/>
    <p:sldId id="877" r:id="rId12"/>
    <p:sldId id="878" r:id="rId13"/>
    <p:sldId id="809" r:id="rId14"/>
  </p:sldIdLst>
  <p:sldSz cx="9144000" cy="5143500" type="screen16x9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495"/>
            <p14:sldId id="376"/>
            <p14:sldId id="873"/>
            <p14:sldId id="544"/>
            <p14:sldId id="874"/>
            <p14:sldId id="876"/>
            <p14:sldId id="875"/>
            <p14:sldId id="877"/>
            <p14:sldId id="878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985"/>
    <a:srgbClr val="C09F29"/>
    <a:srgbClr val="B9A077"/>
    <a:srgbClr val="0000FF"/>
    <a:srgbClr val="36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2F31A-AB8C-479A-91FC-4FB5FAE647F4}" v="9" dt="2025-10-30T19:22:34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3222" y="150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10/30/2025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7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30DDAE6E-1341-4F33-A4D7-DC004C47BC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379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3FE58-FD69-3AEB-6331-4DC25C31E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AF996B-981A-542A-6BAB-B35AADE29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C01D5-5F5C-7CA1-49B5-4C2FDBFC4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15CD4-4C44-02B1-36F4-79DDD7E05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4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78574-80F5-8156-F066-4AEDD0A5E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C291C-1DF8-50F2-1E06-B712ED5AD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98391-0D51-8C29-2F35-797C7C713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0987A-9023-999C-91EF-32BCCA766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52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72" r:id="rId5"/>
    <p:sldLayoutId id="2147483653" r:id="rId6"/>
    <p:sldLayoutId id="2147483670" r:id="rId7"/>
    <p:sldLayoutId id="2147483662" r:id="rId8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niversity.mindbridge.ai/" TargetMode="External"/><Relationship Id="rId4" Type="http://schemas.openxmlformats.org/officeDocument/2006/relationships/hyperlink" Target="https://uwashington.mindbridge.a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1" y="1418369"/>
            <a:ext cx="7743825" cy="1273297"/>
          </a:xfrm>
        </p:spPr>
        <p:txBody>
          <a:bodyPr/>
          <a:lstStyle/>
          <a:p>
            <a:r>
              <a:rPr lang="en-US" dirty="0"/>
              <a:t>AI Assisted Audit Analysis 1</a:t>
            </a:r>
            <a:endParaRPr lang="en-US" sz="4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14332"/>
            <a:ext cx="7762875" cy="992579"/>
          </a:xfrm>
        </p:spPr>
        <p:txBody>
          <a:bodyPr/>
          <a:lstStyle/>
          <a:p>
            <a:r>
              <a:rPr lang="en-US" sz="2800" dirty="0"/>
              <a:t>Advanced Cases in Assurance Services (ACCTG 521)</a:t>
            </a:r>
          </a:p>
          <a:p>
            <a:r>
              <a:rPr lang="en-US" sz="2800" dirty="0"/>
              <a:t>Class 11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38428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2021614"/>
            <a:ext cx="8170606" cy="76944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202"/>
            <a:ext cx="9144000" cy="609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2997529" y="115214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en-US" sz="44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08D3-2E7B-4761-93EE-64ED2D0E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732E-A723-4580-A147-73CBB5BF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000821"/>
          </a:xfrm>
        </p:spPr>
        <p:txBody>
          <a:bodyPr/>
          <a:lstStyle/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Overview: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Mindbridge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AI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Labs (in discussion teams)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Outline of individual deliverables (Due Nov 6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1027113" lvl="1" indent="-457200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Mindbridge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University Cases A, B, and C. 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Optional Final Project.</a:t>
            </a:r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9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75"/>
            <a:ext cx="8390553" cy="553998"/>
          </a:xfrm>
        </p:spPr>
        <p:txBody>
          <a:bodyPr/>
          <a:lstStyle/>
          <a:p>
            <a:r>
              <a:rPr lang="en-US" sz="3000" dirty="0"/>
              <a:t>Why is transaction analysis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545967"/>
            <a:ext cx="8245540" cy="2364750"/>
          </a:xfrm>
        </p:spPr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2E84"/>
                </a:solidFill>
              </a:rPr>
              <a:t>Better</a:t>
            </a:r>
            <a:r>
              <a:rPr lang="en-US" sz="2400" dirty="0"/>
              <a:t> </a:t>
            </a:r>
            <a:r>
              <a:rPr lang="en-US" sz="2400" b="1" dirty="0"/>
              <a:t>financial reporting governance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4B2E84"/>
                </a:solidFill>
              </a:rPr>
              <a:t>leads to better</a:t>
            </a:r>
            <a:r>
              <a:rPr lang="en-US" sz="2400" dirty="0"/>
              <a:t> </a:t>
            </a:r>
            <a:r>
              <a:rPr lang="en-US" sz="2400" b="1" dirty="0"/>
              <a:t>quality financial reporting</a:t>
            </a:r>
            <a:r>
              <a:rPr lang="en-US" sz="2400" dirty="0"/>
              <a:t>.</a:t>
            </a:r>
          </a:p>
          <a:p>
            <a:pPr marL="998524" lvl="1" indent="-428625"/>
            <a:r>
              <a:rPr lang="en-US" sz="2000" dirty="0"/>
              <a:t>External auditors provide opinions a company’s financial statements are </a:t>
            </a:r>
            <a:r>
              <a:rPr lang="en-US" sz="2000" b="1" dirty="0">
                <a:solidFill>
                  <a:srgbClr val="4B2E84"/>
                </a:solidFill>
              </a:rPr>
              <a:t>presented fairly</a:t>
            </a:r>
            <a:r>
              <a:rPr lang="en-US" sz="2000" dirty="0"/>
              <a:t>, in all material respects, in accordance with financial reporting framework (such as GAAP).</a:t>
            </a:r>
            <a:endParaRPr lang="en-US" sz="1900" dirty="0"/>
          </a:p>
          <a:p>
            <a:pPr marL="998524" lvl="1" indent="-428625"/>
            <a:r>
              <a:rPr lang="en-US" sz="1900" b="1" dirty="0">
                <a:solidFill>
                  <a:srgbClr val="4B2E84"/>
                </a:solidFill>
              </a:rPr>
              <a:t>Transaction analytics </a:t>
            </a:r>
            <a:r>
              <a:rPr lang="en-US" sz="1900" dirty="0"/>
              <a:t>for fraud prevention and detection is seen as a major step </a:t>
            </a:r>
            <a:r>
              <a:rPr lang="en-US" sz="1900" b="1" dirty="0">
                <a:solidFill>
                  <a:srgbClr val="4B2E84"/>
                </a:solidFill>
              </a:rPr>
              <a:t>towards efficiently reducing fraud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29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3194" y="1567740"/>
            <a:ext cx="2496257" cy="1724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National Office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Engagement Teams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142" y="1567739"/>
            <a:ext cx="2449286" cy="174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lvl="1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Audit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7861" y="1567741"/>
            <a:ext cx="2664823" cy="174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Chief Financial Officer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Chief Accounting Officer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140" y="3624066"/>
            <a:ext cx="7806308" cy="235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Rule- and Standard-Setters:</a:t>
            </a:r>
          </a:p>
        </p:txBody>
      </p:sp>
      <p:sp>
        <p:nvSpPr>
          <p:cNvPr id="8" name="Rectangle 7"/>
          <p:cNvSpPr/>
          <p:nvPr/>
        </p:nvSpPr>
        <p:spPr>
          <a:xfrm>
            <a:off x="653143" y="1200267"/>
            <a:ext cx="2449285" cy="31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Board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1207211"/>
            <a:ext cx="2664823" cy="31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3194" y="1200266"/>
            <a:ext cx="2496257" cy="321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Independent Auditor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3140" y="3921256"/>
            <a:ext cx="7806308" cy="284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SEC, Exchanges, PCAOB, FASB, IASB, COSO, IIA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2750" y="181069"/>
            <a:ext cx="7886700" cy="526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 fontAlgn="auto">
              <a:spcAft>
                <a:spcPts val="0"/>
              </a:spcAft>
              <a:defRPr/>
            </a:pPr>
            <a:r>
              <a:rPr lang="en-US" sz="3000" dirty="0">
                <a:solidFill>
                  <a:srgbClr val="4B2E84"/>
                </a:solidFill>
                <a:latin typeface="Calibri Light" panose="020F0302020204030204"/>
              </a:rPr>
              <a:t>Effective Financial Reporting Governance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6840" y="1797983"/>
            <a:ext cx="147773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  <a:cs typeface="+mn-cs"/>
              </a:rPr>
              <a:t>Internal Audit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679167" y="780457"/>
            <a:ext cx="7754260" cy="366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B2E84"/>
              </a:solidFill>
              <a:latin typeface="Calibri" panose="020F0502020204030204"/>
            </a:endParaRP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655680" y="4256804"/>
            <a:ext cx="7754260" cy="366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B2E84"/>
              </a:solidFill>
              <a:latin typeface="Calibri" panose="020F0502020204030204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79166" y="4623734"/>
            <a:ext cx="7886700" cy="358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 fontAlgn="auto">
              <a:spcAft>
                <a:spcPts val="0"/>
              </a:spcAft>
              <a:defRPr/>
            </a:pPr>
            <a:r>
              <a:rPr lang="en-US" sz="3000" dirty="0">
                <a:solidFill>
                  <a:srgbClr val="4B2E84"/>
                </a:solidFill>
                <a:latin typeface="Calibri Light" panose="020F0302020204030204"/>
              </a:rPr>
              <a:t>Sound Financial Reporting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6C4721-4207-4565-B762-60346328D457}"/>
              </a:ext>
            </a:extLst>
          </p:cNvPr>
          <p:cNvSpPr/>
          <p:nvPr/>
        </p:nvSpPr>
        <p:spPr>
          <a:xfrm>
            <a:off x="653140" y="3340107"/>
            <a:ext cx="7806308" cy="235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Technology and Systems</a:t>
            </a:r>
          </a:p>
        </p:txBody>
      </p:sp>
    </p:spTree>
    <p:extLst>
      <p:ext uri="{BB962C8B-B14F-4D97-AF65-F5344CB8AC3E}">
        <p14:creationId xmlns:p14="http://schemas.microsoft.com/office/powerpoint/2010/main" val="43114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066B3-C96A-D1CD-69BB-8263C7135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9FB8-5127-45EF-EB96-95CE3F94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3EF0-77EF-F7AF-B7BE-F70CC1B8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000821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Overview: </a:t>
            </a:r>
            <a:r>
              <a:rPr lang="en-US" b="1" dirty="0" err="1">
                <a:solidFill>
                  <a:srgbClr val="412985"/>
                </a:solidFill>
              </a:rPr>
              <a:t>Mindbridge</a:t>
            </a:r>
            <a:r>
              <a:rPr lang="en-US" b="1" dirty="0">
                <a:solidFill>
                  <a:srgbClr val="412985"/>
                </a:solidFill>
              </a:rPr>
              <a:t> AI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Labs (in discussion teams)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Outline of individual deliverables (Due Nov 6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1027113" lvl="1" indent="-457200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Mindbridge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University Cases A, B, and C. 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Optional Final Project.</a:t>
            </a:r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5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ECF8D-7703-F168-DACB-605E8A83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8114" cy="3678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6FDEC-D43D-263D-AAE0-B193966E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167" y="1555916"/>
            <a:ext cx="5660264" cy="3587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3D871-60CA-7B35-0BF0-F15C61A3B6FA}"/>
              </a:ext>
            </a:extLst>
          </p:cNvPr>
          <p:cNvSpPr txBox="1"/>
          <p:nvPr/>
        </p:nvSpPr>
        <p:spPr>
          <a:xfrm>
            <a:off x="5467250" y="172348"/>
            <a:ext cx="3848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https://uwashington.mindbridge.ai</a:t>
            </a:r>
            <a:endParaRPr lang="en-US" sz="1400" dirty="0"/>
          </a:p>
          <a:p>
            <a:r>
              <a:rPr lang="en-US" sz="1400" dirty="0" err="1"/>
              <a:t>Mindbridge</a:t>
            </a:r>
            <a:r>
              <a:rPr lang="en-US" sz="1400" dirty="0"/>
              <a:t> AI Platform (the software platform where you load the data and perform the audit).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F68979-FE91-BAEF-38E6-5344B833C3A0}"/>
              </a:ext>
            </a:extLst>
          </p:cNvPr>
          <p:cNvCxnSpPr>
            <a:cxnSpLocks/>
          </p:cNvCxnSpPr>
          <p:nvPr/>
        </p:nvCxnSpPr>
        <p:spPr>
          <a:xfrm>
            <a:off x="6209303" y="890463"/>
            <a:ext cx="818651" cy="87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1002937-75F4-8DEB-DB43-157B141281DF}"/>
              </a:ext>
            </a:extLst>
          </p:cNvPr>
          <p:cNvSpPr txBox="1"/>
          <p:nvPr/>
        </p:nvSpPr>
        <p:spPr>
          <a:xfrm>
            <a:off x="134750" y="4257324"/>
            <a:ext cx="32142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en-US" sz="1400" dirty="0">
                <a:solidFill>
                  <a:srgbClr val="41298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https://university.mindbridge.ai</a:t>
            </a:r>
            <a:r>
              <a:rPr lang="en-US" sz="1400" dirty="0">
                <a:solidFill>
                  <a:srgbClr val="412985"/>
                </a:solidFill>
              </a:rPr>
              <a:t>  </a:t>
            </a:r>
            <a:r>
              <a:rPr lang="en-US" sz="1400" dirty="0" err="1"/>
              <a:t>Mindbridge</a:t>
            </a:r>
            <a:r>
              <a:rPr lang="en-US" sz="1400" dirty="0"/>
              <a:t> University Platform (where you get the data and case material).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0DD0F-6F91-DC4C-166D-13838867B1B7}"/>
              </a:ext>
            </a:extLst>
          </p:cNvPr>
          <p:cNvSpPr/>
          <p:nvPr/>
        </p:nvSpPr>
        <p:spPr>
          <a:xfrm>
            <a:off x="359058" y="2695326"/>
            <a:ext cx="2949059" cy="983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786BAB-7F87-4205-EBCE-4BE86B801969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1741868" y="3678545"/>
            <a:ext cx="91720" cy="578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0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8BAEA-2545-6CE6-EB69-8382FD99A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9B26-6250-F9DA-7E25-1F819926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0DF11-BA47-CDDB-E9A8-1BE44EA76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000821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Overview: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Mindbridge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AI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Labs (in discussion teams)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Outline of individual deliverables (Due Nov 6</a:t>
            </a:r>
            <a:r>
              <a:rPr lang="en-US" b="1" baseline="30000" dirty="0">
                <a:solidFill>
                  <a:srgbClr val="412985"/>
                </a:solidFill>
              </a:rPr>
              <a:t>th</a:t>
            </a:r>
            <a:r>
              <a:rPr lang="en-US" b="1" dirty="0">
                <a:solidFill>
                  <a:srgbClr val="412985"/>
                </a:solidFill>
              </a:rPr>
              <a:t>)</a:t>
            </a:r>
          </a:p>
          <a:p>
            <a:pPr marL="1027113" lvl="1" indent="-457200"/>
            <a:r>
              <a:rPr lang="en-US" b="1" dirty="0" err="1">
                <a:solidFill>
                  <a:srgbClr val="412985"/>
                </a:solidFill>
              </a:rPr>
              <a:t>Mindbridge</a:t>
            </a:r>
            <a:r>
              <a:rPr lang="en-US" b="1" dirty="0">
                <a:solidFill>
                  <a:srgbClr val="412985"/>
                </a:solidFill>
              </a:rPr>
              <a:t> University Cases 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B, and C. 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Optional Final Project.</a:t>
            </a:r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19B1-D88B-72C8-0F3E-5DED92A8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07886"/>
          </a:xfrm>
        </p:spPr>
        <p:txBody>
          <a:bodyPr/>
          <a:lstStyle/>
          <a:p>
            <a:r>
              <a:rPr lang="en-US" sz="4000" dirty="0"/>
              <a:t>Outline of individual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D132-11FE-7E17-FF91-07F1D8D9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777683"/>
          </a:xfrm>
        </p:spPr>
        <p:txBody>
          <a:bodyPr/>
          <a:lstStyle/>
          <a:p>
            <a:r>
              <a:rPr lang="en-US" dirty="0"/>
              <a:t>Due: Nov 6</a:t>
            </a:r>
            <a:r>
              <a:rPr lang="en-US" baseline="30000" dirty="0"/>
              <a:t>th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 </a:t>
            </a:r>
            <a:r>
              <a:rPr lang="en-US" sz="2800" dirty="0" err="1"/>
              <a:t>Mindbridge</a:t>
            </a:r>
            <a:r>
              <a:rPr lang="en-US" sz="2800" dirty="0"/>
              <a:t> University: Case Completions (Cases A, B, and C + optional final project).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 Canvas: Short memo outlining potential benefits of this tool.</a:t>
            </a:r>
          </a:p>
        </p:txBody>
      </p:sp>
    </p:spTree>
    <p:extLst>
      <p:ext uri="{BB962C8B-B14F-4D97-AF65-F5344CB8AC3E}">
        <p14:creationId xmlns:p14="http://schemas.microsoft.com/office/powerpoint/2010/main" val="43941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F62C-97E6-4F7C-6964-03D9249F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E7F70-DA39-90AD-A392-787403F32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7289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Login to </a:t>
            </a:r>
            <a:r>
              <a:rPr lang="en-US" sz="2400" dirty="0" err="1"/>
              <a:t>Mindbridge</a:t>
            </a:r>
            <a:r>
              <a:rPr lang="en-US" sz="2400" dirty="0"/>
              <a:t> University (cloud / not Remote labs)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Note: Access codes in UW email.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Enroll in the short “Getting Started with </a:t>
            </a:r>
            <a:r>
              <a:rPr lang="en-US" sz="2400" dirty="0" err="1"/>
              <a:t>Mindbridge</a:t>
            </a:r>
            <a:r>
              <a:rPr lang="en-US" sz="2400" dirty="0"/>
              <a:t>” course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Work on Case A in discussion teams; Answer questions to complete the case (each case completion is displayed as a badge).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Start Cases B/C if possible depending on time.</a:t>
            </a:r>
          </a:p>
        </p:txBody>
      </p:sp>
    </p:spTree>
    <p:extLst>
      <p:ext uri="{BB962C8B-B14F-4D97-AF65-F5344CB8AC3E}">
        <p14:creationId xmlns:p14="http://schemas.microsoft.com/office/powerpoint/2010/main" val="1831136261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69E203AC04243ACA450E86C6C3027" ma:contentTypeVersion="3" ma:contentTypeDescription="Create a new document." ma:contentTypeScope="" ma:versionID="2d5dfb402cda9ec94ad9e4211ac1946e">
  <xsd:schema xmlns:xsd="http://www.w3.org/2001/XMLSchema" xmlns:xs="http://www.w3.org/2001/XMLSchema" xmlns:p="http://schemas.microsoft.com/office/2006/metadata/properties" xmlns:ns2="92d151aa-5444-48df-9732-7562e1b8a114" targetNamespace="http://schemas.microsoft.com/office/2006/metadata/properties" ma:root="true" ma:fieldsID="713c23bda8087a008cc1c00c9d76869d" ns2:_="">
    <xsd:import namespace="92d151aa-5444-48df-9732-7562e1b8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151aa-5444-48df-9732-7562e1b8a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7141BF-5E11-47F9-9296-0695D3DC9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A8D24-9DB6-4446-BFF5-A34A571DCD6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92d151aa-5444-48df-9732-7562e1b8a114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12990</TotalTime>
  <Words>393</Words>
  <Application>Microsoft Office PowerPoint</Application>
  <PresentationFormat>On-screen Show (16:9)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 Foster MBA Career Mgmt</vt:lpstr>
      <vt:lpstr>AI Assisted Audit Analysis 1</vt:lpstr>
      <vt:lpstr>Agenda</vt:lpstr>
      <vt:lpstr>Why is transaction analysis important?</vt:lpstr>
      <vt:lpstr>PowerPoint Presentation</vt:lpstr>
      <vt:lpstr>Agenda</vt:lpstr>
      <vt:lpstr>PowerPoint Presentation</vt:lpstr>
      <vt:lpstr>Agenda</vt:lpstr>
      <vt:lpstr>Outline of individual deliverables</vt:lpstr>
      <vt:lpstr>Labs</vt:lpstr>
      <vt:lpstr>PowerPoint Presentation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409</cp:revision>
  <cp:lastPrinted>2025-10-23T19:31:47Z</cp:lastPrinted>
  <dcterms:created xsi:type="dcterms:W3CDTF">2011-09-06T04:32:21Z</dcterms:created>
  <dcterms:modified xsi:type="dcterms:W3CDTF">2025-10-30T19:32:31Z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0x01010023F69E203AC04243ACA450E86C6C3027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