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4"/>
  </p:notesMasterIdLst>
  <p:sldIdLst>
    <p:sldId id="257" r:id="rId9"/>
    <p:sldId id="2147481768" r:id="rId10"/>
    <p:sldId id="2147481905" r:id="rId11"/>
    <p:sldId id="2147481907" r:id="rId12"/>
    <p:sldId id="2147481913" r:id="rId13"/>
    <p:sldId id="2147481914" r:id="rId14"/>
    <p:sldId id="2147481915" r:id="rId15"/>
    <p:sldId id="2147481916" r:id="rId16"/>
    <p:sldId id="2147481917" r:id="rId17"/>
    <p:sldId id="2147481918" r:id="rId18"/>
    <p:sldId id="2147481919" r:id="rId19"/>
    <p:sldId id="2147481920" r:id="rId20"/>
    <p:sldId id="2147481921" r:id="rId21"/>
    <p:sldId id="2147481922" r:id="rId22"/>
    <p:sldId id="2147481757" r:id="rId23"/>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 id="2147481905"/>
            <p14:sldId id="2147481907"/>
            <p14:sldId id="2147481913"/>
            <p14:sldId id="2147481914"/>
            <p14:sldId id="2147481915"/>
            <p14:sldId id="2147481916"/>
            <p14:sldId id="2147481917"/>
            <p14:sldId id="2147481918"/>
            <p14:sldId id="2147481919"/>
          </p14:sldIdLst>
        </p14:section>
        <p14:section name="Lab" id="{222E0E25-1B6E-46B1-A745-405320F3F7CE}">
          <p14:sldIdLst>
            <p14:sldId id="2147481920"/>
            <p14:sldId id="2147481921"/>
            <p14:sldId id="2147481922"/>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9/22/2025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a:t>
            </a:fld>
            <a:endParaRPr lang="en-US"/>
          </a:p>
        </p:txBody>
      </p:sp>
    </p:spTree>
    <p:extLst>
      <p:ext uri="{BB962C8B-B14F-4D97-AF65-F5344CB8AC3E}">
        <p14:creationId xmlns:p14="http://schemas.microsoft.com/office/powerpoint/2010/main" val="263046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10</a:t>
            </a:fld>
            <a:endParaRPr lang="en-US"/>
          </a:p>
        </p:txBody>
      </p:sp>
    </p:spTree>
    <p:extLst>
      <p:ext uri="{BB962C8B-B14F-4D97-AF65-F5344CB8AC3E}">
        <p14:creationId xmlns:p14="http://schemas.microsoft.com/office/powerpoint/2010/main" val="94134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11</a:t>
            </a:fld>
            <a:endParaRPr lang="en-US"/>
          </a:p>
        </p:txBody>
      </p:sp>
    </p:spTree>
    <p:extLst>
      <p:ext uri="{BB962C8B-B14F-4D97-AF65-F5344CB8AC3E}">
        <p14:creationId xmlns:p14="http://schemas.microsoft.com/office/powerpoint/2010/main" val="411450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12</a:t>
            </a:fld>
            <a:endParaRPr lang="en-US"/>
          </a:p>
        </p:txBody>
      </p:sp>
    </p:spTree>
    <p:extLst>
      <p:ext uri="{BB962C8B-B14F-4D97-AF65-F5344CB8AC3E}">
        <p14:creationId xmlns:p14="http://schemas.microsoft.com/office/powerpoint/2010/main" val="47362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13</a:t>
            </a:fld>
            <a:endParaRPr lang="en-US"/>
          </a:p>
        </p:txBody>
      </p:sp>
    </p:spTree>
    <p:extLst>
      <p:ext uri="{BB962C8B-B14F-4D97-AF65-F5344CB8AC3E}">
        <p14:creationId xmlns:p14="http://schemas.microsoft.com/office/powerpoint/2010/main" val="413429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14</a:t>
            </a:fld>
            <a:endParaRPr lang="en-US"/>
          </a:p>
        </p:txBody>
      </p:sp>
    </p:spTree>
    <p:extLst>
      <p:ext uri="{BB962C8B-B14F-4D97-AF65-F5344CB8AC3E}">
        <p14:creationId xmlns:p14="http://schemas.microsoft.com/office/powerpoint/2010/main" val="206986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15</a:t>
            </a:fld>
            <a:endParaRPr lang="en-US"/>
          </a:p>
        </p:txBody>
      </p:sp>
    </p:spTree>
    <p:extLst>
      <p:ext uri="{BB962C8B-B14F-4D97-AF65-F5344CB8AC3E}">
        <p14:creationId xmlns:p14="http://schemas.microsoft.com/office/powerpoint/2010/main" val="402658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2</a:t>
            </a:fld>
            <a:endParaRPr lang="en-US"/>
          </a:p>
        </p:txBody>
      </p:sp>
    </p:spTree>
    <p:extLst>
      <p:ext uri="{BB962C8B-B14F-4D97-AF65-F5344CB8AC3E}">
        <p14:creationId xmlns:p14="http://schemas.microsoft.com/office/powerpoint/2010/main" val="354687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3</a:t>
            </a:fld>
            <a:endParaRPr lang="en-US"/>
          </a:p>
        </p:txBody>
      </p:sp>
    </p:spTree>
    <p:extLst>
      <p:ext uri="{BB962C8B-B14F-4D97-AF65-F5344CB8AC3E}">
        <p14:creationId xmlns:p14="http://schemas.microsoft.com/office/powerpoint/2010/main" val="259601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4</a:t>
            </a:fld>
            <a:endParaRPr lang="en-US"/>
          </a:p>
        </p:txBody>
      </p:sp>
    </p:spTree>
    <p:extLst>
      <p:ext uri="{BB962C8B-B14F-4D97-AF65-F5344CB8AC3E}">
        <p14:creationId xmlns:p14="http://schemas.microsoft.com/office/powerpoint/2010/main" val="14863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5</a:t>
            </a:fld>
            <a:endParaRPr lang="en-US"/>
          </a:p>
        </p:txBody>
      </p:sp>
    </p:spTree>
    <p:extLst>
      <p:ext uri="{BB962C8B-B14F-4D97-AF65-F5344CB8AC3E}">
        <p14:creationId xmlns:p14="http://schemas.microsoft.com/office/powerpoint/2010/main" val="3698982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6</a:t>
            </a:fld>
            <a:endParaRPr lang="en-US"/>
          </a:p>
        </p:txBody>
      </p:sp>
    </p:spTree>
    <p:extLst>
      <p:ext uri="{BB962C8B-B14F-4D97-AF65-F5344CB8AC3E}">
        <p14:creationId xmlns:p14="http://schemas.microsoft.com/office/powerpoint/2010/main" val="40907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7</a:t>
            </a:fld>
            <a:endParaRPr lang="en-US"/>
          </a:p>
        </p:txBody>
      </p:sp>
    </p:spTree>
    <p:extLst>
      <p:ext uri="{BB962C8B-B14F-4D97-AF65-F5344CB8AC3E}">
        <p14:creationId xmlns:p14="http://schemas.microsoft.com/office/powerpoint/2010/main" val="530368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8</a:t>
            </a:fld>
            <a:endParaRPr lang="en-US"/>
          </a:p>
        </p:txBody>
      </p:sp>
    </p:spTree>
    <p:extLst>
      <p:ext uri="{BB962C8B-B14F-4D97-AF65-F5344CB8AC3E}">
        <p14:creationId xmlns:p14="http://schemas.microsoft.com/office/powerpoint/2010/main" val="127292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F3B8A-BEEF-46C9-BB4D-783040146A89}" type="slidenum">
              <a:rPr lang="en-US" smtClean="0"/>
              <a:t>9</a:t>
            </a:fld>
            <a:endParaRPr lang="en-US"/>
          </a:p>
        </p:txBody>
      </p:sp>
    </p:spTree>
    <p:extLst>
      <p:ext uri="{BB962C8B-B14F-4D97-AF65-F5344CB8AC3E}">
        <p14:creationId xmlns:p14="http://schemas.microsoft.com/office/powerpoint/2010/main" val="2363443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fprod-hcs.foster.uw.edu/"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82602" y="2597277"/>
            <a:ext cx="10350500" cy="2149948"/>
          </a:xfrm>
        </p:spPr>
        <p:txBody>
          <a:bodyPr/>
          <a:lstStyle/>
          <a:p>
            <a:r>
              <a:rPr lang="en-US" sz="2400" b="1" i="0" dirty="0">
                <a:solidFill>
                  <a:schemeClr val="bg1"/>
                </a:solidFill>
                <a:effectLst/>
                <a:latin typeface="Segoe UI" panose="020B0502040204020203" pitchFamily="34" charset="0"/>
              </a:rPr>
              <a:t>Remote Labs Orientation</a:t>
            </a:r>
          </a:p>
          <a:p>
            <a:endParaRPr lang="en-US" sz="3200" dirty="0"/>
          </a:p>
          <a:p>
            <a:r>
              <a:rPr lang="en-US" sz="3200" dirty="0"/>
              <a:t>Asher Curtis</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1755828"/>
            <a:ext cx="10325100" cy="841449"/>
          </a:xfrm>
        </p:spPr>
        <p:txBody>
          <a:bodyPr/>
          <a:lstStyle/>
          <a:p>
            <a:r>
              <a:rPr lang="en-US" dirty="0">
                <a:latin typeface="Arial Black"/>
                <a:cs typeface="Arial"/>
              </a:rPr>
              <a:t>MPAcc Class of 2026</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E8EDE6-EB1B-C8D0-11B0-DF1F5A9C8010}"/>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287B5481-5F2A-1205-4236-3743FBB2149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7E082A4-6A4D-5943-EEF2-D4463CC46D93}"/>
              </a:ext>
            </a:extLst>
          </p:cNvPr>
          <p:cNvPicPr>
            <a:picLocks noChangeAspect="1"/>
          </p:cNvPicPr>
          <p:nvPr/>
        </p:nvPicPr>
        <p:blipFill>
          <a:blip r:embed="rId3"/>
          <a:stretch>
            <a:fillRect/>
          </a:stretch>
        </p:blipFill>
        <p:spPr>
          <a:xfrm>
            <a:off x="642176" y="332943"/>
            <a:ext cx="10907647" cy="6192114"/>
          </a:xfrm>
          <a:prstGeom prst="rect">
            <a:avLst/>
          </a:prstGeom>
        </p:spPr>
      </p:pic>
      <p:sp>
        <p:nvSpPr>
          <p:cNvPr id="6" name="TextBox 5">
            <a:extLst>
              <a:ext uri="{FF2B5EF4-FFF2-40B4-BE49-F238E27FC236}">
                <a16:creationId xmlns:a16="http://schemas.microsoft.com/office/drawing/2014/main" id="{7D03CF46-31EB-2FC1-A57C-06B8847AEE47}"/>
              </a:ext>
            </a:extLst>
          </p:cNvPr>
          <p:cNvSpPr txBox="1"/>
          <p:nvPr/>
        </p:nvSpPr>
        <p:spPr>
          <a:xfrm>
            <a:off x="4891489" y="3646583"/>
            <a:ext cx="5958875" cy="646331"/>
          </a:xfrm>
          <a:prstGeom prst="rect">
            <a:avLst/>
          </a:prstGeom>
          <a:noFill/>
        </p:spPr>
        <p:txBody>
          <a:bodyPr wrap="none" rtlCol="0">
            <a:spAutoFit/>
          </a:bodyPr>
          <a:lstStyle/>
          <a:p>
            <a:r>
              <a:rPr lang="en-US" dirty="0">
                <a:latin typeface="+mn-lt"/>
              </a:rPr>
              <a:t>Navigate to the new folder “/</a:t>
            </a:r>
            <a:r>
              <a:rPr lang="en-US" dirty="0" err="1">
                <a:latin typeface="+mn-lt"/>
              </a:rPr>
              <a:t>mpacc_labs_orientation</a:t>
            </a:r>
            <a:r>
              <a:rPr lang="en-US" dirty="0">
                <a:latin typeface="+mn-lt"/>
              </a:rPr>
              <a:t>/”</a:t>
            </a:r>
          </a:p>
          <a:p>
            <a:r>
              <a:rPr lang="en-US" dirty="0">
                <a:latin typeface="+mn-lt"/>
              </a:rPr>
              <a:t>Note that the data is stored in “/</a:t>
            </a:r>
            <a:r>
              <a:rPr lang="en-US" dirty="0" err="1">
                <a:latin typeface="+mn-lt"/>
              </a:rPr>
              <a:t>input_data</a:t>
            </a:r>
            <a:r>
              <a:rPr lang="en-US" dirty="0">
                <a:latin typeface="+mn-lt"/>
              </a:rPr>
              <a:t>/”</a:t>
            </a:r>
          </a:p>
        </p:txBody>
      </p:sp>
      <p:pic>
        <p:nvPicPr>
          <p:cNvPr id="8" name="Picture 7">
            <a:extLst>
              <a:ext uri="{FF2B5EF4-FFF2-40B4-BE49-F238E27FC236}">
                <a16:creationId xmlns:a16="http://schemas.microsoft.com/office/drawing/2014/main" id="{68859433-5320-E7F3-72E5-0E254DED1541}"/>
              </a:ext>
            </a:extLst>
          </p:cNvPr>
          <p:cNvPicPr>
            <a:picLocks noChangeAspect="1"/>
          </p:cNvPicPr>
          <p:nvPr/>
        </p:nvPicPr>
        <p:blipFill>
          <a:blip r:embed="rId4"/>
          <a:stretch>
            <a:fillRect/>
          </a:stretch>
        </p:blipFill>
        <p:spPr>
          <a:xfrm>
            <a:off x="4350382" y="4483091"/>
            <a:ext cx="4372585" cy="1933845"/>
          </a:xfrm>
          <a:prstGeom prst="rect">
            <a:avLst/>
          </a:prstGeom>
        </p:spPr>
      </p:pic>
      <p:cxnSp>
        <p:nvCxnSpPr>
          <p:cNvPr id="10" name="Straight Arrow Connector 9">
            <a:extLst>
              <a:ext uri="{FF2B5EF4-FFF2-40B4-BE49-F238E27FC236}">
                <a16:creationId xmlns:a16="http://schemas.microsoft.com/office/drawing/2014/main" id="{34BFAA24-FE6F-D86E-50F2-C5D320D987FE}"/>
              </a:ext>
            </a:extLst>
          </p:cNvPr>
          <p:cNvCxnSpPr/>
          <p:nvPr/>
        </p:nvCxnSpPr>
        <p:spPr>
          <a:xfrm>
            <a:off x="3150824" y="1894901"/>
            <a:ext cx="1542362" cy="26220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5089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D22B1-81ED-C2BC-AEDB-DE0D8CE80E2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25D02-BA48-C9B3-046C-C1CD6D2F1367}"/>
              </a:ext>
            </a:extLst>
          </p:cNvPr>
          <p:cNvSpPr>
            <a:spLocks noGrp="1"/>
          </p:cNvSpPr>
          <p:nvPr>
            <p:ph sz="quarter" idx="11"/>
          </p:nvPr>
        </p:nvSpPr>
        <p:spPr>
          <a:xfrm>
            <a:off x="609600" y="1744134"/>
            <a:ext cx="8804366" cy="1796133"/>
          </a:xfrm>
        </p:spPr>
        <p:txBody>
          <a:bodyPr/>
          <a:lstStyle/>
          <a:p>
            <a:r>
              <a:rPr lang="en-US" b="1" dirty="0"/>
              <a:t>That concludes our set-up</a:t>
            </a:r>
            <a:r>
              <a:rPr lang="en-US" dirty="0"/>
              <a:t>.</a:t>
            </a:r>
          </a:p>
          <a:p>
            <a:endParaRPr lang="en-US" dirty="0"/>
          </a:p>
          <a:p>
            <a:r>
              <a:rPr lang="en-US" dirty="0"/>
              <a:t>Note that we will continue to use this data delivery method in future A521 and 522 (and 528) classes.</a:t>
            </a:r>
          </a:p>
        </p:txBody>
      </p:sp>
      <p:sp>
        <p:nvSpPr>
          <p:cNvPr id="3" name="Title 2">
            <a:extLst>
              <a:ext uri="{FF2B5EF4-FFF2-40B4-BE49-F238E27FC236}">
                <a16:creationId xmlns:a16="http://schemas.microsoft.com/office/drawing/2014/main" id="{7906B9B7-9EE1-E7A0-CF8D-CC163B493C25}"/>
              </a:ext>
            </a:extLst>
          </p:cNvPr>
          <p:cNvSpPr>
            <a:spLocks noGrp="1"/>
          </p:cNvSpPr>
          <p:nvPr>
            <p:ph type="title"/>
          </p:nvPr>
        </p:nvSpPr>
        <p:spPr/>
        <p:txBody>
          <a:bodyPr/>
          <a:lstStyle/>
          <a:p>
            <a:r>
              <a:rPr lang="en-US" dirty="0"/>
              <a:t>Congrats	</a:t>
            </a:r>
          </a:p>
        </p:txBody>
      </p:sp>
    </p:spTree>
    <p:extLst>
      <p:ext uri="{BB962C8B-B14F-4D97-AF65-F5344CB8AC3E}">
        <p14:creationId xmlns:p14="http://schemas.microsoft.com/office/powerpoint/2010/main" val="20775782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3563B-84DB-6691-C4D8-C0D6889599C1}"/>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95F2708-AF82-336B-8DB3-0217D3820BB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A8D1405-4F37-4131-B4C4-3FD48B31D2BB}"/>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825977D3-7D28-0983-6DDC-82C22096C5A5}"/>
              </a:ext>
            </a:extLst>
          </p:cNvPr>
          <p:cNvSpPr txBox="1"/>
          <p:nvPr/>
        </p:nvSpPr>
        <p:spPr>
          <a:xfrm>
            <a:off x="670560" y="2177143"/>
            <a:ext cx="1079119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Foster Remote Labs</a:t>
            </a:r>
          </a:p>
          <a:p>
            <a:pPr marL="742950" lvl="1" indent="-285750">
              <a:buFont typeface="Arial" panose="020B0604020202020204" pitchFamily="34" charset="0"/>
              <a:buChar char="•"/>
            </a:pPr>
            <a:r>
              <a:rPr lang="en-US" sz="2800" dirty="0">
                <a:solidFill>
                  <a:schemeClr val="tx2">
                    <a:lumMod val="40000"/>
                    <a:lumOff val="60000"/>
                  </a:schemeClr>
                </a:solidFill>
                <a:latin typeface="+mn-lt"/>
              </a:rPr>
              <a:t>U-Drive, Git and </a:t>
            </a:r>
            <a:r>
              <a:rPr lang="en-US" sz="2800" dirty="0" err="1">
                <a:solidFill>
                  <a:schemeClr val="tx2">
                    <a:lumMod val="40000"/>
                    <a:lumOff val="60000"/>
                  </a:schemeClr>
                </a:solidFill>
                <a:latin typeface="+mn-lt"/>
              </a:rPr>
              <a:t>Github</a:t>
            </a:r>
            <a:endParaRPr lang="en-US" sz="2800" dirty="0">
              <a:solidFill>
                <a:schemeClr val="tx2">
                  <a:lumMod val="40000"/>
                  <a:lumOff val="60000"/>
                </a:schemeClr>
              </a:solidFill>
              <a:latin typeface="+mn-lt"/>
            </a:endParaRPr>
          </a:p>
          <a:p>
            <a:pPr marL="285750" indent="-285750">
              <a:buFont typeface="Arial" panose="020B0604020202020204" pitchFamily="34" charset="0"/>
              <a:buChar char="•"/>
            </a:pPr>
            <a:r>
              <a:rPr lang="en-US" sz="2800" b="1" dirty="0">
                <a:solidFill>
                  <a:schemeClr val="bg1"/>
                </a:solidFill>
                <a:latin typeface="+mn-lt"/>
              </a:rPr>
              <a:t>Analytics warm-up:</a:t>
            </a:r>
          </a:p>
          <a:p>
            <a:pPr marL="742950" lvl="1" indent="-285750">
              <a:buFont typeface="Arial" panose="020B0604020202020204" pitchFamily="34" charset="0"/>
              <a:buChar char="•"/>
            </a:pPr>
            <a:r>
              <a:rPr lang="en-US" sz="2800" b="1" dirty="0" err="1">
                <a:solidFill>
                  <a:schemeClr val="bg1"/>
                </a:solidFill>
                <a:latin typeface="+mn-lt"/>
              </a:rPr>
              <a:t>Ascombes_data</a:t>
            </a:r>
            <a:r>
              <a:rPr lang="en-US" sz="2800" b="1" dirty="0">
                <a:solidFill>
                  <a:schemeClr val="bg1"/>
                </a:solidFill>
                <a:latin typeface="+mn-lt"/>
              </a:rPr>
              <a:t> exercise.</a:t>
            </a:r>
          </a:p>
          <a:p>
            <a:pPr marL="742950" lvl="1" indent="-285750">
              <a:buFont typeface="Arial" panose="020B0604020202020204" pitchFamily="34" charset="0"/>
              <a:buChar char="•"/>
            </a:pPr>
            <a:r>
              <a:rPr lang="en-US" sz="2800" b="1" dirty="0" err="1">
                <a:solidFill>
                  <a:schemeClr val="bg1"/>
                </a:solidFill>
                <a:latin typeface="+mn-lt"/>
              </a:rPr>
              <a:t>Homework_data</a:t>
            </a:r>
            <a:r>
              <a:rPr lang="en-US" sz="2800" b="1" dirty="0">
                <a:solidFill>
                  <a:schemeClr val="bg1"/>
                </a:solidFill>
                <a:latin typeface="+mn-lt"/>
              </a:rPr>
              <a:t> challenge!</a:t>
            </a:r>
          </a:p>
          <a:p>
            <a:pPr marL="285750" indent="-285750">
              <a:buFont typeface="Arial" panose="020B0604020202020204" pitchFamily="34" charset="0"/>
              <a:buChar char="•"/>
            </a:pPr>
            <a:r>
              <a:rPr lang="en-US" sz="2800" dirty="0">
                <a:solidFill>
                  <a:schemeClr val="bg1"/>
                </a:solidFill>
                <a:latin typeface="+mn-lt"/>
              </a:rPr>
              <a:t>Wrap-up.</a:t>
            </a:r>
          </a:p>
        </p:txBody>
      </p:sp>
    </p:spTree>
    <p:extLst>
      <p:ext uri="{BB962C8B-B14F-4D97-AF65-F5344CB8AC3E}">
        <p14:creationId xmlns:p14="http://schemas.microsoft.com/office/powerpoint/2010/main" val="12605511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893B4-B5D4-5495-43CA-4594DD320E5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4F122-B5FA-004B-EC78-81625DD8A871}"/>
              </a:ext>
            </a:extLst>
          </p:cNvPr>
          <p:cNvSpPr>
            <a:spLocks noGrp="1"/>
          </p:cNvSpPr>
          <p:nvPr>
            <p:ph sz="quarter" idx="11"/>
          </p:nvPr>
        </p:nvSpPr>
        <p:spPr>
          <a:xfrm>
            <a:off x="609600" y="1744134"/>
            <a:ext cx="8804366" cy="2227148"/>
          </a:xfrm>
        </p:spPr>
        <p:txBody>
          <a:bodyPr/>
          <a:lstStyle/>
          <a:p>
            <a:r>
              <a:rPr lang="en-US" b="1" dirty="0"/>
              <a:t>This exercise highlights why graphing or visualizing data is important</a:t>
            </a:r>
            <a:r>
              <a:rPr lang="en-US" dirty="0"/>
              <a:t>.</a:t>
            </a:r>
          </a:p>
          <a:p>
            <a:endParaRPr lang="en-US" dirty="0"/>
          </a:p>
          <a:p>
            <a:r>
              <a:rPr lang="en-US" b="1" dirty="0"/>
              <a:t>Brief</a:t>
            </a:r>
            <a:r>
              <a:rPr lang="en-US" dirty="0"/>
              <a:t>: We have data from four locations, the data includes a location number, pay per hour and hours worked. What do we learn from summary statistics versus graphing the data? Can we spot potential outliers for future analysis?</a:t>
            </a:r>
          </a:p>
        </p:txBody>
      </p:sp>
      <p:sp>
        <p:nvSpPr>
          <p:cNvPr id="3" name="Title 2">
            <a:extLst>
              <a:ext uri="{FF2B5EF4-FFF2-40B4-BE49-F238E27FC236}">
                <a16:creationId xmlns:a16="http://schemas.microsoft.com/office/drawing/2014/main" id="{6AED96A2-5BED-4374-BC4C-6E5998CD63D5}"/>
              </a:ext>
            </a:extLst>
          </p:cNvPr>
          <p:cNvSpPr>
            <a:spLocks noGrp="1"/>
          </p:cNvSpPr>
          <p:nvPr>
            <p:ph type="title"/>
          </p:nvPr>
        </p:nvSpPr>
        <p:spPr/>
        <p:txBody>
          <a:bodyPr/>
          <a:lstStyle/>
          <a:p>
            <a:r>
              <a:rPr lang="en-US" dirty="0" err="1"/>
              <a:t>Ascombes</a:t>
            </a:r>
            <a:r>
              <a:rPr lang="en-US" dirty="0"/>
              <a:t> Quadrant Exercise 	</a:t>
            </a:r>
          </a:p>
        </p:txBody>
      </p:sp>
    </p:spTree>
    <p:extLst>
      <p:ext uri="{BB962C8B-B14F-4D97-AF65-F5344CB8AC3E}">
        <p14:creationId xmlns:p14="http://schemas.microsoft.com/office/powerpoint/2010/main" val="34690753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BF956-AA1C-8B70-579F-9959ED2D55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C25BC2-C89B-3D7D-1076-1F2C424BAE68}"/>
              </a:ext>
            </a:extLst>
          </p:cNvPr>
          <p:cNvSpPr>
            <a:spLocks noGrp="1"/>
          </p:cNvSpPr>
          <p:nvPr>
            <p:ph sz="quarter" idx="11"/>
          </p:nvPr>
        </p:nvSpPr>
        <p:spPr>
          <a:xfrm>
            <a:off x="609600" y="1744134"/>
            <a:ext cx="8804366" cy="2683812"/>
          </a:xfrm>
        </p:spPr>
        <p:txBody>
          <a:bodyPr/>
          <a:lstStyle/>
          <a:p>
            <a:r>
              <a:rPr lang="en-US" b="1" dirty="0"/>
              <a:t>This exercise is set up to reinforce the steps of the </a:t>
            </a:r>
            <a:r>
              <a:rPr lang="en-US" b="1" dirty="0" err="1"/>
              <a:t>Ascombes</a:t>
            </a:r>
            <a:r>
              <a:rPr lang="en-US" b="1" dirty="0"/>
              <a:t> data exercise</a:t>
            </a:r>
            <a:r>
              <a:rPr lang="en-US" dirty="0"/>
              <a:t>.</a:t>
            </a:r>
          </a:p>
          <a:p>
            <a:endParaRPr lang="en-US" dirty="0"/>
          </a:p>
          <a:p>
            <a:r>
              <a:rPr lang="en-US" b="1" dirty="0"/>
              <a:t>Brief</a:t>
            </a:r>
            <a:r>
              <a:rPr lang="en-US" dirty="0"/>
              <a:t>: Using a workflow like the one we just produced for </a:t>
            </a:r>
            <a:r>
              <a:rPr lang="en-US" dirty="0" err="1"/>
              <a:t>Ascombes</a:t>
            </a:r>
            <a:r>
              <a:rPr lang="en-US" dirty="0"/>
              <a:t> can you identify the homework eating culprit?</a:t>
            </a:r>
          </a:p>
          <a:p>
            <a:endParaRPr lang="en-US" dirty="0"/>
          </a:p>
          <a:p>
            <a:r>
              <a:rPr lang="en-US" b="1" dirty="0"/>
              <a:t>Hint: </a:t>
            </a:r>
            <a:r>
              <a:rPr lang="en-US" dirty="0"/>
              <a:t>The field </a:t>
            </a:r>
            <a:r>
              <a:rPr lang="en-US" i="1" dirty="0"/>
              <a:t>Dataset</a:t>
            </a:r>
            <a:r>
              <a:rPr lang="en-US" dirty="0"/>
              <a:t> can be used to “Group By” </a:t>
            </a:r>
          </a:p>
        </p:txBody>
      </p:sp>
      <p:sp>
        <p:nvSpPr>
          <p:cNvPr id="3" name="Title 2">
            <a:extLst>
              <a:ext uri="{FF2B5EF4-FFF2-40B4-BE49-F238E27FC236}">
                <a16:creationId xmlns:a16="http://schemas.microsoft.com/office/drawing/2014/main" id="{E73BC872-9D40-E02A-3C21-6699AFEBFC39}"/>
              </a:ext>
            </a:extLst>
          </p:cNvPr>
          <p:cNvSpPr>
            <a:spLocks noGrp="1"/>
          </p:cNvSpPr>
          <p:nvPr>
            <p:ph type="title"/>
          </p:nvPr>
        </p:nvSpPr>
        <p:spPr/>
        <p:txBody>
          <a:bodyPr/>
          <a:lstStyle/>
          <a:p>
            <a:r>
              <a:rPr lang="en-US" dirty="0"/>
              <a:t>Homework Data Challenge! 	</a:t>
            </a:r>
          </a:p>
        </p:txBody>
      </p:sp>
    </p:spTree>
    <p:extLst>
      <p:ext uri="{BB962C8B-B14F-4D97-AF65-F5344CB8AC3E}">
        <p14:creationId xmlns:p14="http://schemas.microsoft.com/office/powerpoint/2010/main" val="248212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10791190"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Foster Remote Labs</a:t>
            </a:r>
          </a:p>
          <a:p>
            <a:pPr marL="742950" lvl="1" indent="-285750">
              <a:buFont typeface="Arial" panose="020B0604020202020204" pitchFamily="34" charset="0"/>
              <a:buChar char="•"/>
            </a:pPr>
            <a:r>
              <a:rPr lang="en-US" sz="2800" b="1" dirty="0">
                <a:solidFill>
                  <a:schemeClr val="bg1"/>
                </a:solidFill>
                <a:latin typeface="+mn-lt"/>
              </a:rPr>
              <a:t>U-Drive, Git and </a:t>
            </a:r>
            <a:r>
              <a:rPr lang="en-US" sz="2800" b="1" dirty="0" err="1">
                <a:solidFill>
                  <a:schemeClr val="bg1"/>
                </a:solidFill>
                <a:latin typeface="+mn-lt"/>
              </a:rPr>
              <a:t>Github</a:t>
            </a:r>
            <a:endParaRPr lang="en-US" sz="2800" dirty="0">
              <a:solidFill>
                <a:schemeClr val="bg1"/>
              </a:solidFill>
              <a:latin typeface="+mn-lt"/>
            </a:endParaRPr>
          </a:p>
          <a:p>
            <a:pPr marL="285750" indent="-285750">
              <a:buFont typeface="Arial" panose="020B0604020202020204" pitchFamily="34" charset="0"/>
              <a:buChar char="•"/>
            </a:pPr>
            <a:r>
              <a:rPr lang="en-US" sz="2800" dirty="0">
                <a:solidFill>
                  <a:schemeClr val="bg1"/>
                </a:solidFill>
                <a:latin typeface="+mn-lt"/>
              </a:rPr>
              <a:t>Analytics warm-up:</a:t>
            </a:r>
          </a:p>
          <a:p>
            <a:pPr marL="742950" lvl="1" indent="-285750">
              <a:buFont typeface="Arial" panose="020B0604020202020204" pitchFamily="34" charset="0"/>
              <a:buChar char="•"/>
            </a:pPr>
            <a:r>
              <a:rPr lang="en-US" sz="2800" dirty="0" err="1">
                <a:solidFill>
                  <a:schemeClr val="bg1"/>
                </a:solidFill>
                <a:latin typeface="+mn-lt"/>
              </a:rPr>
              <a:t>Ascombes_data</a:t>
            </a:r>
            <a:r>
              <a:rPr lang="en-US" sz="2800" dirty="0">
                <a:solidFill>
                  <a:schemeClr val="bg1"/>
                </a:solidFill>
                <a:latin typeface="+mn-lt"/>
              </a:rPr>
              <a:t> exercise.</a:t>
            </a:r>
          </a:p>
          <a:p>
            <a:pPr marL="742950" lvl="1" indent="-285750">
              <a:buFont typeface="Arial" panose="020B0604020202020204" pitchFamily="34" charset="0"/>
              <a:buChar char="•"/>
            </a:pPr>
            <a:r>
              <a:rPr lang="en-US" sz="2800" dirty="0" err="1">
                <a:solidFill>
                  <a:schemeClr val="bg1"/>
                </a:solidFill>
                <a:latin typeface="+mn-lt"/>
              </a:rPr>
              <a:t>Homework_data</a:t>
            </a:r>
            <a:r>
              <a:rPr lang="en-US" sz="2800" dirty="0">
                <a:solidFill>
                  <a:schemeClr val="bg1"/>
                </a:solidFill>
                <a:latin typeface="+mn-lt"/>
              </a:rPr>
              <a:t> challenge!</a:t>
            </a:r>
          </a:p>
          <a:p>
            <a:pPr marL="285750" indent="-285750">
              <a:buFont typeface="Arial" panose="020B0604020202020204" pitchFamily="34" charset="0"/>
              <a:buChar char="•"/>
            </a:pPr>
            <a:r>
              <a:rPr lang="en-US" sz="2800" dirty="0">
                <a:solidFill>
                  <a:schemeClr val="bg1"/>
                </a:solidFill>
                <a:latin typeface="+mn-lt"/>
              </a:rPr>
              <a:t>Wrap-up.</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E8B258-9A9E-E6D3-172D-55C0F0007B7C}"/>
              </a:ext>
            </a:extLst>
          </p:cNvPr>
          <p:cNvSpPr>
            <a:spLocks noGrp="1"/>
          </p:cNvSpPr>
          <p:nvPr>
            <p:ph sz="quarter" idx="11"/>
          </p:nvPr>
        </p:nvSpPr>
        <p:spPr>
          <a:xfrm>
            <a:off x="571500" y="1432984"/>
            <a:ext cx="11049000" cy="2696636"/>
          </a:xfrm>
        </p:spPr>
        <p:txBody>
          <a:bodyPr/>
          <a:lstStyle/>
          <a:p>
            <a:pPr algn="l">
              <a:buNone/>
            </a:pPr>
            <a:r>
              <a:rPr lang="en-US" b="1" i="0" dirty="0">
                <a:solidFill>
                  <a:srgbClr val="212529"/>
                </a:solidFill>
                <a:effectLst/>
                <a:latin typeface="Segoe UI" panose="020B0502040204020203" pitchFamily="34" charset="0"/>
              </a:rPr>
              <a:t>Objective: </a:t>
            </a:r>
            <a:r>
              <a:rPr lang="en-US" b="0" i="0" dirty="0">
                <a:solidFill>
                  <a:srgbClr val="212529"/>
                </a:solidFill>
                <a:effectLst/>
                <a:latin typeface="Segoe UI" panose="020B0502040204020203" pitchFamily="34" charset="0"/>
              </a:rPr>
              <a:t>Introduce Foster remote labs for data analytics support:</a:t>
            </a: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We will navigate to the Foster Remote Labs (</a:t>
            </a:r>
            <a:r>
              <a:rPr lang="en-US" b="0" i="0" dirty="0">
                <a:solidFill>
                  <a:srgbClr val="212529"/>
                </a:solidFill>
                <a:effectLst/>
                <a:latin typeface="Segoe UI" panose="020B0502040204020203" pitchFamily="34" charset="0"/>
                <a:hlinkClick r:id="rId3"/>
              </a:rPr>
              <a:t>https://fprod-hcs.foster.uw.edu</a:t>
            </a:r>
            <a:r>
              <a:rPr lang="en-US" b="0" i="0" dirty="0">
                <a:solidFill>
                  <a:srgbClr val="212529"/>
                </a:solidFill>
                <a:effectLst/>
                <a:latin typeface="Segoe UI" panose="020B0502040204020203" pitchFamily="34" charset="0"/>
              </a:rPr>
              <a:t>).</a:t>
            </a:r>
          </a:p>
          <a:p>
            <a:pPr marL="342900" indent="-342900" algn="l">
              <a:buFont typeface="Arial" panose="020B0604020202020204" pitchFamily="34" charset="0"/>
              <a:buChar char="•"/>
            </a:pPr>
            <a:r>
              <a:rPr lang="en-US" dirty="0">
                <a:solidFill>
                  <a:srgbClr val="212529"/>
                </a:solidFill>
                <a:latin typeface="Segoe UI" panose="020B0502040204020203" pitchFamily="34" charset="0"/>
              </a:rPr>
              <a:t>Locate/check U-Drive</a:t>
            </a:r>
            <a:r>
              <a:rPr lang="en-US" b="0" i="0" dirty="0">
                <a:solidFill>
                  <a:srgbClr val="212529"/>
                </a:solidFill>
                <a:effectLst/>
                <a:latin typeface="Segoe UI" panose="020B0502040204020203" pitchFamily="34" charset="0"/>
              </a:rPr>
              <a:t> accessibility.</a:t>
            </a:r>
          </a:p>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Use data delivery system with </a:t>
            </a:r>
            <a:r>
              <a:rPr lang="en-US" b="0" i="0" dirty="0" err="1">
                <a:solidFill>
                  <a:srgbClr val="212529"/>
                </a:solidFill>
                <a:effectLst/>
                <a:latin typeface="Segoe UI" panose="020B0502040204020203" pitchFamily="34" charset="0"/>
              </a:rPr>
              <a:t>cmd</a:t>
            </a:r>
            <a:r>
              <a:rPr lang="en-US" b="0" i="0" dirty="0">
                <a:solidFill>
                  <a:srgbClr val="212529"/>
                </a:solidFill>
                <a:effectLst/>
                <a:latin typeface="Segoe UI" panose="020B0502040204020203" pitchFamily="34" charset="0"/>
              </a:rPr>
              <a:t>, git, and </a:t>
            </a:r>
            <a:r>
              <a:rPr lang="en-US" b="0" i="0" dirty="0" err="1">
                <a:solidFill>
                  <a:srgbClr val="212529"/>
                </a:solidFill>
                <a:effectLst/>
                <a:latin typeface="Segoe UI" panose="020B0502040204020203" pitchFamily="34" charset="0"/>
              </a:rPr>
              <a:t>github</a:t>
            </a:r>
            <a:r>
              <a:rPr lang="en-US" b="0" i="0" dirty="0">
                <a:solidFill>
                  <a:srgbClr val="212529"/>
                </a:solidFill>
                <a:effectLst/>
                <a:latin typeface="Segoe UI" panose="020B0502040204020203" pitchFamily="34" charset="0"/>
              </a:rPr>
              <a:t>.</a:t>
            </a:r>
          </a:p>
          <a:p>
            <a:pPr marL="342900" indent="-342900" algn="l">
              <a:buFont typeface="Arial" panose="020B0604020202020204" pitchFamily="34" charset="0"/>
              <a:buChar char="•"/>
            </a:pPr>
            <a:r>
              <a:rPr lang="en-US" dirty="0">
                <a:solidFill>
                  <a:srgbClr val="212529"/>
                </a:solidFill>
                <a:latin typeface="Segoe UI" panose="020B0502040204020203" pitchFamily="34" charset="0"/>
              </a:rPr>
              <a:t>Undertake a guided analytics exercise with Alteryx and Tableau. </a:t>
            </a:r>
            <a:endParaRPr lang="en-US" b="0" i="0" dirty="0">
              <a:solidFill>
                <a:srgbClr val="212529"/>
              </a:solidFill>
              <a:effectLst/>
              <a:latin typeface="Segoe UI" panose="020B0502040204020203" pitchFamily="34" charset="0"/>
            </a:endParaRPr>
          </a:p>
          <a:p>
            <a:endParaRPr lang="en-US" dirty="0"/>
          </a:p>
        </p:txBody>
      </p:sp>
      <p:sp>
        <p:nvSpPr>
          <p:cNvPr id="3" name="Title 2">
            <a:extLst>
              <a:ext uri="{FF2B5EF4-FFF2-40B4-BE49-F238E27FC236}">
                <a16:creationId xmlns:a16="http://schemas.microsoft.com/office/drawing/2014/main" id="{43C37A85-CC24-5681-30A4-B86073792A04}"/>
              </a:ext>
            </a:extLst>
          </p:cNvPr>
          <p:cNvSpPr>
            <a:spLocks noGrp="1"/>
          </p:cNvSpPr>
          <p:nvPr>
            <p:ph type="title"/>
          </p:nvPr>
        </p:nvSpPr>
        <p:spPr>
          <a:xfrm>
            <a:off x="625927" y="641802"/>
            <a:ext cx="10894141" cy="584775"/>
          </a:xfrm>
        </p:spPr>
        <p:txBody>
          <a:bodyPr/>
          <a:lstStyle/>
          <a:p>
            <a:r>
              <a:rPr lang="en-US" b="1" i="0" dirty="0">
                <a:solidFill>
                  <a:srgbClr val="4B2E83"/>
                </a:solidFill>
                <a:effectLst/>
                <a:latin typeface="Segoe UI" panose="020B0502040204020203" pitchFamily="34" charset="0"/>
              </a:rPr>
              <a:t>Foster Remote Labs</a:t>
            </a:r>
            <a:endParaRPr lang="en-US" dirty="0"/>
          </a:p>
        </p:txBody>
      </p:sp>
    </p:spTree>
    <p:extLst>
      <p:ext uri="{BB962C8B-B14F-4D97-AF65-F5344CB8AC3E}">
        <p14:creationId xmlns:p14="http://schemas.microsoft.com/office/powerpoint/2010/main" val="29312089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DE90-931E-3883-4439-088E5E548D3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75726-7863-957C-7329-B00B51D0BE3C}"/>
              </a:ext>
            </a:extLst>
          </p:cNvPr>
          <p:cNvSpPr>
            <a:spLocks noGrp="1"/>
          </p:cNvSpPr>
          <p:nvPr>
            <p:ph sz="quarter" idx="11"/>
          </p:nvPr>
        </p:nvSpPr>
        <p:spPr>
          <a:xfrm>
            <a:off x="571500" y="1432984"/>
            <a:ext cx="11049000" cy="1352293"/>
          </a:xfrm>
        </p:spPr>
        <p:txBody>
          <a:bodyPr/>
          <a:lstStyle/>
          <a:p>
            <a:pPr marL="342900" indent="-342900" algn="l">
              <a:buFont typeface="Arial" panose="020B0604020202020204" pitchFamily="34" charset="0"/>
              <a:buChar char="•"/>
            </a:pPr>
            <a:r>
              <a:rPr lang="en-US" b="0" i="0" dirty="0">
                <a:solidFill>
                  <a:srgbClr val="212529"/>
                </a:solidFill>
                <a:effectLst/>
                <a:latin typeface="Segoe UI" panose="020B0502040204020203" pitchFamily="34" charset="0"/>
              </a:rPr>
              <a:t>The remote labs remove issues relating to downloading software onto your machine and allow us to work as a class in a common windows-based environment.</a:t>
            </a:r>
          </a:p>
          <a:p>
            <a:endParaRPr lang="en-US" dirty="0"/>
          </a:p>
        </p:txBody>
      </p:sp>
      <p:sp>
        <p:nvSpPr>
          <p:cNvPr id="3" name="Title 2">
            <a:extLst>
              <a:ext uri="{FF2B5EF4-FFF2-40B4-BE49-F238E27FC236}">
                <a16:creationId xmlns:a16="http://schemas.microsoft.com/office/drawing/2014/main" id="{B6733570-A785-B9D9-9FB3-E32FB42439F5}"/>
              </a:ext>
            </a:extLst>
          </p:cNvPr>
          <p:cNvSpPr>
            <a:spLocks noGrp="1"/>
          </p:cNvSpPr>
          <p:nvPr>
            <p:ph type="title"/>
          </p:nvPr>
        </p:nvSpPr>
        <p:spPr>
          <a:xfrm>
            <a:off x="625927" y="641802"/>
            <a:ext cx="10894141" cy="584775"/>
          </a:xfrm>
        </p:spPr>
        <p:txBody>
          <a:bodyPr/>
          <a:lstStyle/>
          <a:p>
            <a:r>
              <a:rPr lang="en-US" b="1" i="0" dirty="0">
                <a:solidFill>
                  <a:srgbClr val="4B2E83"/>
                </a:solidFill>
                <a:effectLst/>
                <a:latin typeface="Segoe UI" panose="020B0502040204020203" pitchFamily="34" charset="0"/>
              </a:rPr>
              <a:t>Why use remote labs?</a:t>
            </a:r>
            <a:endParaRPr lang="en-US" dirty="0"/>
          </a:p>
        </p:txBody>
      </p:sp>
    </p:spTree>
    <p:extLst>
      <p:ext uri="{BB962C8B-B14F-4D97-AF65-F5344CB8AC3E}">
        <p14:creationId xmlns:p14="http://schemas.microsoft.com/office/powerpoint/2010/main" val="15126287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249F46-3773-0CC2-760E-6C8EC865E54D}"/>
              </a:ext>
            </a:extLst>
          </p:cNvPr>
          <p:cNvSpPr>
            <a:spLocks noGrp="1"/>
          </p:cNvSpPr>
          <p:nvPr>
            <p:ph sz="quarter" idx="11"/>
          </p:nvPr>
        </p:nvSpPr>
        <p:spPr>
          <a:xfrm>
            <a:off x="8388350" y="3585634"/>
            <a:ext cx="2768600" cy="908454"/>
          </a:xfrm>
        </p:spPr>
        <p:txBody>
          <a:bodyPr/>
          <a:lstStyle/>
          <a:p>
            <a:r>
              <a:rPr lang="en-US" dirty="0"/>
              <a:t>Login using </a:t>
            </a:r>
            <a:r>
              <a:rPr lang="en-US" dirty="0" err="1"/>
              <a:t>UWNetID</a:t>
            </a:r>
            <a:r>
              <a:rPr lang="en-US" dirty="0"/>
              <a:t> and password.</a:t>
            </a:r>
          </a:p>
        </p:txBody>
      </p:sp>
      <p:sp>
        <p:nvSpPr>
          <p:cNvPr id="3" name="Title 2">
            <a:extLst>
              <a:ext uri="{FF2B5EF4-FFF2-40B4-BE49-F238E27FC236}">
                <a16:creationId xmlns:a16="http://schemas.microsoft.com/office/drawing/2014/main" id="{6C289A9D-6ED1-440B-9BF1-CAD769334842}"/>
              </a:ext>
            </a:extLst>
          </p:cNvPr>
          <p:cNvSpPr>
            <a:spLocks noGrp="1"/>
          </p:cNvSpPr>
          <p:nvPr>
            <p:ph type="title"/>
          </p:nvPr>
        </p:nvSpPr>
        <p:spPr/>
        <p:txBody>
          <a:bodyPr/>
          <a:lstStyle/>
          <a:p>
            <a:r>
              <a:rPr lang="en-US" dirty="0"/>
              <a:t>In the remote labs login, </a:t>
            </a:r>
            <a:r>
              <a:rPr lang="en-US" u="sng" dirty="0"/>
              <a:t>always</a:t>
            </a:r>
            <a:r>
              <a:rPr lang="en-US" dirty="0"/>
              <a:t> use HTML Access</a:t>
            </a:r>
          </a:p>
        </p:txBody>
      </p:sp>
      <p:pic>
        <p:nvPicPr>
          <p:cNvPr id="5" name="Picture 4">
            <a:extLst>
              <a:ext uri="{FF2B5EF4-FFF2-40B4-BE49-F238E27FC236}">
                <a16:creationId xmlns:a16="http://schemas.microsoft.com/office/drawing/2014/main" id="{6C25DBDA-66B8-2E06-D694-5157A061BE56}"/>
              </a:ext>
            </a:extLst>
          </p:cNvPr>
          <p:cNvPicPr>
            <a:picLocks noChangeAspect="1"/>
          </p:cNvPicPr>
          <p:nvPr/>
        </p:nvPicPr>
        <p:blipFill>
          <a:blip r:embed="rId3"/>
          <a:stretch>
            <a:fillRect/>
          </a:stretch>
        </p:blipFill>
        <p:spPr>
          <a:xfrm>
            <a:off x="3457207" y="1295400"/>
            <a:ext cx="4536088" cy="5101051"/>
          </a:xfrm>
          <a:prstGeom prst="rect">
            <a:avLst/>
          </a:prstGeom>
        </p:spPr>
      </p:pic>
    </p:spTree>
    <p:extLst>
      <p:ext uri="{BB962C8B-B14F-4D97-AF65-F5344CB8AC3E}">
        <p14:creationId xmlns:p14="http://schemas.microsoft.com/office/powerpoint/2010/main" val="8682052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8BC8F5-ECAF-5EBE-7FA8-03F913BDB2AE}"/>
              </a:ext>
            </a:extLst>
          </p:cNvPr>
          <p:cNvSpPr>
            <a:spLocks noGrp="1"/>
          </p:cNvSpPr>
          <p:nvPr>
            <p:ph sz="quarter" idx="11"/>
          </p:nvPr>
        </p:nvSpPr>
        <p:spPr>
          <a:xfrm>
            <a:off x="3860800" y="4962723"/>
            <a:ext cx="7315200" cy="477438"/>
          </a:xfrm>
        </p:spPr>
        <p:txBody>
          <a:bodyPr/>
          <a:lstStyle/>
          <a:p>
            <a:r>
              <a:rPr lang="en-US" dirty="0"/>
              <a:t>And the remote windows environment will load.</a:t>
            </a:r>
          </a:p>
        </p:txBody>
      </p:sp>
      <p:sp>
        <p:nvSpPr>
          <p:cNvPr id="3" name="Title 2">
            <a:extLst>
              <a:ext uri="{FF2B5EF4-FFF2-40B4-BE49-F238E27FC236}">
                <a16:creationId xmlns:a16="http://schemas.microsoft.com/office/drawing/2014/main" id="{DB5AFFC8-9459-59E1-1CEE-B0D9CC05E5AC}"/>
              </a:ext>
            </a:extLst>
          </p:cNvPr>
          <p:cNvSpPr>
            <a:spLocks noGrp="1"/>
          </p:cNvSpPr>
          <p:nvPr>
            <p:ph type="title"/>
          </p:nvPr>
        </p:nvSpPr>
        <p:spPr/>
        <p:txBody>
          <a:bodyPr/>
          <a:lstStyle/>
          <a:p>
            <a:r>
              <a:rPr lang="en-US" dirty="0"/>
              <a:t>Choose Computer Lab</a:t>
            </a:r>
          </a:p>
        </p:txBody>
      </p:sp>
      <p:pic>
        <p:nvPicPr>
          <p:cNvPr id="5" name="Picture 4">
            <a:extLst>
              <a:ext uri="{FF2B5EF4-FFF2-40B4-BE49-F238E27FC236}">
                <a16:creationId xmlns:a16="http://schemas.microsoft.com/office/drawing/2014/main" id="{381F09AB-4D7E-9459-3F22-E9E66BBCF3A4}"/>
              </a:ext>
            </a:extLst>
          </p:cNvPr>
          <p:cNvPicPr>
            <a:picLocks noChangeAspect="1"/>
          </p:cNvPicPr>
          <p:nvPr/>
        </p:nvPicPr>
        <p:blipFill>
          <a:blip r:embed="rId3"/>
          <a:stretch>
            <a:fillRect/>
          </a:stretch>
        </p:blipFill>
        <p:spPr>
          <a:xfrm>
            <a:off x="1080387" y="2009577"/>
            <a:ext cx="10031225" cy="2838846"/>
          </a:xfrm>
          <a:prstGeom prst="rect">
            <a:avLst/>
          </a:prstGeom>
        </p:spPr>
      </p:pic>
    </p:spTree>
    <p:extLst>
      <p:ext uri="{BB962C8B-B14F-4D97-AF65-F5344CB8AC3E}">
        <p14:creationId xmlns:p14="http://schemas.microsoft.com/office/powerpoint/2010/main" val="53027703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6A017-BEBA-D192-C5ED-99F75FFFDFE8}"/>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5FA3C9C4-9433-7162-34EA-6AEF8A91BCC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C19BDE7-5D59-1400-103A-FA8DE4B796D1}"/>
              </a:ext>
            </a:extLst>
          </p:cNvPr>
          <p:cNvPicPr>
            <a:picLocks noChangeAspect="1"/>
          </p:cNvPicPr>
          <p:nvPr/>
        </p:nvPicPr>
        <p:blipFill>
          <a:blip r:embed="rId3"/>
          <a:stretch>
            <a:fillRect/>
          </a:stretch>
        </p:blipFill>
        <p:spPr>
          <a:xfrm>
            <a:off x="1013298" y="0"/>
            <a:ext cx="10165404" cy="6858000"/>
          </a:xfrm>
          <a:prstGeom prst="rect">
            <a:avLst/>
          </a:prstGeom>
        </p:spPr>
      </p:pic>
      <p:cxnSp>
        <p:nvCxnSpPr>
          <p:cNvPr id="7" name="Straight Arrow Connector 6">
            <a:extLst>
              <a:ext uri="{FF2B5EF4-FFF2-40B4-BE49-F238E27FC236}">
                <a16:creationId xmlns:a16="http://schemas.microsoft.com/office/drawing/2014/main" id="{1621BE72-A5CF-7235-25FC-6EC4BC9C3463}"/>
              </a:ext>
            </a:extLst>
          </p:cNvPr>
          <p:cNvCxnSpPr>
            <a:cxnSpLocks/>
          </p:cNvCxnSpPr>
          <p:nvPr/>
        </p:nvCxnSpPr>
        <p:spPr>
          <a:xfrm flipH="1" flipV="1">
            <a:off x="3007605" y="506776"/>
            <a:ext cx="4037629" cy="310728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B7C7111-435D-897A-16A9-CB6806461AF4}"/>
              </a:ext>
            </a:extLst>
          </p:cNvPr>
          <p:cNvSpPr txBox="1"/>
          <p:nvPr/>
        </p:nvSpPr>
        <p:spPr>
          <a:xfrm>
            <a:off x="7045234" y="2484920"/>
            <a:ext cx="5350504" cy="1477328"/>
          </a:xfrm>
          <a:prstGeom prst="rect">
            <a:avLst/>
          </a:prstGeom>
          <a:solidFill>
            <a:schemeClr val="bg1"/>
          </a:solidFill>
        </p:spPr>
        <p:txBody>
          <a:bodyPr wrap="none" rtlCol="0">
            <a:spAutoFit/>
          </a:bodyPr>
          <a:lstStyle/>
          <a:p>
            <a:r>
              <a:rPr lang="en-US" dirty="0">
                <a:latin typeface="+mn-lt"/>
              </a:rPr>
              <a:t>In This PC / File Explorer</a:t>
            </a:r>
          </a:p>
          <a:p>
            <a:endParaRPr lang="en-US" dirty="0">
              <a:latin typeface="+mn-lt"/>
            </a:endParaRPr>
          </a:p>
          <a:p>
            <a:r>
              <a:rPr lang="en-US" dirty="0">
                <a:latin typeface="+mn-lt"/>
              </a:rPr>
              <a:t>U drive should be in network locations.</a:t>
            </a:r>
          </a:p>
          <a:p>
            <a:pPr marL="285750" indent="-285750">
              <a:buFont typeface="Wingdings" panose="05000000000000000000" pitchFamily="2" charset="2"/>
              <a:buChar char="n"/>
            </a:pPr>
            <a:r>
              <a:rPr lang="en-US" dirty="0">
                <a:latin typeface="+mn-lt"/>
              </a:rPr>
              <a:t>if not try using this script</a:t>
            </a:r>
          </a:p>
          <a:p>
            <a:pPr marL="285750" indent="-285750">
              <a:buFont typeface="Wingdings" panose="05000000000000000000" pitchFamily="2" charset="2"/>
              <a:buChar char="n"/>
            </a:pPr>
            <a:r>
              <a:rPr lang="en-US" dirty="0">
                <a:latin typeface="+mn-lt"/>
              </a:rPr>
              <a:t> “U Drive Connect and Open” on the desktop. </a:t>
            </a:r>
          </a:p>
        </p:txBody>
      </p:sp>
    </p:spTree>
    <p:extLst>
      <p:ext uri="{BB962C8B-B14F-4D97-AF65-F5344CB8AC3E}">
        <p14:creationId xmlns:p14="http://schemas.microsoft.com/office/powerpoint/2010/main" val="30422148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D13BB8-3841-92ED-1C97-988269A42586}"/>
              </a:ext>
            </a:extLst>
          </p:cNvPr>
          <p:cNvSpPr>
            <a:spLocks noGrp="1"/>
          </p:cNvSpPr>
          <p:nvPr>
            <p:ph sz="quarter" idx="11"/>
          </p:nvPr>
        </p:nvSpPr>
        <p:spPr>
          <a:xfrm>
            <a:off x="609600" y="1744134"/>
            <a:ext cx="8804366" cy="1608666"/>
          </a:xfrm>
        </p:spPr>
        <p:txBody>
          <a:bodyPr/>
          <a:lstStyle/>
          <a:p>
            <a:r>
              <a:rPr lang="en-US" b="1" dirty="0"/>
              <a:t>Why use git and </a:t>
            </a:r>
            <a:r>
              <a:rPr lang="en-US" b="1" dirty="0" err="1"/>
              <a:t>github</a:t>
            </a:r>
            <a:r>
              <a:rPr lang="en-US" b="1" dirty="0"/>
              <a:t>?</a:t>
            </a:r>
          </a:p>
          <a:p>
            <a:r>
              <a:rPr lang="en-US" dirty="0"/>
              <a:t>Allows for flexibility in content delivery (in later classes) and helps with file management and removes most missing file issues.</a:t>
            </a:r>
          </a:p>
        </p:txBody>
      </p:sp>
      <p:sp>
        <p:nvSpPr>
          <p:cNvPr id="3" name="Title 2">
            <a:extLst>
              <a:ext uri="{FF2B5EF4-FFF2-40B4-BE49-F238E27FC236}">
                <a16:creationId xmlns:a16="http://schemas.microsoft.com/office/drawing/2014/main" id="{3B5CBE11-5DBC-FE5A-5A29-D8AC42261BDA}"/>
              </a:ext>
            </a:extLst>
          </p:cNvPr>
          <p:cNvSpPr>
            <a:spLocks noGrp="1"/>
          </p:cNvSpPr>
          <p:nvPr>
            <p:ph type="title"/>
          </p:nvPr>
        </p:nvSpPr>
        <p:spPr/>
        <p:txBody>
          <a:bodyPr/>
          <a:lstStyle/>
          <a:p>
            <a:r>
              <a:rPr lang="en-US" dirty="0"/>
              <a:t>Next we will set up data delivery</a:t>
            </a:r>
          </a:p>
        </p:txBody>
      </p:sp>
    </p:spTree>
    <p:extLst>
      <p:ext uri="{BB962C8B-B14F-4D97-AF65-F5344CB8AC3E}">
        <p14:creationId xmlns:p14="http://schemas.microsoft.com/office/powerpoint/2010/main" val="41441918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8C069-6245-25B6-B33A-EA1ADD5C1D0E}"/>
              </a:ext>
            </a:extLst>
          </p:cNvPr>
          <p:cNvSpPr>
            <a:spLocks noGrp="1"/>
          </p:cNvSpPr>
          <p:nvPr>
            <p:ph type="title"/>
          </p:nvPr>
        </p:nvSpPr>
        <p:spPr/>
        <p:txBody>
          <a:bodyPr/>
          <a:lstStyle/>
          <a:p>
            <a:r>
              <a:rPr lang="en-US" dirty="0"/>
              <a:t>Cloning the repository</a:t>
            </a:r>
          </a:p>
        </p:txBody>
      </p:sp>
      <p:cxnSp>
        <p:nvCxnSpPr>
          <p:cNvPr id="8" name="Straight Arrow Connector 7">
            <a:extLst>
              <a:ext uri="{FF2B5EF4-FFF2-40B4-BE49-F238E27FC236}">
                <a16:creationId xmlns:a16="http://schemas.microsoft.com/office/drawing/2014/main" id="{7FB69ED7-CC97-D406-4054-F8C72B742011}"/>
              </a:ext>
            </a:extLst>
          </p:cNvPr>
          <p:cNvCxnSpPr/>
          <p:nvPr/>
        </p:nvCxnSpPr>
        <p:spPr>
          <a:xfrm flipH="1">
            <a:off x="1541417" y="836023"/>
            <a:ext cx="5138057" cy="11495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BC444D4-4D30-5019-29E3-06E734B03CD7}"/>
              </a:ext>
            </a:extLst>
          </p:cNvPr>
          <p:cNvSpPr txBox="1"/>
          <p:nvPr/>
        </p:nvSpPr>
        <p:spPr>
          <a:xfrm>
            <a:off x="6888480" y="801189"/>
            <a:ext cx="4807131" cy="646331"/>
          </a:xfrm>
          <a:prstGeom prst="rect">
            <a:avLst/>
          </a:prstGeom>
          <a:noFill/>
        </p:spPr>
        <p:txBody>
          <a:bodyPr wrap="square" rtlCol="0">
            <a:spAutoFit/>
          </a:bodyPr>
          <a:lstStyle/>
          <a:p>
            <a:pPr marL="342900" indent="-342900">
              <a:buAutoNum type="arabicPeriod"/>
            </a:pPr>
            <a:r>
              <a:rPr lang="en-US" dirty="0">
                <a:latin typeface="+mn-lt"/>
              </a:rPr>
              <a:t>Click on address bar and type </a:t>
            </a:r>
            <a:r>
              <a:rPr lang="en-US" dirty="0" err="1">
                <a:latin typeface="+mn-lt"/>
              </a:rPr>
              <a:t>cmd</a:t>
            </a:r>
            <a:r>
              <a:rPr lang="en-US" dirty="0">
                <a:latin typeface="+mn-lt"/>
              </a:rPr>
              <a:t> </a:t>
            </a:r>
          </a:p>
          <a:p>
            <a:r>
              <a:rPr lang="en-US" dirty="0">
                <a:latin typeface="+mn-lt"/>
              </a:rPr>
              <a:t>(and press Enter)</a:t>
            </a:r>
          </a:p>
        </p:txBody>
      </p:sp>
      <p:pic>
        <p:nvPicPr>
          <p:cNvPr id="11" name="Picture 10">
            <a:extLst>
              <a:ext uri="{FF2B5EF4-FFF2-40B4-BE49-F238E27FC236}">
                <a16:creationId xmlns:a16="http://schemas.microsoft.com/office/drawing/2014/main" id="{ECFDFB12-8130-9F39-5440-926F37F5D2D1}"/>
              </a:ext>
            </a:extLst>
          </p:cNvPr>
          <p:cNvPicPr>
            <a:picLocks noChangeAspect="1"/>
          </p:cNvPicPr>
          <p:nvPr/>
        </p:nvPicPr>
        <p:blipFill>
          <a:blip r:embed="rId3"/>
          <a:stretch>
            <a:fillRect/>
          </a:stretch>
        </p:blipFill>
        <p:spPr>
          <a:xfrm>
            <a:off x="5923214" y="3429000"/>
            <a:ext cx="5772397" cy="3017788"/>
          </a:xfrm>
          <a:prstGeom prst="rect">
            <a:avLst/>
          </a:prstGeom>
        </p:spPr>
      </p:pic>
      <p:cxnSp>
        <p:nvCxnSpPr>
          <p:cNvPr id="13" name="Straight Arrow Connector 12">
            <a:extLst>
              <a:ext uri="{FF2B5EF4-FFF2-40B4-BE49-F238E27FC236}">
                <a16:creationId xmlns:a16="http://schemas.microsoft.com/office/drawing/2014/main" id="{2E49C823-1D24-07FB-AA66-21C08E7C2B0C}"/>
              </a:ext>
            </a:extLst>
          </p:cNvPr>
          <p:cNvCxnSpPr>
            <a:cxnSpLocks/>
          </p:cNvCxnSpPr>
          <p:nvPr/>
        </p:nvCxnSpPr>
        <p:spPr>
          <a:xfrm>
            <a:off x="5181600" y="3117669"/>
            <a:ext cx="1322208" cy="6985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5FF12AD-67CF-3A57-FB38-8E0296C35C05}"/>
              </a:ext>
            </a:extLst>
          </p:cNvPr>
          <p:cNvSpPr txBox="1"/>
          <p:nvPr/>
        </p:nvSpPr>
        <p:spPr>
          <a:xfrm>
            <a:off x="2153380" y="2541954"/>
            <a:ext cx="7161128" cy="646331"/>
          </a:xfrm>
          <a:prstGeom prst="rect">
            <a:avLst/>
          </a:prstGeom>
          <a:noFill/>
        </p:spPr>
        <p:txBody>
          <a:bodyPr wrap="none" rtlCol="0">
            <a:spAutoFit/>
          </a:bodyPr>
          <a:lstStyle/>
          <a:p>
            <a:r>
              <a:rPr lang="en-US" dirty="0">
                <a:latin typeface="+mn-lt"/>
              </a:rPr>
              <a:t>2. In the command window that pops up type:</a:t>
            </a:r>
          </a:p>
          <a:p>
            <a:r>
              <a:rPr lang="en-US" dirty="0">
                <a:latin typeface="+mn-lt"/>
              </a:rPr>
              <a:t>git clone https://github.com/ashercurtis/mpacc_labs_orientation </a:t>
            </a:r>
          </a:p>
        </p:txBody>
      </p:sp>
    </p:spTree>
    <p:extLst>
      <p:ext uri="{BB962C8B-B14F-4D97-AF65-F5344CB8AC3E}">
        <p14:creationId xmlns:p14="http://schemas.microsoft.com/office/powerpoint/2010/main" val="21610979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Props1.xml><?xml version="1.0" encoding="utf-8"?>
<ds:datastoreItem xmlns:ds="http://schemas.openxmlformats.org/officeDocument/2006/customXml" ds:itemID="{DAD19970-72E7-4235-9CB5-193B789FDA1E}">
  <ds:schemaRefs>
    <ds:schemaRef ds:uri="http://schemas.microsoft.com/sharepoint/v3/contenttype/forms"/>
  </ds:schemaRefs>
</ds:datastoreItem>
</file>

<file path=customXml/itemProps2.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2100F4-8404-444D-B93D-52BC86019349}">
  <ds:schemaRefs>
    <ds:schemaRef ds:uri="http://purl.org/dc/dcmitype/"/>
    <ds:schemaRef ds:uri="5c288162-3a0f-49b6-8fe2-59156172891e"/>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terms/"/>
    <ds:schemaRef ds:uri="f8a977ae-6c68-4349-a9b4-32a805694cd6"/>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25563</TotalTime>
  <Words>468</Words>
  <Application>Microsoft Office PowerPoint</Application>
  <PresentationFormat>Widescreen</PresentationFormat>
  <Paragraphs>78</Paragraphs>
  <Slides>15</Slides>
  <Notes>15</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15</vt:i4>
      </vt:variant>
    </vt:vector>
  </HeadingPairs>
  <TitlesOfParts>
    <vt:vector size="42"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MPAcc Class of 2026</vt:lpstr>
      <vt:lpstr>PowerPoint Presentation</vt:lpstr>
      <vt:lpstr>Foster Remote Labs</vt:lpstr>
      <vt:lpstr>Why use remote labs?</vt:lpstr>
      <vt:lpstr>In the remote labs login, always use HTML Access</vt:lpstr>
      <vt:lpstr>Choose Computer Lab</vt:lpstr>
      <vt:lpstr>PowerPoint Presentation</vt:lpstr>
      <vt:lpstr>Next we will set up data delivery</vt:lpstr>
      <vt:lpstr>Cloning the repository</vt:lpstr>
      <vt:lpstr>PowerPoint Presentation</vt:lpstr>
      <vt:lpstr>Congrats </vt:lpstr>
      <vt:lpstr>PowerPoint Presentation</vt:lpstr>
      <vt:lpstr>Ascombes Quadrant Exercise  </vt:lpstr>
      <vt:lpstr>Homework Data Challenge!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dc:title>
  <dc:creator>Asher Curtis</dc:creator>
  <cp:lastModifiedBy>Asher Curtis</cp:lastModifiedBy>
  <cp:revision>23</cp:revision>
  <cp:lastPrinted>2025-09-22T15:08:01Z</cp:lastPrinted>
  <dcterms:created xsi:type="dcterms:W3CDTF">2024-05-15T20:46:54Z</dcterms:created>
  <dcterms:modified xsi:type="dcterms:W3CDTF">2025-09-22T23:28:44Z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