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</p:sldMasterIdLst>
  <p:notesMasterIdLst>
    <p:notesMasterId r:id="rId27"/>
  </p:notesMasterIdLst>
  <p:handoutMasterIdLst>
    <p:handoutMasterId r:id="rId28"/>
  </p:handoutMasterIdLst>
  <p:sldIdLst>
    <p:sldId id="358" r:id="rId6"/>
    <p:sldId id="810" r:id="rId7"/>
    <p:sldId id="901" r:id="rId8"/>
    <p:sldId id="737" r:id="rId9"/>
    <p:sldId id="272" r:id="rId10"/>
    <p:sldId id="703" r:id="rId11"/>
    <p:sldId id="811" r:id="rId12"/>
    <p:sldId id="904" r:id="rId13"/>
    <p:sldId id="726" r:id="rId14"/>
    <p:sldId id="842" r:id="rId15"/>
    <p:sldId id="739" r:id="rId16"/>
    <p:sldId id="844" r:id="rId17"/>
    <p:sldId id="845" r:id="rId18"/>
    <p:sldId id="743" r:id="rId19"/>
    <p:sldId id="829" r:id="rId20"/>
    <p:sldId id="861" r:id="rId21"/>
    <p:sldId id="860" r:id="rId22"/>
    <p:sldId id="905" r:id="rId23"/>
    <p:sldId id="906" r:id="rId24"/>
    <p:sldId id="606" r:id="rId25"/>
    <p:sldId id="809" r:id="rId2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358"/>
            <p14:sldId id="810"/>
            <p14:sldId id="901"/>
            <p14:sldId id="737"/>
            <p14:sldId id="272"/>
            <p14:sldId id="703"/>
            <p14:sldId id="811"/>
            <p14:sldId id="904"/>
            <p14:sldId id="726"/>
            <p14:sldId id="842"/>
            <p14:sldId id="739"/>
            <p14:sldId id="844"/>
            <p14:sldId id="845"/>
            <p14:sldId id="743"/>
            <p14:sldId id="829"/>
            <p14:sldId id="861"/>
            <p14:sldId id="860"/>
            <p14:sldId id="905"/>
            <p14:sldId id="906"/>
            <p14:sldId id="606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36A"/>
    <a:srgbClr val="361F6D"/>
    <a:srgbClr val="63532C"/>
    <a:srgbClr val="897149"/>
    <a:srgbClr val="8D744B"/>
    <a:srgbClr val="E9E4D9"/>
    <a:srgbClr val="322668"/>
    <a:srgbClr val="797A7B"/>
    <a:srgbClr val="B9A077"/>
    <a:srgbClr val="412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CE921-F1AA-4C0E-8DCC-ACA2EBFB96C3}" v="5" dt="2025-09-24T16:44:04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5" autoAdjust="0"/>
    <p:restoredTop sz="94070" autoAdjust="0"/>
  </p:normalViewPr>
  <p:slideViewPr>
    <p:cSldViewPr snapToGrid="0">
      <p:cViewPr varScale="1">
        <p:scale>
          <a:sx n="197" d="100"/>
          <a:sy n="197" d="100"/>
        </p:scale>
        <p:origin x="3540" y="162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2" d="100"/>
          <a:sy n="142" d="100"/>
        </p:scale>
        <p:origin x="-21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9/24/2025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myself. Goal: Best faculty and curriculum. Transition with: Why is dynamic curriculum so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8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2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Apple has a comma in its name, Apple, Inc., but the name does not have a text qualifier.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Armada </a:t>
            </a: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Hoffler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Properties Inc. is missing the ticker symbol.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The ticker for Amazon.com Inc. (AMZN) has spaces in some instances, but not in others.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Aptevo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Therapeutics Inc. has a duplicate row of information.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the Cash category: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Apple, Inc.’s cash is listed in millions using a number, followed by a space and an M.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Aehr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Test Systems’ cash is listed in thousands using a number, followed by a space and a K.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Aptevo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Therapeutics Inc.’s cash is listed in thousands using a number, followed by a space and a K.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Accounts Receivables, some amounts are shown as text and include commas in the number (commas within a text qualifier are appropriate, but this is important to note for purposes of loading the data).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Inventories, null values are displayed in various forms as text, including a zero, a blank, a hyphen (-), a hyphen with spaces or a space.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Total Current Assets, none of the amounts are listed in millions.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 Depreciation, some numbers use parentheses for credits (or negatives) and others use a minus sign. 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2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47" y="4089514"/>
            <a:ext cx="821553" cy="667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8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7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5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6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1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65738" y="422500"/>
            <a:ext cx="7090681" cy="6001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5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9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74" marR="0" lvl="5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52" marR="0" lvl="6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29" marR="0" lvl="7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06" marR="0" lvl="8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765738" y="1740180"/>
            <a:ext cx="7090682" cy="5539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84" marR="0" lvl="0" indent="-38098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13" marR="0" lvl="1" indent="-31748" algn="l" rtl="0">
              <a:spcBef>
                <a:spcPts val="400"/>
              </a:spcBef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2944" marR="0" lvl="2" indent="0" algn="l" rtl="0">
              <a:spcBef>
                <a:spcPts val="360"/>
              </a:spcBef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120" marR="0" lvl="3" indent="-25400" algn="l" rtl="0">
              <a:spcBef>
                <a:spcPts val="320"/>
              </a:spcBef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297" marR="0" lvl="4" indent="-50798" algn="l" rtl="0">
              <a:spcBef>
                <a:spcPts val="280"/>
              </a:spcBef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474" marR="0" lvl="5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52" marR="0" lvl="6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29" marR="0" lvl="7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06" marR="0" lvl="8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1765738" y="1298001"/>
            <a:ext cx="7090682" cy="517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5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9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474" marR="0" lvl="5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652" marR="0" lvl="6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829" marR="0" lvl="7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006" marR="0" lvl="8" indent="254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3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47" y="4376988"/>
            <a:ext cx="821553" cy="667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409643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47" y="4376988"/>
            <a:ext cx="821553" cy="66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409643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47" y="4376988"/>
            <a:ext cx="821553" cy="667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99547" y="46638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53" r:id="rId5"/>
    <p:sldLayoutId id="2147483670" r:id="rId6"/>
    <p:sldLayoutId id="2147483662" r:id="rId7"/>
  </p:sldLayoutIdLst>
  <p:transition>
    <p:fade/>
  </p:transition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1950" y="4775238"/>
            <a:ext cx="5103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6" r:id="rId9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jamieonthemat.wordpress.com/2009/12/01/grouchy-yogini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hercurtis.me/teaching/courses/acctg522/class0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prod-hcs.foster.uw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ercurtis.me/teaching/courses/acctg522/syllabus.html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479" y="1458893"/>
            <a:ext cx="7743825" cy="1232773"/>
          </a:xfrm>
        </p:spPr>
        <p:txBody>
          <a:bodyPr/>
          <a:lstStyle/>
          <a:p>
            <a:r>
              <a:rPr lang="en-US" sz="3200" dirty="0"/>
              <a:t>Data Analytics for Professional Accountants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68" y="3014332"/>
            <a:ext cx="7762875" cy="538609"/>
          </a:xfrm>
        </p:spPr>
        <p:txBody>
          <a:bodyPr/>
          <a:lstStyle/>
          <a:p>
            <a:r>
              <a:rPr lang="en-US" dirty="0"/>
              <a:t>ACCTG 522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19B589-291F-4E0C-B4A8-CB3937D57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6233896" y="0"/>
            <a:ext cx="3259731" cy="5172528"/>
          </a:xfrm>
          <a:prstGeom prst="rect">
            <a:avLst/>
          </a:prstGeom>
        </p:spPr>
      </p:pic>
      <p:sp>
        <p:nvSpPr>
          <p:cNvPr id="5" name="Freeform 12">
            <a:extLst>
              <a:ext uri="{FF2B5EF4-FFF2-40B4-BE49-F238E27FC236}">
                <a16:creationId xmlns:a16="http://schemas.microsoft.com/office/drawing/2014/main" id="{260BD4C2-F325-46FA-9F11-D3B1BE83585C}"/>
              </a:ext>
            </a:extLst>
          </p:cNvPr>
          <p:cNvSpPr>
            <a:spLocks/>
          </p:cNvSpPr>
          <p:nvPr/>
        </p:nvSpPr>
        <p:spPr bwMode="auto">
          <a:xfrm>
            <a:off x="7951304" y="4373255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99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600164"/>
          </a:xfrm>
        </p:spPr>
        <p:txBody>
          <a:bodyPr/>
          <a:lstStyle/>
          <a:p>
            <a:r>
              <a:rPr lang="en-US" sz="3300" dirty="0"/>
              <a:t>The Analytical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2062103"/>
          </a:xfrm>
        </p:spPr>
        <p:txBody>
          <a:bodyPr/>
          <a:lstStyle/>
          <a:p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Analytical Mindset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defined as the ability to work with data to apply appropriate analytics and interpret and share insight with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04748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769441"/>
          </a:xfrm>
        </p:spPr>
        <p:txBody>
          <a:bodyPr/>
          <a:lstStyle/>
          <a:p>
            <a:r>
              <a:rPr lang="en-US" sz="3300" dirty="0"/>
              <a:t>Why do we care about Data Quality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923330"/>
          </a:xfrm>
        </p:spPr>
        <p:txBody>
          <a:bodyPr/>
          <a:lstStyle/>
          <a:p>
            <a:r>
              <a:rPr lang="en-US" sz="27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quality (and insight) is driven by data quality.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DD0FA-8A4E-4F59-B51D-3020D0138CF2}"/>
              </a:ext>
            </a:extLst>
          </p:cNvPr>
          <p:cNvSpPr txBox="1"/>
          <p:nvPr/>
        </p:nvSpPr>
        <p:spPr>
          <a:xfrm>
            <a:off x="1043290" y="2618770"/>
            <a:ext cx="6366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buClr>
                <a:srgbClr val="FFE600"/>
              </a:buClr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Garbage in = Garbage Out !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01889A-DCEF-4786-99FB-1FB4B979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44033" y="3402697"/>
            <a:ext cx="1814528" cy="181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12FB6-34B1-4B62-8691-FBA06AA3D477}"/>
              </a:ext>
            </a:extLst>
          </p:cNvPr>
          <p:cNvSpPr txBox="1"/>
          <p:nvPr/>
        </p:nvSpPr>
        <p:spPr>
          <a:xfrm>
            <a:off x="3536866" y="5689527"/>
            <a:ext cx="1378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hlinkClick r:id="rId4" tooltip="https://jamieonthemat.wordpress.com/2009/12/01/grouchy-yogini/"/>
              </a:rPr>
              <a:t>This Photo</a:t>
            </a:r>
            <a:r>
              <a:rPr lang="en-US" sz="675" dirty="0"/>
              <a:t> by Unknown Author is licensed under </a:t>
            </a:r>
            <a:r>
              <a:rPr lang="en-US" sz="675" dirty="0">
                <a:hlinkClick r:id="rId5" tooltip="https://creativecommons.org/licenses/by-nd/3.0/"/>
              </a:rPr>
              <a:t>CC BY-ND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2204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904C-496A-4F4C-B59E-2A964A05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415498"/>
          </a:xfrm>
        </p:spPr>
        <p:txBody>
          <a:bodyPr/>
          <a:lstStyle/>
          <a:p>
            <a:r>
              <a:rPr lang="en-US" sz="2100" dirty="0"/>
              <a:t>Why do we care about Extract, Transform &amp; Load (ETL)?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E17E0-0B3A-433E-BD3B-9C854894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2551981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Extract, Transform &amp; Load or ETL Process is the </a:t>
            </a:r>
            <a:r>
              <a:rPr lang="en-US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task 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to complete the analytical process.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data required for the analytical process is stored in a database and must be </a:t>
            </a: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that database and </a:t>
            </a: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analytics software. </a:t>
            </a:r>
          </a:p>
        </p:txBody>
      </p:sp>
    </p:spTree>
    <p:extLst>
      <p:ext uri="{BB962C8B-B14F-4D97-AF65-F5344CB8AC3E}">
        <p14:creationId xmlns:p14="http://schemas.microsoft.com/office/powerpoint/2010/main" val="295831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904C-496A-4F4C-B59E-2A964A05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415498"/>
          </a:xfrm>
        </p:spPr>
        <p:txBody>
          <a:bodyPr/>
          <a:lstStyle/>
          <a:p>
            <a:r>
              <a:rPr lang="en-US" sz="2100" dirty="0"/>
              <a:t>Why do we care about Extract, Transform &amp; Load (ETL)?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E17E0-0B3A-433E-BD3B-9C8548947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3236784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cases, the data will also have to be transformed, or </a:t>
            </a:r>
            <a:r>
              <a:rPr lang="en-US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analytics tools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include </a:t>
            </a: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additional variables (like multiplying price and quantity to get sales),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data due to differences in formatting,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datasets,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transposing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100" b="1" dirty="0">
                <a:solidFill>
                  <a:srgbClr val="4B2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pivoting</a:t>
            </a:r>
            <a:r>
              <a:rPr lang="en-US" sz="21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data.</a:t>
            </a:r>
          </a:p>
        </p:txBody>
      </p:sp>
    </p:spTree>
    <p:extLst>
      <p:ext uri="{BB962C8B-B14F-4D97-AF65-F5344CB8AC3E}">
        <p14:creationId xmlns:p14="http://schemas.microsoft.com/office/powerpoint/2010/main" val="5955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FEDE-70BD-4030-9637-D8CF293C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data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D081-EEB2-4AF3-AC30-E022F9DC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3185487"/>
          </a:xfrm>
        </p:spPr>
        <p:txBody>
          <a:bodyPr/>
          <a:lstStyle/>
          <a:p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website for cases (background and today)</a:t>
            </a:r>
          </a:p>
          <a:p>
            <a:r>
              <a:rPr lang="en-US" sz="2000" dirty="0">
                <a:hlinkClick r:id="rId3"/>
              </a:rPr>
              <a:t>https://www.ashercurtis.me/teaching/courses/acctg522/class01.html</a:t>
            </a:r>
            <a:r>
              <a:rPr lang="en-US" sz="2000" dirty="0"/>
              <a:t> 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9 data quality issues with the file: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issues and why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how they could be solved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7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EF5E-C582-429A-8FA6-CDFB4718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60DA3-6077-4FCC-A612-B803EC8D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58477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4145-E75A-4C21-BD13-3953A466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8"/>
            <a:ext cx="8938748" cy="51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3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EF5E-C582-429A-8FA6-CDFB4718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60DA3-6077-4FCC-A612-B803EC8D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58477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4145-E75A-4C21-BD13-3953A466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28"/>
            <a:ext cx="8938748" cy="51327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7029BA-9732-83CB-29A3-EA30EF8597B2}"/>
              </a:ext>
            </a:extLst>
          </p:cNvPr>
          <p:cNvSpPr/>
          <p:nvPr/>
        </p:nvSpPr>
        <p:spPr>
          <a:xfrm>
            <a:off x="582028" y="1155032"/>
            <a:ext cx="1024188" cy="582028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069ED-D442-A87B-62EA-11CFB2F216B4}"/>
              </a:ext>
            </a:extLst>
          </p:cNvPr>
          <p:cNvSpPr/>
          <p:nvPr/>
        </p:nvSpPr>
        <p:spPr>
          <a:xfrm>
            <a:off x="2125078" y="1155032"/>
            <a:ext cx="776037" cy="582028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485C5-E527-E6FB-70B5-490E43591864}"/>
              </a:ext>
            </a:extLst>
          </p:cNvPr>
          <p:cNvSpPr/>
          <p:nvPr/>
        </p:nvSpPr>
        <p:spPr>
          <a:xfrm>
            <a:off x="154907" y="2981284"/>
            <a:ext cx="224088" cy="582028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69E35-EC08-DD91-04AD-8A3217A038A5}"/>
              </a:ext>
            </a:extLst>
          </p:cNvPr>
          <p:cNvSpPr/>
          <p:nvPr/>
        </p:nvSpPr>
        <p:spPr>
          <a:xfrm>
            <a:off x="154907" y="3744829"/>
            <a:ext cx="751974" cy="419602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B46C1-AC05-26D6-571A-545F7F90A05B}"/>
              </a:ext>
            </a:extLst>
          </p:cNvPr>
          <p:cNvSpPr/>
          <p:nvPr/>
        </p:nvSpPr>
        <p:spPr>
          <a:xfrm>
            <a:off x="2640932" y="2335447"/>
            <a:ext cx="742950" cy="582028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FEE0AD-532D-8541-955B-748AE63C4D41}"/>
              </a:ext>
            </a:extLst>
          </p:cNvPr>
          <p:cNvSpPr/>
          <p:nvPr/>
        </p:nvSpPr>
        <p:spPr>
          <a:xfrm>
            <a:off x="3292141" y="4164431"/>
            <a:ext cx="669257" cy="380637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AC539-CE4E-42F2-FF92-6235F5458457}"/>
              </a:ext>
            </a:extLst>
          </p:cNvPr>
          <p:cNvSpPr/>
          <p:nvPr/>
        </p:nvSpPr>
        <p:spPr>
          <a:xfrm>
            <a:off x="4290761" y="2981284"/>
            <a:ext cx="1091867" cy="582027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951BB4-AEDF-BAB0-0BD7-0484BADA2A84}"/>
              </a:ext>
            </a:extLst>
          </p:cNvPr>
          <p:cNvSpPr/>
          <p:nvPr/>
        </p:nvSpPr>
        <p:spPr>
          <a:xfrm>
            <a:off x="5421730" y="2981285"/>
            <a:ext cx="448177" cy="582027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71CFAD-7856-00B8-9616-B653CFF4090E}"/>
              </a:ext>
            </a:extLst>
          </p:cNvPr>
          <p:cNvSpPr/>
          <p:nvPr/>
        </p:nvSpPr>
        <p:spPr>
          <a:xfrm>
            <a:off x="150395" y="4545067"/>
            <a:ext cx="6639927" cy="419603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AE102-AF1C-E140-8FE0-44559936C151}"/>
              </a:ext>
            </a:extLst>
          </p:cNvPr>
          <p:cNvSpPr/>
          <p:nvPr/>
        </p:nvSpPr>
        <p:spPr>
          <a:xfrm>
            <a:off x="4385511" y="1163099"/>
            <a:ext cx="2783806" cy="1202932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AF6C1-B4E2-BADD-A1EB-313D1B917006}"/>
              </a:ext>
            </a:extLst>
          </p:cNvPr>
          <p:cNvSpPr/>
          <p:nvPr/>
        </p:nvSpPr>
        <p:spPr>
          <a:xfrm>
            <a:off x="6924582" y="305574"/>
            <a:ext cx="601930" cy="849458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E8FB3-5749-B9ED-509D-7ACA6F4EE009}"/>
              </a:ext>
            </a:extLst>
          </p:cNvPr>
          <p:cNvSpPr/>
          <p:nvPr/>
        </p:nvSpPr>
        <p:spPr>
          <a:xfrm>
            <a:off x="3961397" y="1631187"/>
            <a:ext cx="219986" cy="849458"/>
          </a:xfrm>
          <a:prstGeom prst="rect">
            <a:avLst/>
          </a:prstGeom>
          <a:noFill/>
          <a:ln w="28575">
            <a:solidFill>
              <a:srgbClr val="4B2E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2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685800" y="1154663"/>
            <a:ext cx="797767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ETL Cases in the FSB Remote Labs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DD92E-826E-D3F1-5CCA-89DE772FE258}"/>
              </a:ext>
            </a:extLst>
          </p:cNvPr>
          <p:cNvSpPr txBox="1"/>
          <p:nvPr/>
        </p:nvSpPr>
        <p:spPr>
          <a:xfrm>
            <a:off x="5242077" y="45203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https://fprod-hcs.foster.uw.edu/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07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1D0B0-87CF-BAAF-7321-AFCCC0FD1477}"/>
              </a:ext>
            </a:extLst>
          </p:cNvPr>
          <p:cNvSpPr txBox="1"/>
          <p:nvPr/>
        </p:nvSpPr>
        <p:spPr>
          <a:xfrm>
            <a:off x="945845" y="2425788"/>
            <a:ext cx="6189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D63384"/>
                </a:solidFill>
                <a:effectLst/>
                <a:latin typeface="SFMono-Regular"/>
              </a:rPr>
              <a:t>git clone https://github.com/ashercurtis/datasets.io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86E88-5FB1-06C2-5286-8880C02C6E96}"/>
              </a:ext>
            </a:extLst>
          </p:cNvPr>
          <p:cNvSpPr txBox="1"/>
          <p:nvPr/>
        </p:nvSpPr>
        <p:spPr>
          <a:xfrm>
            <a:off x="345923" y="173789"/>
            <a:ext cx="79901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In the U Drive of FSB Remote Labs, clone the repo:</a:t>
            </a:r>
          </a:p>
        </p:txBody>
      </p:sp>
    </p:spTree>
    <p:extLst>
      <p:ext uri="{BB962C8B-B14F-4D97-AF65-F5344CB8AC3E}">
        <p14:creationId xmlns:p14="http://schemas.microsoft.com/office/powerpoint/2010/main" val="303450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A7E71-B489-14C8-40DA-A3675B25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B16CC9-5D80-0841-879A-AC0F15927055}"/>
              </a:ext>
            </a:extLst>
          </p:cNvPr>
          <p:cNvSpPr txBox="1"/>
          <p:nvPr/>
        </p:nvSpPr>
        <p:spPr>
          <a:xfrm>
            <a:off x="345923" y="173789"/>
            <a:ext cx="79901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BD09A4C-407B-4A4E-ADE2-53FF444DB631}"/>
              </a:ext>
            </a:extLst>
          </p:cNvPr>
          <p:cNvSpPr txBox="1">
            <a:spLocks/>
          </p:cNvSpPr>
          <p:nvPr/>
        </p:nvSpPr>
        <p:spPr>
          <a:xfrm>
            <a:off x="361950" y="1000125"/>
            <a:ext cx="8229600" cy="2087751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This course is aimed at advancing the analytical mindset and skill set practically.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0A5A-C9A2-4D93-B6B4-5EDE579F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about me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02BF273-4390-455C-8D32-ED18542C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102286"/>
            <a:ext cx="3329890" cy="20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F6DE8-898D-41BB-9EEC-9D9002E3B621}"/>
              </a:ext>
            </a:extLst>
          </p:cNvPr>
          <p:cNvSpPr txBox="1"/>
          <p:nvPr/>
        </p:nvSpPr>
        <p:spPr>
          <a:xfrm>
            <a:off x="6005736" y="1889445"/>
            <a:ext cx="28526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My name is Asher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I’m one of six EYARC Academic Fellows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 am here to help you learn </a:t>
            </a:r>
            <a:r>
              <a:rPr lang="en-US" dirty="0">
                <a:solidFill>
                  <a:prstClr val="black"/>
                </a:solidFill>
              </a:rPr>
              <a:t>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analytics and emerging technology!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ADABC79-B5CC-4DFD-854A-513DEFB40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83" y="1016489"/>
            <a:ext cx="2261892" cy="13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F1EEC64D-86FC-4A1C-B125-CA3A28A3E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01" y="2309707"/>
            <a:ext cx="1775504" cy="13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4408859-EB83-4C57-AB1D-AD1BD553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9" y="3182107"/>
            <a:ext cx="3329890" cy="17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8698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7A81C5-22CD-41C1-8AFF-373595C09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1AEFA2-2D94-4355-A02B-F35AFB4A2F20}"/>
              </a:ext>
            </a:extLst>
          </p:cNvPr>
          <p:cNvSpPr txBox="1"/>
          <p:nvPr/>
        </p:nvSpPr>
        <p:spPr>
          <a:xfrm>
            <a:off x="361950" y="248556"/>
            <a:ext cx="4692650" cy="1938992"/>
          </a:xfrm>
          <a:prstGeom prst="rect">
            <a:avLst/>
          </a:prstGeom>
          <a:solidFill>
            <a:srgbClr val="797A7B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61F6D"/>
                </a:solidFill>
                <a:latin typeface="+mn-lt"/>
              </a:rPr>
              <a:t>Before next class checklist:</a:t>
            </a:r>
          </a:p>
          <a:p>
            <a:endParaRPr lang="en-US" sz="2000" b="1" dirty="0">
              <a:solidFill>
                <a:srgbClr val="361F6D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61F6D"/>
                </a:solidFill>
                <a:latin typeface="+mn-lt"/>
              </a:rPr>
              <a:t>Check in with canvas: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61F6D"/>
                </a:solidFill>
                <a:latin typeface="+mn-lt"/>
              </a:rPr>
              <a:t>Read the background reading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361F6D"/>
                </a:solidFill>
                <a:latin typeface="+mn-lt"/>
              </a:rPr>
              <a:t>Cases are a very short read</a:t>
            </a:r>
          </a:p>
          <a:p>
            <a:pPr lvl="1"/>
            <a:endParaRPr lang="en-US" sz="2000" b="1" dirty="0">
              <a:solidFill>
                <a:srgbClr val="361F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92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537946" y="255494"/>
            <a:ext cx="6999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 and Congrats!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E5D5-C40C-4472-A5E3-E69AC68C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our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99E9C-F8CA-45FD-B6B9-281DE4F3C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062103"/>
          </a:xfrm>
        </p:spPr>
        <p:txBody>
          <a:bodyPr/>
          <a:lstStyle/>
          <a:p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team member shares something potentially unique about themselves, if that is a unique fact, add it to the list of unique items on </a:t>
            </a:r>
            <a:r>
              <a:rPr lang="en-US" b="1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pollEverywhere</a:t>
            </a:r>
            <a:r>
              <a:rPr lang="en-US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572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DE70-438E-4700-8215-92CE521D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3" y="2074664"/>
            <a:ext cx="7886700" cy="76944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352412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lock Arc 18">
            <a:extLst>
              <a:ext uri="{FF2B5EF4-FFF2-40B4-BE49-F238E27FC236}">
                <a16:creationId xmlns:a16="http://schemas.microsoft.com/office/drawing/2014/main" id="{F88E68F5-9CE8-43F3-8840-D24B1EB88C8C}"/>
              </a:ext>
            </a:extLst>
          </p:cNvPr>
          <p:cNvSpPr/>
          <p:nvPr/>
        </p:nvSpPr>
        <p:spPr>
          <a:xfrm>
            <a:off x="-9204928" y="1644352"/>
            <a:ext cx="2948810" cy="2948810"/>
          </a:xfrm>
          <a:prstGeom prst="blockArc">
            <a:avLst>
              <a:gd name="adj1" fmla="val 18900000"/>
              <a:gd name="adj2" fmla="val 2700000"/>
              <a:gd name="adj3" fmla="val 549"/>
            </a:avLst>
          </a:prstGeom>
          <a:ln w="28575">
            <a:solidFill>
              <a:srgbClr val="917B4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089D9A-097E-4CB4-8BAE-EE6692B950D6}"/>
              </a:ext>
            </a:extLst>
          </p:cNvPr>
          <p:cNvSpPr/>
          <p:nvPr/>
        </p:nvSpPr>
        <p:spPr>
          <a:xfrm>
            <a:off x="-6455184" y="2774952"/>
            <a:ext cx="547007" cy="547007"/>
          </a:xfrm>
          <a:prstGeom prst="ellipse">
            <a:avLst/>
          </a:prstGeom>
          <a:solidFill>
            <a:srgbClr val="33006F"/>
          </a:solidFill>
          <a:ln w="38100">
            <a:solidFill>
              <a:srgbClr val="917B4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34CA1E-C227-43CE-AD3F-27BED90A9B25}"/>
              </a:ext>
            </a:extLst>
          </p:cNvPr>
          <p:cNvSpPr/>
          <p:nvPr/>
        </p:nvSpPr>
        <p:spPr>
          <a:xfrm>
            <a:off x="-6587677" y="3511268"/>
            <a:ext cx="547007" cy="547007"/>
          </a:xfrm>
          <a:prstGeom prst="ellipse">
            <a:avLst/>
          </a:prstGeom>
          <a:solidFill>
            <a:srgbClr val="33006F"/>
          </a:solidFill>
          <a:ln w="38100">
            <a:solidFill>
              <a:srgbClr val="917B4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Content Placeholder 5" descr="User">
            <a:extLst>
              <a:ext uri="{FF2B5EF4-FFF2-40B4-BE49-F238E27FC236}">
                <a16:creationId xmlns:a16="http://schemas.microsoft.com/office/drawing/2014/main" id="{0ED0D042-5433-44CF-B8D7-B4074ACCE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8734" y="846732"/>
            <a:ext cx="1690370" cy="1690370"/>
          </a:xfrm>
        </p:spPr>
      </p:pic>
      <p:pic>
        <p:nvPicPr>
          <p:cNvPr id="22" name="Graphic 21" descr="Users">
            <a:extLst>
              <a:ext uri="{FF2B5EF4-FFF2-40B4-BE49-F238E27FC236}">
                <a16:creationId xmlns:a16="http://schemas.microsoft.com/office/drawing/2014/main" id="{39F6346D-8825-4C49-B6FD-D238051DA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6718" y="3575613"/>
            <a:ext cx="914400" cy="914400"/>
          </a:xfrm>
          <a:prstGeom prst="rect">
            <a:avLst/>
          </a:prstGeom>
        </p:spPr>
      </p:pic>
      <p:pic>
        <p:nvPicPr>
          <p:cNvPr id="23" name="Graphic 22" descr="Head with gears">
            <a:extLst>
              <a:ext uri="{FF2B5EF4-FFF2-40B4-BE49-F238E27FC236}">
                <a16:creationId xmlns:a16="http://schemas.microsoft.com/office/drawing/2014/main" id="{522BE3F7-7ECF-4AEC-B95A-A387FB958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173" y="1050113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30243CE-CFCF-44E4-B1C8-5423161AD755}"/>
              </a:ext>
            </a:extLst>
          </p:cNvPr>
          <p:cNvSpPr txBox="1"/>
          <p:nvPr/>
        </p:nvSpPr>
        <p:spPr>
          <a:xfrm>
            <a:off x="3789750" y="2577427"/>
            <a:ext cx="1813317" cy="369332"/>
          </a:xfrm>
          <a:prstGeom prst="rect">
            <a:avLst/>
          </a:prstGeom>
          <a:solidFill>
            <a:srgbClr val="B9A077"/>
          </a:solidFill>
          <a:ln w="38100">
            <a:solidFill>
              <a:srgbClr val="41298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Professionalism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26A5BF-FE8D-470E-898C-E2E35B4770CA}"/>
              </a:ext>
            </a:extLst>
          </p:cNvPr>
          <p:cNvSpPr txBox="1"/>
          <p:nvPr/>
        </p:nvSpPr>
        <p:spPr>
          <a:xfrm>
            <a:off x="417624" y="1964514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Analytical Mindset</a:t>
            </a:r>
          </a:p>
        </p:txBody>
      </p:sp>
      <p:pic>
        <p:nvPicPr>
          <p:cNvPr id="26" name="Graphic 25" descr="Brain in head">
            <a:extLst>
              <a:ext uri="{FF2B5EF4-FFF2-40B4-BE49-F238E27FC236}">
                <a16:creationId xmlns:a16="http://schemas.microsoft.com/office/drawing/2014/main" id="{0DD429E7-9268-4FA4-B718-9EAEAE9F56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85257" y="2804522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E4DF42-4B5C-4887-991A-178E8B4078DD}"/>
              </a:ext>
            </a:extLst>
          </p:cNvPr>
          <p:cNvSpPr txBox="1"/>
          <p:nvPr/>
        </p:nvSpPr>
        <p:spPr>
          <a:xfrm>
            <a:off x="3269906" y="4347778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Teamwork &amp; Communication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599DEB-91D2-4619-B29D-5E258DACCD76}"/>
              </a:ext>
            </a:extLst>
          </p:cNvPr>
          <p:cNvSpPr txBox="1"/>
          <p:nvPr/>
        </p:nvSpPr>
        <p:spPr>
          <a:xfrm>
            <a:off x="6066596" y="371003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Questioning Mindset</a:t>
            </a:r>
          </a:p>
        </p:txBody>
      </p:sp>
      <p:pic>
        <p:nvPicPr>
          <p:cNvPr id="29" name="Graphic 28" descr="Robot">
            <a:extLst>
              <a:ext uri="{FF2B5EF4-FFF2-40B4-BE49-F238E27FC236}">
                <a16:creationId xmlns:a16="http://schemas.microsoft.com/office/drawing/2014/main" id="{1DEC44B5-5600-4A50-9C3C-488CDDEF57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2005" y="2804522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81C0E7-43BC-4B8D-976C-68ADF559F4B4}"/>
              </a:ext>
            </a:extLst>
          </p:cNvPr>
          <p:cNvSpPr txBox="1"/>
          <p:nvPr/>
        </p:nvSpPr>
        <p:spPr>
          <a:xfrm>
            <a:off x="857773" y="370708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Adaptability &amp; Resilience</a:t>
            </a:r>
          </a:p>
        </p:txBody>
      </p:sp>
      <p:pic>
        <p:nvPicPr>
          <p:cNvPr id="31" name="Graphic 30" descr="Processor">
            <a:extLst>
              <a:ext uri="{FF2B5EF4-FFF2-40B4-BE49-F238E27FC236}">
                <a16:creationId xmlns:a16="http://schemas.microsoft.com/office/drawing/2014/main" id="{B938F11D-CF02-43EF-82FF-ADE628D379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89264" y="1124076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C9BDCC-A9B3-4432-987D-E33FB969D25E}"/>
              </a:ext>
            </a:extLst>
          </p:cNvPr>
          <p:cNvSpPr txBox="1"/>
          <p:nvPr/>
        </p:nvSpPr>
        <p:spPr>
          <a:xfrm>
            <a:off x="6482715" y="196915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Innovation Mindset</a:t>
            </a:r>
          </a:p>
        </p:txBody>
      </p:sp>
    </p:spTree>
    <p:extLst>
      <p:ext uri="{BB962C8B-B14F-4D97-AF65-F5344CB8AC3E}">
        <p14:creationId xmlns:p14="http://schemas.microsoft.com/office/powerpoint/2010/main" val="1652978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id="{F84B83C2-8A6D-4FEE-BC6F-74EA1FBC1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9168" y="728896"/>
            <a:ext cx="1393400" cy="139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52479B-7E07-4D5E-B023-82FD329A7A74}"/>
              </a:ext>
            </a:extLst>
          </p:cNvPr>
          <p:cNvSpPr txBox="1"/>
          <p:nvPr/>
        </p:nvSpPr>
        <p:spPr>
          <a:xfrm>
            <a:off x="3408252" y="2202419"/>
            <a:ext cx="2493055" cy="369332"/>
          </a:xfrm>
          <a:prstGeom prst="rect">
            <a:avLst/>
          </a:prstGeom>
          <a:solidFill>
            <a:srgbClr val="B9A077"/>
          </a:solidFill>
          <a:ln w="38100">
            <a:solidFill>
              <a:srgbClr val="41298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Analytical Mindset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305AF-09DA-4100-830E-4925C72DFD3E}"/>
              </a:ext>
            </a:extLst>
          </p:cNvPr>
          <p:cNvSpPr txBox="1"/>
          <p:nvPr/>
        </p:nvSpPr>
        <p:spPr>
          <a:xfrm>
            <a:off x="506922" y="948268"/>
            <a:ext cx="201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Ask the right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ACCE1-20F1-4F30-9D02-12127162D809}"/>
              </a:ext>
            </a:extLst>
          </p:cNvPr>
          <p:cNvSpPr txBox="1"/>
          <p:nvPr/>
        </p:nvSpPr>
        <p:spPr>
          <a:xfrm>
            <a:off x="782259" y="2130942"/>
            <a:ext cx="1904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 data characteristics and relevance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D48FE-9292-42B0-AC31-72A55A050772}"/>
              </a:ext>
            </a:extLst>
          </p:cNvPr>
          <p:cNvSpPr txBox="1"/>
          <p:nvPr/>
        </p:nvSpPr>
        <p:spPr>
          <a:xfrm>
            <a:off x="2405914" y="3329250"/>
            <a:ext cx="200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 the flow of data through accounting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C9A5A-EF43-4907-9965-B673120FDEC0}"/>
              </a:ext>
            </a:extLst>
          </p:cNvPr>
          <p:cNvSpPr txBox="1"/>
          <p:nvPr/>
        </p:nvSpPr>
        <p:spPr>
          <a:xfrm>
            <a:off x="4994411" y="3442260"/>
            <a:ext cx="1612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Capture or know how to capture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5D846-298C-4600-AF73-3D191F8AC271}"/>
              </a:ext>
            </a:extLst>
          </p:cNvPr>
          <p:cNvSpPr txBox="1"/>
          <p:nvPr/>
        </p:nvSpPr>
        <p:spPr>
          <a:xfrm>
            <a:off x="6583681" y="2114538"/>
            <a:ext cx="232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 the purpose of different data analytics for different cases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6B8B-C369-48BF-A5B9-A1ED8229ED47}"/>
              </a:ext>
            </a:extLst>
          </p:cNvPr>
          <p:cNvSpPr txBox="1"/>
          <p:nvPr/>
        </p:nvSpPr>
        <p:spPr>
          <a:xfrm>
            <a:off x="6583681" y="948268"/>
            <a:ext cx="239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Gain familiarity with data analytics tools</a:t>
            </a:r>
          </a:p>
        </p:txBody>
      </p:sp>
    </p:spTree>
    <p:extLst>
      <p:ext uri="{BB962C8B-B14F-4D97-AF65-F5344CB8AC3E}">
        <p14:creationId xmlns:p14="http://schemas.microsoft.com/office/powerpoint/2010/main" val="3997180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6039-7221-4F05-A264-B8753657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Educational Partners</a:t>
            </a:r>
          </a:p>
        </p:txBody>
      </p:sp>
      <p:pic>
        <p:nvPicPr>
          <p:cNvPr id="1026" name="Picture 2" descr="Image result for Uipath academic alliance">
            <a:extLst>
              <a:ext uri="{FF2B5EF4-FFF2-40B4-BE49-F238E27FC236}">
                <a16:creationId xmlns:a16="http://schemas.microsoft.com/office/drawing/2014/main" id="{39B5277F-FD0B-4FED-A6A4-8CF61BC10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5" b="34787"/>
          <a:stretch/>
        </p:blipFill>
        <p:spPr bwMode="auto">
          <a:xfrm>
            <a:off x="6705600" y="3935036"/>
            <a:ext cx="2273300" cy="68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EAED20-F092-4048-A3DA-245967754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14" r="57917" b="23145"/>
          <a:stretch/>
        </p:blipFill>
        <p:spPr>
          <a:xfrm>
            <a:off x="1816100" y="2705100"/>
            <a:ext cx="3848100" cy="942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721FC-2867-4FA5-B150-BAAF763ED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33" t="43995" b="26725"/>
          <a:stretch/>
        </p:blipFill>
        <p:spPr>
          <a:xfrm>
            <a:off x="5568950" y="3026661"/>
            <a:ext cx="3124200" cy="519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7B5CC5-2157-4036-9E87-5A5B31CE08F6}"/>
              </a:ext>
            </a:extLst>
          </p:cNvPr>
          <p:cNvSpPr txBox="1"/>
          <p:nvPr/>
        </p:nvSpPr>
        <p:spPr>
          <a:xfrm>
            <a:off x="2955253" y="1807733"/>
            <a:ext cx="308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623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Advisory 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7431C-5040-48FE-BA95-746365EF5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327646"/>
            <a:ext cx="2721967" cy="9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5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7B87-2732-6205-1F40-6515C4E0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E923-D62F-4C77-8CE6-9207B1A7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8248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https://www.ashercurtis.me/teaching/courses/acctg522/syllabus.html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7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685800" y="1154664"/>
            <a:ext cx="7977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Review and ETL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0121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288162-3a0f-49b6-8fe2-5915617289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4735CF7814E419237D188CCA99D12" ma:contentTypeVersion="19" ma:contentTypeDescription="Create a new document." ma:contentTypeScope="" ma:versionID="777691e4e3c21080b80122caeef033c7">
  <xsd:schema xmlns:xsd="http://www.w3.org/2001/XMLSchema" xmlns:xs="http://www.w3.org/2001/XMLSchema" xmlns:p="http://schemas.microsoft.com/office/2006/metadata/properties" xmlns:ns3="5c288162-3a0f-49b6-8fe2-59156172891e" xmlns:ns4="f8a977ae-6c68-4349-a9b4-32a805694cd6" targetNamespace="http://schemas.microsoft.com/office/2006/metadata/properties" ma:root="true" ma:fieldsID="e075b80cfb5ab3695986f05a23231dfd" ns3:_="" ns4:_="">
    <xsd:import namespace="5c288162-3a0f-49b6-8fe2-59156172891e"/>
    <xsd:import namespace="f8a977ae-6c68-4349-a9b4-32a805694c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88162-3a0f-49b6-8fe2-591561728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977ae-6c68-4349-a9b4-32a805694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A8D24-9DB6-4446-BFF5-A34A571DCD63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f8a977ae-6c68-4349-a9b4-32a805694cd6"/>
    <ds:schemaRef ds:uri="5c288162-3a0f-49b6-8fe2-59156172891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BCA8E6-D02A-4461-AA5C-130146F54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88162-3a0f-49b6-8fe2-59156172891e"/>
    <ds:schemaRef ds:uri="f8a977ae-6c68-4349-a9b4-32a805694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27098</TotalTime>
  <Words>745</Words>
  <Application>Microsoft Office PowerPoint</Application>
  <PresentationFormat>On-screen Show (16:9)</PresentationFormat>
  <Paragraphs>84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Merriweather Sans</vt:lpstr>
      <vt:lpstr>Open Sans</vt:lpstr>
      <vt:lpstr>SFMono-Regular</vt:lpstr>
      <vt:lpstr>Wingdings</vt:lpstr>
      <vt:lpstr>W Foster MBA Career Mgmt</vt:lpstr>
      <vt:lpstr>1_W Foster MBA Career Mgmt</vt:lpstr>
      <vt:lpstr>Data Analytics for Professional Accountants</vt:lpstr>
      <vt:lpstr>A little bit about me</vt:lpstr>
      <vt:lpstr>Celebrating our differences</vt:lpstr>
      <vt:lpstr>Agenda</vt:lpstr>
      <vt:lpstr>PowerPoint Presentation</vt:lpstr>
      <vt:lpstr>PowerPoint Presentation</vt:lpstr>
      <vt:lpstr>Educational Partners</vt:lpstr>
      <vt:lpstr>Syllabus</vt:lpstr>
      <vt:lpstr>PowerPoint Presentation</vt:lpstr>
      <vt:lpstr>The Analytical Mindset</vt:lpstr>
      <vt:lpstr>Why do we care about Data Quality?</vt:lpstr>
      <vt:lpstr>Why do we care about Extract, Transform &amp; Load (ETL)?</vt:lpstr>
      <vt:lpstr>Why do we care about Extract, Transform &amp; Load (ETL)?</vt:lpstr>
      <vt:lpstr>Identifying data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719</cp:revision>
  <cp:lastPrinted>2023-09-27T01:26:59Z</cp:lastPrinted>
  <dcterms:created xsi:type="dcterms:W3CDTF">2011-09-06T04:32:21Z</dcterms:created>
  <dcterms:modified xsi:type="dcterms:W3CDTF">2025-09-24T16:56:13Z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0x0101007704735CF7814E419237D188CCA99D12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