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54"/>
  </p:notesMasterIdLst>
  <p:sldIdLst>
    <p:sldId id="710" r:id="rId2"/>
    <p:sldId id="711" r:id="rId3"/>
    <p:sldId id="726" r:id="rId4"/>
    <p:sldId id="842" r:id="rId5"/>
    <p:sldId id="739" r:id="rId6"/>
    <p:sldId id="844" r:id="rId7"/>
    <p:sldId id="845" r:id="rId8"/>
    <p:sldId id="743" r:id="rId9"/>
    <p:sldId id="829" r:id="rId10"/>
    <p:sldId id="861" r:id="rId11"/>
    <p:sldId id="860" r:id="rId12"/>
    <p:sldId id="846" r:id="rId13"/>
    <p:sldId id="869" r:id="rId14"/>
    <p:sldId id="868" r:id="rId15"/>
    <p:sldId id="866" r:id="rId16"/>
    <p:sldId id="865" r:id="rId17"/>
    <p:sldId id="840" r:id="rId18"/>
    <p:sldId id="847" r:id="rId19"/>
    <p:sldId id="841" r:id="rId20"/>
    <p:sldId id="852" r:id="rId21"/>
    <p:sldId id="849" r:id="rId22"/>
    <p:sldId id="858" r:id="rId23"/>
    <p:sldId id="853" r:id="rId24"/>
    <p:sldId id="855" r:id="rId25"/>
    <p:sldId id="850" r:id="rId26"/>
    <p:sldId id="851" r:id="rId27"/>
    <p:sldId id="854" r:id="rId28"/>
    <p:sldId id="856" r:id="rId29"/>
    <p:sldId id="857" r:id="rId30"/>
    <p:sldId id="882" r:id="rId31"/>
    <p:sldId id="870" r:id="rId32"/>
    <p:sldId id="884" r:id="rId33"/>
    <p:sldId id="885" r:id="rId34"/>
    <p:sldId id="883" r:id="rId35"/>
    <p:sldId id="871" r:id="rId36"/>
    <p:sldId id="872" r:id="rId37"/>
    <p:sldId id="859" r:id="rId38"/>
    <p:sldId id="873" r:id="rId39"/>
    <p:sldId id="874" r:id="rId40"/>
    <p:sldId id="875" r:id="rId41"/>
    <p:sldId id="881" r:id="rId42"/>
    <p:sldId id="876" r:id="rId43"/>
    <p:sldId id="862" r:id="rId44"/>
    <p:sldId id="863" r:id="rId45"/>
    <p:sldId id="864" r:id="rId46"/>
    <p:sldId id="877" r:id="rId47"/>
    <p:sldId id="878" r:id="rId48"/>
    <p:sldId id="879" r:id="rId49"/>
    <p:sldId id="880" r:id="rId50"/>
    <p:sldId id="745" r:id="rId51"/>
    <p:sldId id="747" r:id="rId52"/>
    <p:sldId id="809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E84"/>
    <a:srgbClr val="715F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4" autoAdjust="0"/>
    <p:restoredTop sz="72889" autoAdjust="0"/>
  </p:normalViewPr>
  <p:slideViewPr>
    <p:cSldViewPr snapToGrid="0">
      <p:cViewPr varScale="1">
        <p:scale>
          <a:sx n="113" d="100"/>
          <a:sy n="113" d="100"/>
        </p:scale>
        <p:origin x="42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98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3229F-290C-4F18-9BC2-F59739490F78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4417D-1188-4C37-8002-C7B0954B3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81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75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Apple has a comma in its name, Apple, Inc., but the name does not have a text qualifier. </a:t>
            </a:r>
            <a:endParaRPr lang="en-US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Armada </a:t>
            </a:r>
            <a:r>
              <a:rPr lang="en-US" sz="1800" b="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Hoffler</a:t>
            </a:r>
            <a:r>
              <a:rPr lang="en-US" sz="18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Properties Inc. is missing the ticker symbol. </a:t>
            </a:r>
            <a:endParaRPr lang="en-US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The ticker for Amazon.com Inc. (AMZN) has spaces in some instances, but not in others. </a:t>
            </a:r>
            <a:endParaRPr lang="en-US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Aptevo</a:t>
            </a:r>
            <a:r>
              <a:rPr lang="en-US" sz="18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Therapeutics Inc. has a duplicate row of information. </a:t>
            </a:r>
            <a:endParaRPr lang="en-US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For the Cash category: </a:t>
            </a:r>
            <a:endParaRPr lang="en-US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Apple, Inc.’s cash is listed in millions using a number, followed by a space and an M. </a:t>
            </a:r>
            <a:endParaRPr lang="en-US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Aehr</a:t>
            </a:r>
            <a:r>
              <a:rPr lang="en-US" sz="18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Test Systems’ cash is listed in thousands using a number, followed by a space and a K. </a:t>
            </a:r>
            <a:endParaRPr lang="en-US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Aptevo</a:t>
            </a:r>
            <a:r>
              <a:rPr lang="en-US" sz="18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Therapeutics Inc.’s cash is listed in thousands using a number, followed by a space and a K. </a:t>
            </a:r>
            <a:endParaRPr lang="en-US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For Accounts Receivables, some amounts are shown as text and include commas in the number (commas within a text qualifier are appropriate, but this is important to note for purposes of loading the data). </a:t>
            </a:r>
            <a:endParaRPr lang="en-US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For Inventories, null values are displayed in various forms as text, including a zero, a blank, a hyphen (-), a hyphen with spaces or a space. </a:t>
            </a:r>
            <a:endParaRPr lang="en-US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For Total Current Assets, none of the amounts are listed in millions. </a:t>
            </a:r>
            <a:endParaRPr lang="en-US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For Depreciation, some numbers use parentheses for credits (or negatives) and others use a minus sign. </a:t>
            </a:r>
            <a:endParaRPr lang="en-US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29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26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38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Numeric format, what went wrong?
https://www.polleverywhere.com/free_text_polls/r2W3O8apKA9FaBriBMSHa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2F6B1D-3EFC-6FAA-12A1-35CC198DEF3E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900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924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28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08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671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206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07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521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713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14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877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259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123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84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5402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907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286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72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819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4F2EE-B99A-581B-AB60-EA475D6FC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3AF408-818E-39E3-BC8A-5A1F93B246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C5BA4A-774A-785A-2B48-E6517621DE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6A7978-5611-B4CE-A9C3-9E0C5F33C0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952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84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384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251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43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67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69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25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822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907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2602" y="4019110"/>
            <a:ext cx="7871689" cy="687432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400"/>
              </a:spcAft>
              <a:buNone/>
              <a:defRPr sz="3867" b="0">
                <a:solidFill>
                  <a:schemeClr val="tx2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name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82602" y="1978961"/>
            <a:ext cx="7871689" cy="16099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6133"/>
              </a:lnSpc>
              <a:spcBef>
                <a:spcPts val="0"/>
              </a:spcBef>
              <a:defRPr sz="4400" b="0" cap="all" spc="-40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6551875"/>
            <a:ext cx="12192000" cy="306125"/>
            <a:chOff x="0" y="4913906"/>
            <a:chExt cx="9144000" cy="229594"/>
          </a:xfrm>
        </p:grpSpPr>
        <p:pic>
          <p:nvPicPr>
            <p:cNvPr id="19" name="Picture 350" descr="C:\Users\Sarah\Documents\_SSD_Business\Clients\AKA Design\1388_UW Foster PPT template\Art\RainAngle-purple_CESMAS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807"/>
            <a:stretch/>
          </p:blipFill>
          <p:spPr bwMode="auto">
            <a:xfrm>
              <a:off x="0" y="4913906"/>
              <a:ext cx="9144000" cy="229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50" descr="C:\Users\Sarah\Documents\_SSD_Business\Clients\AKA Design\1388_UW Foster PPT template\Art\RainAngle-purple_CESMAS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807"/>
            <a:stretch/>
          </p:blipFill>
          <p:spPr bwMode="auto">
            <a:xfrm>
              <a:off x="0" y="4913906"/>
              <a:ext cx="9144000" cy="229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Freeform 8"/>
          <p:cNvSpPr>
            <a:spLocks/>
          </p:cNvSpPr>
          <p:nvPr userDrawn="1"/>
        </p:nvSpPr>
        <p:spPr bwMode="auto">
          <a:xfrm>
            <a:off x="0" y="3620243"/>
            <a:ext cx="6501384" cy="169333"/>
          </a:xfrm>
          <a:custGeom>
            <a:avLst/>
            <a:gdLst/>
            <a:ahLst/>
            <a:cxnLst/>
            <a:rect l="l" t="t" r="r" b="b"/>
            <a:pathLst>
              <a:path w="4876038" h="127000">
                <a:moveTo>
                  <a:pt x="0" y="0"/>
                </a:moveTo>
                <a:lnTo>
                  <a:pt x="1651376" y="0"/>
                </a:lnTo>
                <a:lnTo>
                  <a:pt x="3224662" y="0"/>
                </a:lnTo>
                <a:lnTo>
                  <a:pt x="4876038" y="0"/>
                </a:lnTo>
                <a:lnTo>
                  <a:pt x="4842701" y="127000"/>
                </a:lnTo>
                <a:lnTo>
                  <a:pt x="3191325" y="127000"/>
                </a:lnTo>
                <a:lnTo>
                  <a:pt x="1651376" y="127000"/>
                </a:lnTo>
                <a:lnTo>
                  <a:pt x="0" y="127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" name="Freeform 12">
            <a:extLst>
              <a:ext uri="{FF2B5EF4-FFF2-40B4-BE49-F238E27FC236}">
                <a16:creationId xmlns:a16="http://schemas.microsoft.com/office/drawing/2014/main" id="{5DB9B2FA-4418-4794-B0BC-0E6815046AA2}"/>
              </a:ext>
            </a:extLst>
          </p:cNvPr>
          <p:cNvSpPr>
            <a:spLocks/>
          </p:cNvSpPr>
          <p:nvPr userDrawn="1"/>
        </p:nvSpPr>
        <p:spPr bwMode="auto">
          <a:xfrm>
            <a:off x="1" y="381215"/>
            <a:ext cx="970889" cy="650631"/>
          </a:xfrm>
          <a:custGeom>
            <a:avLst/>
            <a:gdLst>
              <a:gd name="T0" fmla="*/ 88 w 3456"/>
              <a:gd name="T1" fmla="*/ 0 h 2317"/>
              <a:gd name="T2" fmla="*/ 462 w 3456"/>
              <a:gd name="T3" fmla="*/ 0 h 2317"/>
              <a:gd name="T4" fmla="*/ 1159 w 3456"/>
              <a:gd name="T5" fmla="*/ 0 h 2317"/>
              <a:gd name="T6" fmla="*/ 1231 w 3456"/>
              <a:gd name="T7" fmla="*/ 419 h 2317"/>
              <a:gd name="T8" fmla="*/ 953 w 3456"/>
              <a:gd name="T9" fmla="*/ 419 h 2317"/>
              <a:gd name="T10" fmla="*/ 1239 w 3456"/>
              <a:gd name="T11" fmla="*/ 1591 h 2317"/>
              <a:gd name="T12" fmla="*/ 1298 w 3456"/>
              <a:gd name="T13" fmla="*/ 1374 h 2317"/>
              <a:gd name="T14" fmla="*/ 1387 w 3456"/>
              <a:gd name="T15" fmla="*/ 1044 h 2317"/>
              <a:gd name="T16" fmla="*/ 1487 w 3456"/>
              <a:gd name="T17" fmla="*/ 673 h 2317"/>
              <a:gd name="T18" fmla="*/ 1580 w 3456"/>
              <a:gd name="T19" fmla="*/ 328 h 2317"/>
              <a:gd name="T20" fmla="*/ 1646 w 3456"/>
              <a:gd name="T21" fmla="*/ 81 h 2317"/>
              <a:gd name="T22" fmla="*/ 1763 w 3456"/>
              <a:gd name="T23" fmla="*/ 0 h 2317"/>
              <a:gd name="T24" fmla="*/ 2093 w 3456"/>
              <a:gd name="T25" fmla="*/ 0 h 2317"/>
              <a:gd name="T26" fmla="*/ 2122 w 3456"/>
              <a:gd name="T27" fmla="*/ 113 h 2317"/>
              <a:gd name="T28" fmla="*/ 2189 w 3456"/>
              <a:gd name="T29" fmla="*/ 380 h 2317"/>
              <a:gd name="T30" fmla="*/ 2277 w 3456"/>
              <a:gd name="T31" fmla="*/ 734 h 2317"/>
              <a:gd name="T32" fmla="*/ 2369 w 3456"/>
              <a:gd name="T33" fmla="*/ 1105 h 2317"/>
              <a:gd name="T34" fmla="*/ 2447 w 3456"/>
              <a:gd name="T35" fmla="*/ 1420 h 2317"/>
              <a:gd name="T36" fmla="*/ 2496 w 3456"/>
              <a:gd name="T37" fmla="*/ 1611 h 2317"/>
              <a:gd name="T38" fmla="*/ 2634 w 3456"/>
              <a:gd name="T39" fmla="*/ 419 h 2317"/>
              <a:gd name="T40" fmla="*/ 2536 w 3456"/>
              <a:gd name="T41" fmla="*/ 281 h 2317"/>
              <a:gd name="T42" fmla="*/ 2536 w 3456"/>
              <a:gd name="T43" fmla="*/ 0 h 2317"/>
              <a:gd name="T44" fmla="*/ 3215 w 3456"/>
              <a:gd name="T45" fmla="*/ 419 h 2317"/>
              <a:gd name="T46" fmla="*/ 3178 w 3456"/>
              <a:gd name="T47" fmla="*/ 446 h 2317"/>
              <a:gd name="T48" fmla="*/ 3127 w 3456"/>
              <a:gd name="T49" fmla="*/ 640 h 2317"/>
              <a:gd name="T50" fmla="*/ 3041 w 3456"/>
              <a:gd name="T51" fmla="*/ 967 h 2317"/>
              <a:gd name="T52" fmla="*/ 2938 w 3456"/>
              <a:gd name="T53" fmla="*/ 1360 h 2317"/>
              <a:gd name="T54" fmla="*/ 2833 w 3456"/>
              <a:gd name="T55" fmla="*/ 1754 h 2317"/>
              <a:gd name="T56" fmla="*/ 2746 w 3456"/>
              <a:gd name="T57" fmla="*/ 2084 h 2317"/>
              <a:gd name="T58" fmla="*/ 2693 w 3456"/>
              <a:gd name="T59" fmla="*/ 2286 h 2317"/>
              <a:gd name="T60" fmla="*/ 2525 w 3456"/>
              <a:gd name="T61" fmla="*/ 2317 h 2317"/>
              <a:gd name="T62" fmla="*/ 2242 w 3456"/>
              <a:gd name="T63" fmla="*/ 2317 h 2317"/>
              <a:gd name="T64" fmla="*/ 2020 w 3456"/>
              <a:gd name="T65" fmla="*/ 2301 h 2317"/>
              <a:gd name="T66" fmla="*/ 1977 w 3456"/>
              <a:gd name="T67" fmla="*/ 2131 h 2317"/>
              <a:gd name="T68" fmla="*/ 1906 w 3456"/>
              <a:gd name="T69" fmla="*/ 1845 h 2317"/>
              <a:gd name="T70" fmla="*/ 1825 w 3456"/>
              <a:gd name="T71" fmla="*/ 1527 h 2317"/>
              <a:gd name="T72" fmla="*/ 1758 w 3456"/>
              <a:gd name="T73" fmla="*/ 1258 h 2317"/>
              <a:gd name="T74" fmla="*/ 1725 w 3456"/>
              <a:gd name="T75" fmla="*/ 1126 h 2317"/>
              <a:gd name="T76" fmla="*/ 1705 w 3456"/>
              <a:gd name="T77" fmla="*/ 1195 h 2317"/>
              <a:gd name="T78" fmla="*/ 1644 w 3456"/>
              <a:gd name="T79" fmla="*/ 1428 h 2317"/>
              <a:gd name="T80" fmla="*/ 1561 w 3456"/>
              <a:gd name="T81" fmla="*/ 1739 h 2317"/>
              <a:gd name="T82" fmla="*/ 1481 w 3456"/>
              <a:gd name="T83" fmla="*/ 2045 h 2317"/>
              <a:gd name="T84" fmla="*/ 1423 w 3456"/>
              <a:gd name="T85" fmla="*/ 2263 h 2317"/>
              <a:gd name="T86" fmla="*/ 1272 w 3456"/>
              <a:gd name="T87" fmla="*/ 2317 h 2317"/>
              <a:gd name="T88" fmla="*/ 1012 w 3456"/>
              <a:gd name="T89" fmla="*/ 2317 h 2317"/>
              <a:gd name="T90" fmla="*/ 748 w 3456"/>
              <a:gd name="T91" fmla="*/ 2313 h 2317"/>
              <a:gd name="T92" fmla="*/ 711 w 3456"/>
              <a:gd name="T93" fmla="*/ 2169 h 2317"/>
              <a:gd name="T94" fmla="*/ 638 w 3456"/>
              <a:gd name="T95" fmla="*/ 1874 h 2317"/>
              <a:gd name="T96" fmla="*/ 542 w 3456"/>
              <a:gd name="T97" fmla="*/ 1494 h 2317"/>
              <a:gd name="T98" fmla="*/ 442 w 3456"/>
              <a:gd name="T99" fmla="*/ 1093 h 2317"/>
              <a:gd name="T100" fmla="*/ 353 w 3456"/>
              <a:gd name="T101" fmla="*/ 738 h 2317"/>
              <a:gd name="T102" fmla="*/ 291 w 3456"/>
              <a:gd name="T103" fmla="*/ 492 h 2317"/>
              <a:gd name="T104" fmla="*/ 118 w 3456"/>
              <a:gd name="T105" fmla="*/ 419 h 2317"/>
              <a:gd name="T106" fmla="*/ 0 w 3456"/>
              <a:gd name="T107" fmla="*/ 419 h 2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456" h="2317">
                <a:moveTo>
                  <a:pt x="0" y="0"/>
                </a:moveTo>
                <a:lnTo>
                  <a:pt x="15" y="0"/>
                </a:lnTo>
                <a:lnTo>
                  <a:pt x="22" y="0"/>
                </a:lnTo>
                <a:lnTo>
                  <a:pt x="43" y="0"/>
                </a:lnTo>
                <a:lnTo>
                  <a:pt x="71" y="0"/>
                </a:lnTo>
                <a:lnTo>
                  <a:pt x="88" y="0"/>
                </a:lnTo>
                <a:lnTo>
                  <a:pt x="189" y="0"/>
                </a:lnTo>
                <a:lnTo>
                  <a:pt x="237" y="0"/>
                </a:lnTo>
                <a:lnTo>
                  <a:pt x="289" y="0"/>
                </a:lnTo>
                <a:lnTo>
                  <a:pt x="345" y="0"/>
                </a:lnTo>
                <a:lnTo>
                  <a:pt x="402" y="0"/>
                </a:lnTo>
                <a:lnTo>
                  <a:pt x="462" y="0"/>
                </a:lnTo>
                <a:lnTo>
                  <a:pt x="941" y="0"/>
                </a:lnTo>
                <a:lnTo>
                  <a:pt x="993" y="0"/>
                </a:lnTo>
                <a:lnTo>
                  <a:pt x="1042" y="0"/>
                </a:lnTo>
                <a:lnTo>
                  <a:pt x="1106" y="0"/>
                </a:lnTo>
                <a:lnTo>
                  <a:pt x="1125" y="0"/>
                </a:lnTo>
                <a:lnTo>
                  <a:pt x="1159" y="0"/>
                </a:lnTo>
                <a:lnTo>
                  <a:pt x="1188" y="0"/>
                </a:lnTo>
                <a:lnTo>
                  <a:pt x="1231" y="0"/>
                </a:lnTo>
                <a:lnTo>
                  <a:pt x="1231" y="372"/>
                </a:lnTo>
                <a:lnTo>
                  <a:pt x="1231" y="394"/>
                </a:lnTo>
                <a:lnTo>
                  <a:pt x="1231" y="410"/>
                </a:lnTo>
                <a:lnTo>
                  <a:pt x="1231" y="419"/>
                </a:lnTo>
                <a:lnTo>
                  <a:pt x="1082" y="419"/>
                </a:lnTo>
                <a:lnTo>
                  <a:pt x="1053" y="419"/>
                </a:lnTo>
                <a:lnTo>
                  <a:pt x="1024" y="419"/>
                </a:lnTo>
                <a:lnTo>
                  <a:pt x="997" y="419"/>
                </a:lnTo>
                <a:lnTo>
                  <a:pt x="973" y="419"/>
                </a:lnTo>
                <a:lnTo>
                  <a:pt x="953" y="419"/>
                </a:lnTo>
                <a:lnTo>
                  <a:pt x="924" y="419"/>
                </a:lnTo>
                <a:lnTo>
                  <a:pt x="1226" y="1638"/>
                </a:lnTo>
                <a:lnTo>
                  <a:pt x="1227" y="1635"/>
                </a:lnTo>
                <a:lnTo>
                  <a:pt x="1229" y="1627"/>
                </a:lnTo>
                <a:lnTo>
                  <a:pt x="1234" y="1611"/>
                </a:lnTo>
                <a:lnTo>
                  <a:pt x="1239" y="1591"/>
                </a:lnTo>
                <a:lnTo>
                  <a:pt x="1246" y="1566"/>
                </a:lnTo>
                <a:lnTo>
                  <a:pt x="1255" y="1536"/>
                </a:lnTo>
                <a:lnTo>
                  <a:pt x="1264" y="1502"/>
                </a:lnTo>
                <a:lnTo>
                  <a:pt x="1275" y="1463"/>
                </a:lnTo>
                <a:lnTo>
                  <a:pt x="1286" y="1420"/>
                </a:lnTo>
                <a:lnTo>
                  <a:pt x="1298" y="1374"/>
                </a:lnTo>
                <a:lnTo>
                  <a:pt x="1311" y="1325"/>
                </a:lnTo>
                <a:lnTo>
                  <a:pt x="1325" y="1273"/>
                </a:lnTo>
                <a:lnTo>
                  <a:pt x="1339" y="1219"/>
                </a:lnTo>
                <a:lnTo>
                  <a:pt x="1355" y="1162"/>
                </a:lnTo>
                <a:lnTo>
                  <a:pt x="1371" y="1104"/>
                </a:lnTo>
                <a:lnTo>
                  <a:pt x="1387" y="1044"/>
                </a:lnTo>
                <a:lnTo>
                  <a:pt x="1403" y="984"/>
                </a:lnTo>
                <a:lnTo>
                  <a:pt x="1420" y="922"/>
                </a:lnTo>
                <a:lnTo>
                  <a:pt x="1437" y="860"/>
                </a:lnTo>
                <a:lnTo>
                  <a:pt x="1454" y="797"/>
                </a:lnTo>
                <a:lnTo>
                  <a:pt x="1470" y="734"/>
                </a:lnTo>
                <a:lnTo>
                  <a:pt x="1487" y="673"/>
                </a:lnTo>
                <a:lnTo>
                  <a:pt x="1504" y="611"/>
                </a:lnTo>
                <a:lnTo>
                  <a:pt x="1520" y="551"/>
                </a:lnTo>
                <a:lnTo>
                  <a:pt x="1535" y="492"/>
                </a:lnTo>
                <a:lnTo>
                  <a:pt x="1551" y="436"/>
                </a:lnTo>
                <a:lnTo>
                  <a:pt x="1566" y="380"/>
                </a:lnTo>
                <a:lnTo>
                  <a:pt x="1580" y="328"/>
                </a:lnTo>
                <a:lnTo>
                  <a:pt x="1593" y="278"/>
                </a:lnTo>
                <a:lnTo>
                  <a:pt x="1605" y="231"/>
                </a:lnTo>
                <a:lnTo>
                  <a:pt x="1618" y="188"/>
                </a:lnTo>
                <a:lnTo>
                  <a:pt x="1629" y="149"/>
                </a:lnTo>
                <a:lnTo>
                  <a:pt x="1638" y="112"/>
                </a:lnTo>
                <a:lnTo>
                  <a:pt x="1646" y="81"/>
                </a:lnTo>
                <a:lnTo>
                  <a:pt x="1654" y="55"/>
                </a:lnTo>
                <a:lnTo>
                  <a:pt x="1660" y="33"/>
                </a:lnTo>
                <a:lnTo>
                  <a:pt x="1664" y="16"/>
                </a:lnTo>
                <a:lnTo>
                  <a:pt x="1667" y="6"/>
                </a:lnTo>
                <a:lnTo>
                  <a:pt x="1668" y="0"/>
                </a:lnTo>
                <a:lnTo>
                  <a:pt x="1763" y="0"/>
                </a:lnTo>
                <a:lnTo>
                  <a:pt x="1794" y="0"/>
                </a:lnTo>
                <a:lnTo>
                  <a:pt x="1811" y="0"/>
                </a:lnTo>
                <a:lnTo>
                  <a:pt x="1968" y="0"/>
                </a:lnTo>
                <a:lnTo>
                  <a:pt x="1999" y="0"/>
                </a:lnTo>
                <a:lnTo>
                  <a:pt x="2028" y="0"/>
                </a:lnTo>
                <a:lnTo>
                  <a:pt x="2093" y="0"/>
                </a:lnTo>
                <a:lnTo>
                  <a:pt x="2095" y="6"/>
                </a:lnTo>
                <a:lnTo>
                  <a:pt x="2098" y="16"/>
                </a:lnTo>
                <a:lnTo>
                  <a:pt x="2102" y="33"/>
                </a:lnTo>
                <a:lnTo>
                  <a:pt x="2107" y="55"/>
                </a:lnTo>
                <a:lnTo>
                  <a:pt x="2113" y="81"/>
                </a:lnTo>
                <a:lnTo>
                  <a:pt x="2122" y="113"/>
                </a:lnTo>
                <a:lnTo>
                  <a:pt x="2130" y="149"/>
                </a:lnTo>
                <a:lnTo>
                  <a:pt x="2141" y="188"/>
                </a:lnTo>
                <a:lnTo>
                  <a:pt x="2151" y="231"/>
                </a:lnTo>
                <a:lnTo>
                  <a:pt x="2163" y="278"/>
                </a:lnTo>
                <a:lnTo>
                  <a:pt x="2175" y="328"/>
                </a:lnTo>
                <a:lnTo>
                  <a:pt x="2189" y="380"/>
                </a:lnTo>
                <a:lnTo>
                  <a:pt x="2202" y="436"/>
                </a:lnTo>
                <a:lnTo>
                  <a:pt x="2216" y="492"/>
                </a:lnTo>
                <a:lnTo>
                  <a:pt x="2231" y="552"/>
                </a:lnTo>
                <a:lnTo>
                  <a:pt x="2246" y="611"/>
                </a:lnTo>
                <a:lnTo>
                  <a:pt x="2261" y="673"/>
                </a:lnTo>
                <a:lnTo>
                  <a:pt x="2277" y="734"/>
                </a:lnTo>
                <a:lnTo>
                  <a:pt x="2292" y="797"/>
                </a:lnTo>
                <a:lnTo>
                  <a:pt x="2308" y="860"/>
                </a:lnTo>
                <a:lnTo>
                  <a:pt x="2323" y="922"/>
                </a:lnTo>
                <a:lnTo>
                  <a:pt x="2339" y="984"/>
                </a:lnTo>
                <a:lnTo>
                  <a:pt x="2354" y="1044"/>
                </a:lnTo>
                <a:lnTo>
                  <a:pt x="2369" y="1105"/>
                </a:lnTo>
                <a:lnTo>
                  <a:pt x="2384" y="1162"/>
                </a:lnTo>
                <a:lnTo>
                  <a:pt x="2397" y="1219"/>
                </a:lnTo>
                <a:lnTo>
                  <a:pt x="2411" y="1273"/>
                </a:lnTo>
                <a:lnTo>
                  <a:pt x="2423" y="1325"/>
                </a:lnTo>
                <a:lnTo>
                  <a:pt x="2436" y="1374"/>
                </a:lnTo>
                <a:lnTo>
                  <a:pt x="2447" y="1420"/>
                </a:lnTo>
                <a:lnTo>
                  <a:pt x="2458" y="1463"/>
                </a:lnTo>
                <a:lnTo>
                  <a:pt x="2467" y="1502"/>
                </a:lnTo>
                <a:lnTo>
                  <a:pt x="2477" y="1536"/>
                </a:lnTo>
                <a:lnTo>
                  <a:pt x="2484" y="1565"/>
                </a:lnTo>
                <a:lnTo>
                  <a:pt x="2490" y="1591"/>
                </a:lnTo>
                <a:lnTo>
                  <a:pt x="2496" y="1611"/>
                </a:lnTo>
                <a:lnTo>
                  <a:pt x="2499" y="1627"/>
                </a:lnTo>
                <a:lnTo>
                  <a:pt x="2501" y="1635"/>
                </a:lnTo>
                <a:lnTo>
                  <a:pt x="2502" y="1638"/>
                </a:lnTo>
                <a:lnTo>
                  <a:pt x="2831" y="419"/>
                </a:lnTo>
                <a:lnTo>
                  <a:pt x="2663" y="419"/>
                </a:lnTo>
                <a:lnTo>
                  <a:pt x="2634" y="419"/>
                </a:lnTo>
                <a:lnTo>
                  <a:pt x="2607" y="419"/>
                </a:lnTo>
                <a:lnTo>
                  <a:pt x="2582" y="419"/>
                </a:lnTo>
                <a:lnTo>
                  <a:pt x="2562" y="419"/>
                </a:lnTo>
                <a:lnTo>
                  <a:pt x="2546" y="419"/>
                </a:lnTo>
                <a:lnTo>
                  <a:pt x="2536" y="419"/>
                </a:lnTo>
                <a:lnTo>
                  <a:pt x="2536" y="281"/>
                </a:lnTo>
                <a:lnTo>
                  <a:pt x="2536" y="246"/>
                </a:lnTo>
                <a:lnTo>
                  <a:pt x="2536" y="209"/>
                </a:lnTo>
                <a:lnTo>
                  <a:pt x="2536" y="47"/>
                </a:lnTo>
                <a:lnTo>
                  <a:pt x="2536" y="26"/>
                </a:lnTo>
                <a:lnTo>
                  <a:pt x="2536" y="10"/>
                </a:lnTo>
                <a:lnTo>
                  <a:pt x="2536" y="0"/>
                </a:lnTo>
                <a:lnTo>
                  <a:pt x="3456" y="0"/>
                </a:lnTo>
                <a:lnTo>
                  <a:pt x="3456" y="419"/>
                </a:lnTo>
                <a:lnTo>
                  <a:pt x="3283" y="419"/>
                </a:lnTo>
                <a:lnTo>
                  <a:pt x="3258" y="419"/>
                </a:lnTo>
                <a:lnTo>
                  <a:pt x="3234" y="419"/>
                </a:lnTo>
                <a:lnTo>
                  <a:pt x="3215" y="419"/>
                </a:lnTo>
                <a:lnTo>
                  <a:pt x="3199" y="419"/>
                </a:lnTo>
                <a:lnTo>
                  <a:pt x="3189" y="419"/>
                </a:lnTo>
                <a:lnTo>
                  <a:pt x="3186" y="419"/>
                </a:lnTo>
                <a:lnTo>
                  <a:pt x="3185" y="422"/>
                </a:lnTo>
                <a:lnTo>
                  <a:pt x="3183" y="431"/>
                </a:lnTo>
                <a:lnTo>
                  <a:pt x="3178" y="446"/>
                </a:lnTo>
                <a:lnTo>
                  <a:pt x="3173" y="466"/>
                </a:lnTo>
                <a:lnTo>
                  <a:pt x="3166" y="492"/>
                </a:lnTo>
                <a:lnTo>
                  <a:pt x="3159" y="522"/>
                </a:lnTo>
                <a:lnTo>
                  <a:pt x="3149" y="558"/>
                </a:lnTo>
                <a:lnTo>
                  <a:pt x="3139" y="597"/>
                </a:lnTo>
                <a:lnTo>
                  <a:pt x="3127" y="640"/>
                </a:lnTo>
                <a:lnTo>
                  <a:pt x="3115" y="687"/>
                </a:lnTo>
                <a:lnTo>
                  <a:pt x="3101" y="738"/>
                </a:lnTo>
                <a:lnTo>
                  <a:pt x="3087" y="791"/>
                </a:lnTo>
                <a:lnTo>
                  <a:pt x="3073" y="847"/>
                </a:lnTo>
                <a:lnTo>
                  <a:pt x="3057" y="906"/>
                </a:lnTo>
                <a:lnTo>
                  <a:pt x="3041" y="967"/>
                </a:lnTo>
                <a:lnTo>
                  <a:pt x="3025" y="1029"/>
                </a:lnTo>
                <a:lnTo>
                  <a:pt x="3008" y="1093"/>
                </a:lnTo>
                <a:lnTo>
                  <a:pt x="2990" y="1159"/>
                </a:lnTo>
                <a:lnTo>
                  <a:pt x="2973" y="1225"/>
                </a:lnTo>
                <a:lnTo>
                  <a:pt x="2955" y="1292"/>
                </a:lnTo>
                <a:lnTo>
                  <a:pt x="2938" y="1360"/>
                </a:lnTo>
                <a:lnTo>
                  <a:pt x="2920" y="1427"/>
                </a:lnTo>
                <a:lnTo>
                  <a:pt x="2902" y="1494"/>
                </a:lnTo>
                <a:lnTo>
                  <a:pt x="2884" y="1560"/>
                </a:lnTo>
                <a:lnTo>
                  <a:pt x="2867" y="1626"/>
                </a:lnTo>
                <a:lnTo>
                  <a:pt x="2850" y="1691"/>
                </a:lnTo>
                <a:lnTo>
                  <a:pt x="2833" y="1754"/>
                </a:lnTo>
                <a:lnTo>
                  <a:pt x="2817" y="1815"/>
                </a:lnTo>
                <a:lnTo>
                  <a:pt x="2801" y="1874"/>
                </a:lnTo>
                <a:lnTo>
                  <a:pt x="2787" y="1931"/>
                </a:lnTo>
                <a:lnTo>
                  <a:pt x="2772" y="1985"/>
                </a:lnTo>
                <a:lnTo>
                  <a:pt x="2759" y="2036"/>
                </a:lnTo>
                <a:lnTo>
                  <a:pt x="2746" y="2084"/>
                </a:lnTo>
                <a:lnTo>
                  <a:pt x="2734" y="2128"/>
                </a:lnTo>
                <a:lnTo>
                  <a:pt x="2724" y="2169"/>
                </a:lnTo>
                <a:lnTo>
                  <a:pt x="2715" y="2205"/>
                </a:lnTo>
                <a:lnTo>
                  <a:pt x="2706" y="2237"/>
                </a:lnTo>
                <a:lnTo>
                  <a:pt x="2699" y="2264"/>
                </a:lnTo>
                <a:lnTo>
                  <a:pt x="2693" y="2286"/>
                </a:lnTo>
                <a:lnTo>
                  <a:pt x="2688" y="2302"/>
                </a:lnTo>
                <a:lnTo>
                  <a:pt x="2686" y="2313"/>
                </a:lnTo>
                <a:lnTo>
                  <a:pt x="2684" y="2317"/>
                </a:lnTo>
                <a:lnTo>
                  <a:pt x="2584" y="2317"/>
                </a:lnTo>
                <a:lnTo>
                  <a:pt x="2548" y="2317"/>
                </a:lnTo>
                <a:lnTo>
                  <a:pt x="2525" y="2317"/>
                </a:lnTo>
                <a:lnTo>
                  <a:pt x="2490" y="2317"/>
                </a:lnTo>
                <a:lnTo>
                  <a:pt x="2466" y="2317"/>
                </a:lnTo>
                <a:lnTo>
                  <a:pt x="2422" y="2317"/>
                </a:lnTo>
                <a:lnTo>
                  <a:pt x="2312" y="2317"/>
                </a:lnTo>
                <a:lnTo>
                  <a:pt x="2286" y="2317"/>
                </a:lnTo>
                <a:lnTo>
                  <a:pt x="2242" y="2317"/>
                </a:lnTo>
                <a:lnTo>
                  <a:pt x="2058" y="2317"/>
                </a:lnTo>
                <a:lnTo>
                  <a:pt x="2045" y="2317"/>
                </a:lnTo>
                <a:lnTo>
                  <a:pt x="2032" y="2317"/>
                </a:lnTo>
                <a:lnTo>
                  <a:pt x="2024" y="2317"/>
                </a:lnTo>
                <a:lnTo>
                  <a:pt x="2023" y="2312"/>
                </a:lnTo>
                <a:lnTo>
                  <a:pt x="2020" y="2301"/>
                </a:lnTo>
                <a:lnTo>
                  <a:pt x="2016" y="2285"/>
                </a:lnTo>
                <a:lnTo>
                  <a:pt x="2011" y="2263"/>
                </a:lnTo>
                <a:lnTo>
                  <a:pt x="2003" y="2236"/>
                </a:lnTo>
                <a:lnTo>
                  <a:pt x="1996" y="2205"/>
                </a:lnTo>
                <a:lnTo>
                  <a:pt x="1988" y="2170"/>
                </a:lnTo>
                <a:lnTo>
                  <a:pt x="1977" y="2131"/>
                </a:lnTo>
                <a:lnTo>
                  <a:pt x="1967" y="2089"/>
                </a:lnTo>
                <a:lnTo>
                  <a:pt x="1956" y="2045"/>
                </a:lnTo>
                <a:lnTo>
                  <a:pt x="1944" y="1998"/>
                </a:lnTo>
                <a:lnTo>
                  <a:pt x="1931" y="1948"/>
                </a:lnTo>
                <a:lnTo>
                  <a:pt x="1919" y="1897"/>
                </a:lnTo>
                <a:lnTo>
                  <a:pt x="1906" y="1845"/>
                </a:lnTo>
                <a:lnTo>
                  <a:pt x="1892" y="1792"/>
                </a:lnTo>
                <a:lnTo>
                  <a:pt x="1879" y="1739"/>
                </a:lnTo>
                <a:lnTo>
                  <a:pt x="1865" y="1684"/>
                </a:lnTo>
                <a:lnTo>
                  <a:pt x="1852" y="1631"/>
                </a:lnTo>
                <a:lnTo>
                  <a:pt x="1839" y="1578"/>
                </a:lnTo>
                <a:lnTo>
                  <a:pt x="1825" y="1527"/>
                </a:lnTo>
                <a:lnTo>
                  <a:pt x="1813" y="1476"/>
                </a:lnTo>
                <a:lnTo>
                  <a:pt x="1801" y="1428"/>
                </a:lnTo>
                <a:lnTo>
                  <a:pt x="1790" y="1381"/>
                </a:lnTo>
                <a:lnTo>
                  <a:pt x="1778" y="1337"/>
                </a:lnTo>
                <a:lnTo>
                  <a:pt x="1768" y="1296"/>
                </a:lnTo>
                <a:lnTo>
                  <a:pt x="1758" y="1258"/>
                </a:lnTo>
                <a:lnTo>
                  <a:pt x="1750" y="1225"/>
                </a:lnTo>
                <a:lnTo>
                  <a:pt x="1743" y="1195"/>
                </a:lnTo>
                <a:lnTo>
                  <a:pt x="1736" y="1170"/>
                </a:lnTo>
                <a:lnTo>
                  <a:pt x="1731" y="1150"/>
                </a:lnTo>
                <a:lnTo>
                  <a:pt x="1727" y="1135"/>
                </a:lnTo>
                <a:lnTo>
                  <a:pt x="1725" y="1126"/>
                </a:lnTo>
                <a:lnTo>
                  <a:pt x="1725" y="1123"/>
                </a:lnTo>
                <a:lnTo>
                  <a:pt x="1724" y="1126"/>
                </a:lnTo>
                <a:lnTo>
                  <a:pt x="1722" y="1135"/>
                </a:lnTo>
                <a:lnTo>
                  <a:pt x="1718" y="1150"/>
                </a:lnTo>
                <a:lnTo>
                  <a:pt x="1712" y="1170"/>
                </a:lnTo>
                <a:lnTo>
                  <a:pt x="1705" y="1195"/>
                </a:lnTo>
                <a:lnTo>
                  <a:pt x="1698" y="1225"/>
                </a:lnTo>
                <a:lnTo>
                  <a:pt x="1688" y="1258"/>
                </a:lnTo>
                <a:lnTo>
                  <a:pt x="1679" y="1296"/>
                </a:lnTo>
                <a:lnTo>
                  <a:pt x="1668" y="1337"/>
                </a:lnTo>
                <a:lnTo>
                  <a:pt x="1657" y="1381"/>
                </a:lnTo>
                <a:lnTo>
                  <a:pt x="1644" y="1428"/>
                </a:lnTo>
                <a:lnTo>
                  <a:pt x="1632" y="1476"/>
                </a:lnTo>
                <a:lnTo>
                  <a:pt x="1618" y="1527"/>
                </a:lnTo>
                <a:lnTo>
                  <a:pt x="1604" y="1578"/>
                </a:lnTo>
                <a:lnTo>
                  <a:pt x="1591" y="1631"/>
                </a:lnTo>
                <a:lnTo>
                  <a:pt x="1576" y="1684"/>
                </a:lnTo>
                <a:lnTo>
                  <a:pt x="1561" y="1739"/>
                </a:lnTo>
                <a:lnTo>
                  <a:pt x="1548" y="1792"/>
                </a:lnTo>
                <a:lnTo>
                  <a:pt x="1534" y="1845"/>
                </a:lnTo>
                <a:lnTo>
                  <a:pt x="1520" y="1897"/>
                </a:lnTo>
                <a:lnTo>
                  <a:pt x="1507" y="1948"/>
                </a:lnTo>
                <a:lnTo>
                  <a:pt x="1493" y="1998"/>
                </a:lnTo>
                <a:lnTo>
                  <a:pt x="1481" y="2045"/>
                </a:lnTo>
                <a:lnTo>
                  <a:pt x="1469" y="2089"/>
                </a:lnTo>
                <a:lnTo>
                  <a:pt x="1458" y="2131"/>
                </a:lnTo>
                <a:lnTo>
                  <a:pt x="1448" y="2170"/>
                </a:lnTo>
                <a:lnTo>
                  <a:pt x="1439" y="2205"/>
                </a:lnTo>
                <a:lnTo>
                  <a:pt x="1431" y="2236"/>
                </a:lnTo>
                <a:lnTo>
                  <a:pt x="1423" y="2263"/>
                </a:lnTo>
                <a:lnTo>
                  <a:pt x="1418" y="2285"/>
                </a:lnTo>
                <a:lnTo>
                  <a:pt x="1414" y="2301"/>
                </a:lnTo>
                <a:lnTo>
                  <a:pt x="1411" y="2312"/>
                </a:lnTo>
                <a:lnTo>
                  <a:pt x="1410" y="2317"/>
                </a:lnTo>
                <a:lnTo>
                  <a:pt x="1308" y="2317"/>
                </a:lnTo>
                <a:lnTo>
                  <a:pt x="1272" y="2317"/>
                </a:lnTo>
                <a:lnTo>
                  <a:pt x="1250" y="2317"/>
                </a:lnTo>
                <a:lnTo>
                  <a:pt x="1215" y="2317"/>
                </a:lnTo>
                <a:lnTo>
                  <a:pt x="1191" y="2317"/>
                </a:lnTo>
                <a:lnTo>
                  <a:pt x="1147" y="2317"/>
                </a:lnTo>
                <a:lnTo>
                  <a:pt x="1037" y="2317"/>
                </a:lnTo>
                <a:lnTo>
                  <a:pt x="1012" y="2317"/>
                </a:lnTo>
                <a:lnTo>
                  <a:pt x="968" y="2317"/>
                </a:lnTo>
                <a:lnTo>
                  <a:pt x="782" y="2317"/>
                </a:lnTo>
                <a:lnTo>
                  <a:pt x="771" y="2317"/>
                </a:lnTo>
                <a:lnTo>
                  <a:pt x="756" y="2317"/>
                </a:lnTo>
                <a:lnTo>
                  <a:pt x="749" y="2317"/>
                </a:lnTo>
                <a:lnTo>
                  <a:pt x="748" y="2313"/>
                </a:lnTo>
                <a:lnTo>
                  <a:pt x="745" y="2301"/>
                </a:lnTo>
                <a:lnTo>
                  <a:pt x="740" y="2286"/>
                </a:lnTo>
                <a:lnTo>
                  <a:pt x="735" y="2264"/>
                </a:lnTo>
                <a:lnTo>
                  <a:pt x="729" y="2237"/>
                </a:lnTo>
                <a:lnTo>
                  <a:pt x="721" y="2205"/>
                </a:lnTo>
                <a:lnTo>
                  <a:pt x="711" y="2169"/>
                </a:lnTo>
                <a:lnTo>
                  <a:pt x="702" y="2128"/>
                </a:lnTo>
                <a:lnTo>
                  <a:pt x="690" y="2084"/>
                </a:lnTo>
                <a:lnTo>
                  <a:pt x="679" y="2036"/>
                </a:lnTo>
                <a:lnTo>
                  <a:pt x="665" y="1985"/>
                </a:lnTo>
                <a:lnTo>
                  <a:pt x="651" y="1931"/>
                </a:lnTo>
                <a:lnTo>
                  <a:pt x="638" y="1874"/>
                </a:lnTo>
                <a:lnTo>
                  <a:pt x="623" y="1815"/>
                </a:lnTo>
                <a:lnTo>
                  <a:pt x="607" y="1753"/>
                </a:lnTo>
                <a:lnTo>
                  <a:pt x="592" y="1691"/>
                </a:lnTo>
                <a:lnTo>
                  <a:pt x="576" y="1626"/>
                </a:lnTo>
                <a:lnTo>
                  <a:pt x="559" y="1560"/>
                </a:lnTo>
                <a:lnTo>
                  <a:pt x="542" y="1494"/>
                </a:lnTo>
                <a:lnTo>
                  <a:pt x="526" y="1427"/>
                </a:lnTo>
                <a:lnTo>
                  <a:pt x="509" y="1360"/>
                </a:lnTo>
                <a:lnTo>
                  <a:pt x="492" y="1292"/>
                </a:lnTo>
                <a:lnTo>
                  <a:pt x="474" y="1225"/>
                </a:lnTo>
                <a:lnTo>
                  <a:pt x="459" y="1159"/>
                </a:lnTo>
                <a:lnTo>
                  <a:pt x="442" y="1093"/>
                </a:lnTo>
                <a:lnTo>
                  <a:pt x="426" y="1029"/>
                </a:lnTo>
                <a:lnTo>
                  <a:pt x="411" y="966"/>
                </a:lnTo>
                <a:lnTo>
                  <a:pt x="395" y="906"/>
                </a:lnTo>
                <a:lnTo>
                  <a:pt x="380" y="847"/>
                </a:lnTo>
                <a:lnTo>
                  <a:pt x="367" y="791"/>
                </a:lnTo>
                <a:lnTo>
                  <a:pt x="353" y="738"/>
                </a:lnTo>
                <a:lnTo>
                  <a:pt x="340" y="687"/>
                </a:lnTo>
                <a:lnTo>
                  <a:pt x="328" y="640"/>
                </a:lnTo>
                <a:lnTo>
                  <a:pt x="317" y="597"/>
                </a:lnTo>
                <a:lnTo>
                  <a:pt x="308" y="558"/>
                </a:lnTo>
                <a:lnTo>
                  <a:pt x="298" y="522"/>
                </a:lnTo>
                <a:lnTo>
                  <a:pt x="291" y="492"/>
                </a:lnTo>
                <a:lnTo>
                  <a:pt x="285" y="466"/>
                </a:lnTo>
                <a:lnTo>
                  <a:pt x="280" y="446"/>
                </a:lnTo>
                <a:lnTo>
                  <a:pt x="275" y="431"/>
                </a:lnTo>
                <a:lnTo>
                  <a:pt x="273" y="422"/>
                </a:lnTo>
                <a:lnTo>
                  <a:pt x="272" y="419"/>
                </a:lnTo>
                <a:lnTo>
                  <a:pt x="118" y="419"/>
                </a:lnTo>
                <a:lnTo>
                  <a:pt x="91" y="419"/>
                </a:lnTo>
                <a:lnTo>
                  <a:pt x="66" y="419"/>
                </a:lnTo>
                <a:lnTo>
                  <a:pt x="43" y="419"/>
                </a:lnTo>
                <a:lnTo>
                  <a:pt x="24" y="419"/>
                </a:lnTo>
                <a:lnTo>
                  <a:pt x="9" y="419"/>
                </a:lnTo>
                <a:lnTo>
                  <a:pt x="0" y="41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8C02FC-EED9-489D-B8A1-ECFBA2B3D86A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48" y="321539"/>
            <a:ext cx="2084429" cy="796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6D1FDA-CCAE-4272-99EE-EE0E4A60BE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9" b="8545"/>
          <a:stretch/>
        </p:blipFill>
        <p:spPr>
          <a:xfrm>
            <a:off x="8068147" y="0"/>
            <a:ext cx="4123852" cy="654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6019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568">
          <p15:clr>
            <a:srgbClr val="FBAE40"/>
          </p15:clr>
        </p15:guide>
        <p15:guide id="3" pos="32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_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2602" y="4046918"/>
            <a:ext cx="10350500" cy="677108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400"/>
              </a:spcAft>
              <a:buNone/>
              <a:defRPr sz="3800" b="0">
                <a:solidFill>
                  <a:schemeClr val="bg2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name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82602" y="2091146"/>
            <a:ext cx="10325100" cy="1491007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5333"/>
              </a:lnSpc>
              <a:spcBef>
                <a:spcPts val="0"/>
              </a:spcBef>
              <a:defRPr sz="5067" b="0" cap="all" spc="-40" baseline="0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This Click to edit master title style</a:t>
            </a:r>
          </a:p>
        </p:txBody>
      </p:sp>
      <p:sp>
        <p:nvSpPr>
          <p:cNvPr id="11" name="Freeform 8"/>
          <p:cNvSpPr>
            <a:spLocks/>
          </p:cNvSpPr>
          <p:nvPr userDrawn="1"/>
        </p:nvSpPr>
        <p:spPr bwMode="auto">
          <a:xfrm>
            <a:off x="-3821" y="3620243"/>
            <a:ext cx="3413760" cy="169333"/>
          </a:xfrm>
          <a:custGeom>
            <a:avLst/>
            <a:gdLst/>
            <a:ahLst/>
            <a:cxnLst/>
            <a:rect l="l" t="t" r="r" b="b"/>
            <a:pathLst>
              <a:path w="3224662" h="127000">
                <a:moveTo>
                  <a:pt x="0" y="0"/>
                </a:moveTo>
                <a:lnTo>
                  <a:pt x="3224662" y="0"/>
                </a:lnTo>
                <a:lnTo>
                  <a:pt x="3191325" y="127000"/>
                </a:lnTo>
                <a:lnTo>
                  <a:pt x="0" y="127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3006" y="5905649"/>
            <a:ext cx="2560319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4007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39726"/>
          </a:xfrm>
          <a:prstGeom prst="rect">
            <a:avLst/>
          </a:prstGeom>
          <a:solidFill>
            <a:srgbClr val="4B2E84">
              <a:alpha val="75000"/>
            </a:srgbClr>
          </a:solidFill>
        </p:spPr>
        <p:txBody>
          <a:bodyPr vert="horz" wrap="square" lIns="91440" tIns="45720" rIns="91440" bIns="45720" rtlCol="0" anchor="t" anchorCtr="0">
            <a:spAutoFit/>
          </a:bodyPr>
          <a:lstStyle>
            <a:lvl1pPr marL="457200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defRPr lang="en-US" sz="4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1957011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>
            <a:lvl1pPr>
              <a:def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>
              <a:def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2pPr>
            <a:lvl3pPr>
              <a:def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3pPr>
            <a:lvl4pPr>
              <a:def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3605951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443794"/>
            <a:ext cx="11074400" cy="102592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sz="5867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333501"/>
            <a:ext cx="10972800" cy="2103140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>
            <a:lvl1pPr marL="459306" indent="-459306">
              <a:buFont typeface="Arial" panose="020B0604020202020204" pitchFamily="34" charset="0"/>
              <a:buChar char="•"/>
              <a:defRPr lang="en-US" sz="4267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82601" y="6366984"/>
            <a:ext cx="680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fld id="{D82AC86B-39BA-4CB3-92E4-E7DC2740F1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5136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82601" y="6366984"/>
            <a:ext cx="680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fld id="{D82AC86B-39BA-4CB3-92E4-E7DC2740F1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82536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368847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_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8" y="2695484"/>
            <a:ext cx="10894141" cy="1928733"/>
          </a:xfrm>
        </p:spPr>
        <p:txBody>
          <a:bodyPr/>
          <a:lstStyle>
            <a:lvl1pPr algn="ctr">
              <a:defRPr sz="5867" b="0" baseline="0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13966" y="5966609"/>
            <a:ext cx="2560317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8043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82600" y="449891"/>
            <a:ext cx="10894141" cy="748988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82600" y="1337859"/>
            <a:ext cx="10894141" cy="2325423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82601" y="6366984"/>
            <a:ext cx="680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82AC86B-39BA-4CB3-92E4-E7DC2740F1B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970863" y="6133789"/>
            <a:ext cx="1920239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6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>
    <p:fade/>
  </p:transition>
  <p:hf hdr="0" ftr="0" dt="0"/>
  <p:txStyles>
    <p:titleStyle>
      <a:lvl1pPr algn="l" defTabSz="609585" rtl="0" fontAlgn="base">
        <a:spcBef>
          <a:spcPct val="0"/>
        </a:spcBef>
        <a:spcAft>
          <a:spcPct val="0"/>
        </a:spcAft>
        <a:defRPr sz="4267" b="1" kern="1200">
          <a:solidFill>
            <a:schemeClr val="tx2"/>
          </a:solidFill>
          <a:latin typeface="+mj-lt"/>
          <a:ea typeface="+mj-ea"/>
          <a:cs typeface="Arial" panose="020B0604020202020204" pitchFamily="34" charset="0"/>
        </a:defRPr>
      </a:lvl1pPr>
      <a:lvl2pPr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585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0" indent="0" algn="l" defTabSz="609585" rtl="0" fontAlgn="base">
        <a:spcBef>
          <a:spcPts val="0"/>
        </a:spcBef>
        <a:spcAft>
          <a:spcPts val="133"/>
        </a:spcAft>
        <a:buFont typeface="Arial" charset="0"/>
        <a:buNone/>
        <a:defRPr sz="2933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759865" indent="-304792" algn="l" defTabSz="609585" rtl="0" fontAlgn="base">
        <a:spcBef>
          <a:spcPts val="0"/>
        </a:spcBef>
        <a:spcAft>
          <a:spcPts val="133"/>
        </a:spcAft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1068891" indent="-302676" algn="l" defTabSz="609585" rtl="0" fontAlgn="base">
        <a:spcBef>
          <a:spcPts val="0"/>
        </a:spcBef>
        <a:spcAft>
          <a:spcPts val="133"/>
        </a:spcAft>
        <a:buFont typeface="Arial" charset="0"/>
        <a:buChar char="•"/>
        <a:defRPr sz="2667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369450" indent="-294210" algn="l" defTabSz="609585" rtl="0" fontAlgn="base">
        <a:spcBef>
          <a:spcPts val="0"/>
        </a:spcBef>
        <a:spcAft>
          <a:spcPts val="133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1678475" indent="-319609" algn="l" defTabSz="609585" rtl="0" fontAlgn="base">
        <a:spcBef>
          <a:spcPts val="0"/>
        </a:spcBef>
        <a:spcAft>
          <a:spcPts val="133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288">
          <p15:clr>
            <a:srgbClr val="F26B43"/>
          </p15:clr>
        </p15:guide>
        <p15:guide id="4" orient="horz" pos="279">
          <p15:clr>
            <a:srgbClr val="F26B43"/>
          </p15:clr>
        </p15:guide>
        <p15:guide id="5" orient="horz" pos="840">
          <p15:clr>
            <a:srgbClr val="F26B43"/>
          </p15:clr>
        </p15:guide>
        <p15:guide id="6" pos="542">
          <p15:clr>
            <a:srgbClr val="F26B43"/>
          </p15:clr>
        </p15:guide>
        <p15:guide id="7" pos="55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help.alteryx.com/20213/designer/input-data-tool" TargetMode="External"/><Relationship Id="rId7" Type="http://schemas.openxmlformats.org/officeDocument/2006/relationships/hyperlink" Target="https://help.alteryx.com/20213/designer/formula-tool" TargetMode="External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hyperlink" Target="https://help.alteryx.com/20213/designer/output-data-tool" TargetMode="External"/><Relationship Id="rId5" Type="http://schemas.openxmlformats.org/officeDocument/2006/relationships/hyperlink" Target="https://help.alteryx.com/20213/designer/text-columns-tool" TargetMode="External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hyperlink" Target="https://help.alteryx.com/20213/designer/regex-tool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s://jamieonthemat.wordpress.com/2009/12/01/grouchy-yogini/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0203" y="1210162"/>
            <a:ext cx="8685177" cy="2378728"/>
          </a:xfrm>
        </p:spPr>
        <p:txBody>
          <a:bodyPr/>
          <a:lstStyle/>
          <a:p>
            <a:r>
              <a:rPr lang="en-US" sz="4000" dirty="0"/>
              <a:t>Intro to Extracting, Transforming and Loading Data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B2773AAD-913F-4F7D-B76C-297F2718F4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03" y="4019111"/>
            <a:ext cx="8502777" cy="1333827"/>
          </a:xfrm>
        </p:spPr>
        <p:txBody>
          <a:bodyPr/>
          <a:lstStyle/>
          <a:p>
            <a:r>
              <a:rPr lang="en-US" dirty="0"/>
              <a:t>ACCTG 522</a:t>
            </a:r>
          </a:p>
          <a:p>
            <a:r>
              <a:rPr lang="en-US" dirty="0"/>
              <a:t>Class 2</a:t>
            </a:r>
          </a:p>
        </p:txBody>
      </p:sp>
    </p:spTree>
    <p:extLst>
      <p:ext uri="{BB962C8B-B14F-4D97-AF65-F5344CB8AC3E}">
        <p14:creationId xmlns:p14="http://schemas.microsoft.com/office/powerpoint/2010/main" val="228729265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DEF5E-C582-429A-8FA6-CDFB4718A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60DA3-6077-4FCC-A612-B803EC8D3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5F4145-E75A-4C21-BD13-3953A466D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04"/>
            <a:ext cx="11918330" cy="68436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A7029BA-9732-83CB-29A3-EA30EF8597B2}"/>
              </a:ext>
            </a:extLst>
          </p:cNvPr>
          <p:cNvSpPr/>
          <p:nvPr/>
        </p:nvSpPr>
        <p:spPr>
          <a:xfrm>
            <a:off x="776037" y="1540042"/>
            <a:ext cx="1365584" cy="776037"/>
          </a:xfrm>
          <a:prstGeom prst="rect">
            <a:avLst/>
          </a:prstGeom>
          <a:noFill/>
          <a:ln w="28575">
            <a:solidFill>
              <a:srgbClr val="4B2E8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7069ED-D442-A87B-62EA-11CFB2F216B4}"/>
              </a:ext>
            </a:extLst>
          </p:cNvPr>
          <p:cNvSpPr/>
          <p:nvPr/>
        </p:nvSpPr>
        <p:spPr>
          <a:xfrm>
            <a:off x="2833437" y="1540042"/>
            <a:ext cx="1034716" cy="776037"/>
          </a:xfrm>
          <a:prstGeom prst="rect">
            <a:avLst/>
          </a:prstGeom>
          <a:noFill/>
          <a:ln w="28575">
            <a:solidFill>
              <a:srgbClr val="4B2E8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D485C5-E527-E6FB-70B5-490E43591864}"/>
              </a:ext>
            </a:extLst>
          </p:cNvPr>
          <p:cNvSpPr/>
          <p:nvPr/>
        </p:nvSpPr>
        <p:spPr>
          <a:xfrm>
            <a:off x="206542" y="3975045"/>
            <a:ext cx="298784" cy="776037"/>
          </a:xfrm>
          <a:prstGeom prst="rect">
            <a:avLst/>
          </a:prstGeom>
          <a:noFill/>
          <a:ln w="28575">
            <a:solidFill>
              <a:srgbClr val="4B2E8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F69E35-EC08-DD91-04AD-8A3217A038A5}"/>
              </a:ext>
            </a:extLst>
          </p:cNvPr>
          <p:cNvSpPr/>
          <p:nvPr/>
        </p:nvSpPr>
        <p:spPr>
          <a:xfrm>
            <a:off x="206542" y="4993105"/>
            <a:ext cx="1002632" cy="559469"/>
          </a:xfrm>
          <a:prstGeom prst="rect">
            <a:avLst/>
          </a:prstGeom>
          <a:noFill/>
          <a:ln w="28575">
            <a:solidFill>
              <a:srgbClr val="4B2E8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3B46C1-AC05-26D6-571A-545F7F90A05B}"/>
              </a:ext>
            </a:extLst>
          </p:cNvPr>
          <p:cNvSpPr/>
          <p:nvPr/>
        </p:nvSpPr>
        <p:spPr>
          <a:xfrm>
            <a:off x="3521242" y="3113929"/>
            <a:ext cx="990600" cy="776037"/>
          </a:xfrm>
          <a:prstGeom prst="rect">
            <a:avLst/>
          </a:prstGeom>
          <a:noFill/>
          <a:ln w="28575">
            <a:solidFill>
              <a:srgbClr val="4B2E8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FEE0AD-532D-8541-955B-748AE63C4D41}"/>
              </a:ext>
            </a:extLst>
          </p:cNvPr>
          <p:cNvSpPr/>
          <p:nvPr/>
        </p:nvSpPr>
        <p:spPr>
          <a:xfrm>
            <a:off x="4389521" y="5552575"/>
            <a:ext cx="892342" cy="507516"/>
          </a:xfrm>
          <a:prstGeom prst="rect">
            <a:avLst/>
          </a:prstGeom>
          <a:noFill/>
          <a:ln w="28575">
            <a:solidFill>
              <a:srgbClr val="4B2E8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AC539-CE4E-42F2-FF92-6235F5458457}"/>
              </a:ext>
            </a:extLst>
          </p:cNvPr>
          <p:cNvSpPr/>
          <p:nvPr/>
        </p:nvSpPr>
        <p:spPr>
          <a:xfrm>
            <a:off x="5721015" y="3975045"/>
            <a:ext cx="1455822" cy="776036"/>
          </a:xfrm>
          <a:prstGeom prst="rect">
            <a:avLst/>
          </a:prstGeom>
          <a:noFill/>
          <a:ln w="28575">
            <a:solidFill>
              <a:srgbClr val="4B2E8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951BB4-AEDF-BAB0-0BD7-0484BADA2A84}"/>
              </a:ext>
            </a:extLst>
          </p:cNvPr>
          <p:cNvSpPr/>
          <p:nvPr/>
        </p:nvSpPr>
        <p:spPr>
          <a:xfrm>
            <a:off x="7228973" y="3975046"/>
            <a:ext cx="597569" cy="776036"/>
          </a:xfrm>
          <a:prstGeom prst="rect">
            <a:avLst/>
          </a:prstGeom>
          <a:noFill/>
          <a:ln w="28575">
            <a:solidFill>
              <a:srgbClr val="4B2E8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71CFAD-7856-00B8-9616-B653CFF4090E}"/>
              </a:ext>
            </a:extLst>
          </p:cNvPr>
          <p:cNvSpPr/>
          <p:nvPr/>
        </p:nvSpPr>
        <p:spPr>
          <a:xfrm>
            <a:off x="200527" y="6060090"/>
            <a:ext cx="8853236" cy="559470"/>
          </a:xfrm>
          <a:prstGeom prst="rect">
            <a:avLst/>
          </a:prstGeom>
          <a:noFill/>
          <a:ln w="28575">
            <a:solidFill>
              <a:srgbClr val="4B2E8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0AE102-AF1C-E140-8FE0-44559936C151}"/>
              </a:ext>
            </a:extLst>
          </p:cNvPr>
          <p:cNvSpPr/>
          <p:nvPr/>
        </p:nvSpPr>
        <p:spPr>
          <a:xfrm>
            <a:off x="5847347" y="1550798"/>
            <a:ext cx="3711741" cy="1603909"/>
          </a:xfrm>
          <a:prstGeom prst="rect">
            <a:avLst/>
          </a:prstGeom>
          <a:noFill/>
          <a:ln w="28575">
            <a:solidFill>
              <a:srgbClr val="4B2E8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9AF6C1-B4E2-BADD-A1EB-313D1B917006}"/>
              </a:ext>
            </a:extLst>
          </p:cNvPr>
          <p:cNvSpPr/>
          <p:nvPr/>
        </p:nvSpPr>
        <p:spPr>
          <a:xfrm>
            <a:off x="9232776" y="407431"/>
            <a:ext cx="802573" cy="1132611"/>
          </a:xfrm>
          <a:prstGeom prst="rect">
            <a:avLst/>
          </a:prstGeom>
          <a:noFill/>
          <a:ln w="28575">
            <a:solidFill>
              <a:srgbClr val="4B2E8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9E8FB3-5749-B9ED-509D-7ACA6F4EE009}"/>
              </a:ext>
            </a:extLst>
          </p:cNvPr>
          <p:cNvSpPr/>
          <p:nvPr/>
        </p:nvSpPr>
        <p:spPr>
          <a:xfrm>
            <a:off x="5281862" y="2174915"/>
            <a:ext cx="293315" cy="1132611"/>
          </a:xfrm>
          <a:prstGeom prst="rect">
            <a:avLst/>
          </a:prstGeom>
          <a:noFill/>
          <a:ln w="28575">
            <a:solidFill>
              <a:srgbClr val="4B2E8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2063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DF653E0-14A5-47F0-8A07-24ED9E9D2F27}"/>
              </a:ext>
            </a:extLst>
          </p:cNvPr>
          <p:cNvSpPr txBox="1"/>
          <p:nvPr/>
        </p:nvSpPr>
        <p:spPr>
          <a:xfrm>
            <a:off x="914400" y="1539551"/>
            <a:ext cx="10636898" cy="2175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867" b="1" i="0" u="none" strike="noStrike" kern="1200" cap="none" spc="0" normalizeH="0" baseline="0" noProof="0" dirty="0">
                <a:ln>
                  <a:noFill/>
                </a:ln>
                <a:solidFill>
                  <a:srgbClr val="4B2E84"/>
                </a:solidFill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ETL Cases in the FSB Remote Labs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07991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8DDC0-E70C-456B-A378-97D5BFE74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59283"/>
          </a:xfrm>
        </p:spPr>
        <p:txBody>
          <a:bodyPr/>
          <a:lstStyle/>
          <a:p>
            <a:r>
              <a:rPr lang="en-US" dirty="0"/>
              <a:t>Revision – Data 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A6436-38D4-4EC7-A65B-CD0B6301F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3441968"/>
          </a:xfrm>
        </p:spPr>
        <p:txBody>
          <a:bodyPr/>
          <a:lstStyle/>
          <a:p>
            <a:r>
              <a:rPr lang="en-US" b="1" dirty="0"/>
              <a:t>Open discussion (2 mins with classmate) </a:t>
            </a:r>
          </a:p>
          <a:p>
            <a:endParaRPr lang="en-US" dirty="0"/>
          </a:p>
          <a:p>
            <a:r>
              <a:rPr lang="en-US" dirty="0"/>
              <a:t>One lesson from the formatting exercise we undertook was that we need to be careful with converting string variables to numbers – what went wrong?</a:t>
            </a:r>
          </a:p>
        </p:txBody>
      </p:sp>
    </p:spTree>
    <p:extLst>
      <p:ext uri="{BB962C8B-B14F-4D97-AF65-F5344CB8AC3E}">
        <p14:creationId xmlns:p14="http://schemas.microsoft.com/office/powerpoint/2010/main" val="131372702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DC1002-2938-743F-D4B5-55C81C0B6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2AC86B-39BA-4CB3-92E4-E7DC2740F1B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9BC827-DC79-FBFF-2A9A-76DE77680EA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5982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8DDC0-E70C-456B-A378-97D5BFE74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59283"/>
          </a:xfrm>
        </p:spPr>
        <p:txBody>
          <a:bodyPr/>
          <a:lstStyle/>
          <a:p>
            <a:r>
              <a:rPr lang="en-US" dirty="0"/>
              <a:t>Revision – Data 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A6436-38D4-4EC7-A65B-CD0B6301F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64633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A1E75BF-1F90-8A29-6FE3-01292D814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78" y="1920394"/>
            <a:ext cx="8465469" cy="493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78228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8DDC0-E70C-456B-A378-97D5BFE74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59283"/>
          </a:xfrm>
        </p:spPr>
        <p:txBody>
          <a:bodyPr/>
          <a:lstStyle/>
          <a:p>
            <a:r>
              <a:rPr lang="en-US" dirty="0"/>
              <a:t>Alternative – Data 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A6436-38D4-4EC7-A65B-CD0B6301F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64633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A1E75BF-1F90-8A29-6FE3-01292D814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78" y="1920394"/>
            <a:ext cx="8465469" cy="493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C2EDE1A-85CE-72EF-CEB6-73566C1CD227}"/>
              </a:ext>
            </a:extLst>
          </p:cNvPr>
          <p:cNvCxnSpPr>
            <a:cxnSpLocks/>
          </p:cNvCxnSpPr>
          <p:nvPr/>
        </p:nvCxnSpPr>
        <p:spPr>
          <a:xfrm flipH="1">
            <a:off x="7950200" y="3530600"/>
            <a:ext cx="668867" cy="152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0FF53EC-EA98-D771-BD49-706A8ED5586E}"/>
              </a:ext>
            </a:extLst>
          </p:cNvPr>
          <p:cNvSpPr txBox="1"/>
          <p:nvPr/>
        </p:nvSpPr>
        <p:spPr>
          <a:xfrm>
            <a:off x="8619067" y="3359834"/>
            <a:ext cx="2381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“Clean ticker file”</a:t>
            </a:r>
          </a:p>
          <a:p>
            <a:r>
              <a:rPr lang="en-US" dirty="0"/>
              <a:t>Join by Company Name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166970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8DDC0-E70C-456B-A378-97D5BFE74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ETL Cases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A6436-38D4-4EC7-A65B-CD0B6301F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2333972"/>
          </a:xfrm>
        </p:spPr>
        <p:txBody>
          <a:bodyPr/>
          <a:lstStyle/>
          <a:p>
            <a:r>
              <a:rPr lang="en-US" dirty="0"/>
              <a:t>Our first ETL case “Text Extraction and Unique Identifiers” we will: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Prepare data for a join by “Location-</a:t>
            </a:r>
            <a:r>
              <a:rPr lang="en-US" dirty="0" err="1"/>
              <a:t>PlantID</a:t>
            </a:r>
            <a:r>
              <a:rPr lang="en-US" dirty="0"/>
              <a:t>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The information is in “</a:t>
            </a:r>
            <a:r>
              <a:rPr lang="en-US" dirty="0" err="1"/>
              <a:t>EmployeeCode</a:t>
            </a:r>
            <a:r>
              <a:rPr lang="en-US" dirty="0"/>
              <a:t>”  </a:t>
            </a:r>
          </a:p>
        </p:txBody>
      </p:sp>
    </p:spTree>
    <p:extLst>
      <p:ext uri="{BB962C8B-B14F-4D97-AF65-F5344CB8AC3E}">
        <p14:creationId xmlns:p14="http://schemas.microsoft.com/office/powerpoint/2010/main" val="416819041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078089-7DE7-46FE-B310-EBFF490E7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233" y="3429000"/>
            <a:ext cx="8211696" cy="30198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AAC20E-5ACD-4292-BB11-87ED4D251B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2998"/>
            <a:ext cx="4305901" cy="294363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1D8558-C454-4D6C-A650-83ADECE6D3D9}"/>
              </a:ext>
            </a:extLst>
          </p:cNvPr>
          <p:cNvSpPr/>
          <p:nvPr/>
        </p:nvSpPr>
        <p:spPr>
          <a:xfrm>
            <a:off x="872455" y="1249960"/>
            <a:ext cx="1132514" cy="2407640"/>
          </a:xfrm>
          <a:prstGeom prst="rect">
            <a:avLst/>
          </a:prstGeom>
          <a:noFill/>
          <a:ln w="57150">
            <a:solidFill>
              <a:srgbClr val="715FA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61CFC5-354F-48DC-898E-A530F4CCF76E}"/>
              </a:ext>
            </a:extLst>
          </p:cNvPr>
          <p:cNvSpPr/>
          <p:nvPr/>
        </p:nvSpPr>
        <p:spPr>
          <a:xfrm>
            <a:off x="10967207" y="4041206"/>
            <a:ext cx="1132514" cy="2407640"/>
          </a:xfrm>
          <a:prstGeom prst="rect">
            <a:avLst/>
          </a:prstGeom>
          <a:noFill/>
          <a:ln w="57150">
            <a:solidFill>
              <a:srgbClr val="715FA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40A3784-FF5C-4B30-8448-632529886A8C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2150604" y="1375795"/>
            <a:ext cx="7689682" cy="15159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ight Brace 10">
            <a:extLst>
              <a:ext uri="{FF2B5EF4-FFF2-40B4-BE49-F238E27FC236}">
                <a16:creationId xmlns:a16="http://schemas.microsoft.com/office/drawing/2014/main" id="{5B7A894B-35A3-4F34-B08C-C594C4AA7CCB}"/>
              </a:ext>
            </a:extLst>
          </p:cNvPr>
          <p:cNvSpPr/>
          <p:nvPr/>
        </p:nvSpPr>
        <p:spPr>
          <a:xfrm rot="16200000">
            <a:off x="9555508" y="1558508"/>
            <a:ext cx="899528" cy="406586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4088E1-8B11-43C3-B88B-064D88371029}"/>
              </a:ext>
            </a:extLst>
          </p:cNvPr>
          <p:cNvSpPr txBox="1"/>
          <p:nvPr/>
        </p:nvSpPr>
        <p:spPr>
          <a:xfrm>
            <a:off x="9840286" y="2707097"/>
            <a:ext cx="2006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5 new output fields</a:t>
            </a:r>
          </a:p>
        </p:txBody>
      </p:sp>
    </p:spTree>
    <p:extLst>
      <p:ext uri="{BB962C8B-B14F-4D97-AF65-F5344CB8AC3E}">
        <p14:creationId xmlns:p14="http://schemas.microsoft.com/office/powerpoint/2010/main" val="34636356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8DDC0-E70C-456B-A378-97D5BFE74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ETL Cases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A6436-38D4-4EC7-A65B-CD0B6301F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3454792"/>
          </a:xfrm>
        </p:spPr>
        <p:txBody>
          <a:bodyPr/>
          <a:lstStyle/>
          <a:p>
            <a:r>
              <a:rPr lang="en-US" dirty="0"/>
              <a:t>Our second ETL case “Advanced ETL Text Extraction and Unique Identifiers” we will: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Prepare data for a join by “Location-</a:t>
            </a:r>
            <a:r>
              <a:rPr lang="en-US" dirty="0" err="1"/>
              <a:t>PlantID</a:t>
            </a:r>
            <a:r>
              <a:rPr lang="en-US" dirty="0"/>
              <a:t>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The information is in “</a:t>
            </a:r>
            <a:r>
              <a:rPr lang="en-US" dirty="0" err="1"/>
              <a:t>EmployeeCode</a:t>
            </a:r>
            <a:r>
              <a:rPr lang="en-US" dirty="0"/>
              <a:t>”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But this time, clean the “</a:t>
            </a:r>
            <a:r>
              <a:rPr lang="en-US" dirty="0" err="1"/>
              <a:t>EmployeeCode</a:t>
            </a:r>
            <a:r>
              <a:rPr lang="en-US" dirty="0"/>
              <a:t>” as it is </a:t>
            </a:r>
            <a:r>
              <a:rPr lang="en-US" b="1" dirty="0">
                <a:solidFill>
                  <a:srgbClr val="4B2E84"/>
                </a:solidFill>
              </a:rPr>
              <a:t>messy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3624592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C7A6FF-FF51-4F5D-B7BB-B0A3A4CFE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837"/>
            <a:ext cx="4163006" cy="33151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D5AC27-C5FC-4C6D-AEFF-4A31D9B047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3906" y="3476153"/>
            <a:ext cx="8154538" cy="338184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E1138BF-9C90-490D-8A6A-C11695B87382}"/>
              </a:ext>
            </a:extLst>
          </p:cNvPr>
          <p:cNvSpPr/>
          <p:nvPr/>
        </p:nvSpPr>
        <p:spPr>
          <a:xfrm>
            <a:off x="948989" y="847287"/>
            <a:ext cx="1123092" cy="2628865"/>
          </a:xfrm>
          <a:custGeom>
            <a:avLst/>
            <a:gdLst>
              <a:gd name="connsiteX0" fmla="*/ 0 w 1123092"/>
              <a:gd name="connsiteY0" fmla="*/ 0 h 2628865"/>
              <a:gd name="connsiteX1" fmla="*/ 561546 w 1123092"/>
              <a:gd name="connsiteY1" fmla="*/ 0 h 2628865"/>
              <a:gd name="connsiteX2" fmla="*/ 1123092 w 1123092"/>
              <a:gd name="connsiteY2" fmla="*/ 0 h 2628865"/>
              <a:gd name="connsiteX3" fmla="*/ 1123092 w 1123092"/>
              <a:gd name="connsiteY3" fmla="*/ 525773 h 2628865"/>
              <a:gd name="connsiteX4" fmla="*/ 1123092 w 1123092"/>
              <a:gd name="connsiteY4" fmla="*/ 1077835 h 2628865"/>
              <a:gd name="connsiteX5" fmla="*/ 1123092 w 1123092"/>
              <a:gd name="connsiteY5" fmla="*/ 1524742 h 2628865"/>
              <a:gd name="connsiteX6" fmla="*/ 1123092 w 1123092"/>
              <a:gd name="connsiteY6" fmla="*/ 1971649 h 2628865"/>
              <a:gd name="connsiteX7" fmla="*/ 1123092 w 1123092"/>
              <a:gd name="connsiteY7" fmla="*/ 2628865 h 2628865"/>
              <a:gd name="connsiteX8" fmla="*/ 572777 w 1123092"/>
              <a:gd name="connsiteY8" fmla="*/ 2628865 h 2628865"/>
              <a:gd name="connsiteX9" fmla="*/ 0 w 1123092"/>
              <a:gd name="connsiteY9" fmla="*/ 2628865 h 2628865"/>
              <a:gd name="connsiteX10" fmla="*/ 0 w 1123092"/>
              <a:gd name="connsiteY10" fmla="*/ 2050515 h 2628865"/>
              <a:gd name="connsiteX11" fmla="*/ 0 w 1123092"/>
              <a:gd name="connsiteY11" fmla="*/ 1472164 h 2628865"/>
              <a:gd name="connsiteX12" fmla="*/ 0 w 1123092"/>
              <a:gd name="connsiteY12" fmla="*/ 893814 h 2628865"/>
              <a:gd name="connsiteX13" fmla="*/ 0 w 1123092"/>
              <a:gd name="connsiteY13" fmla="*/ 0 h 2628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23092" h="2628865" extrusionOk="0">
                <a:moveTo>
                  <a:pt x="0" y="0"/>
                </a:moveTo>
                <a:cubicBezTo>
                  <a:pt x="158626" y="-12919"/>
                  <a:pt x="322401" y="62472"/>
                  <a:pt x="561546" y="0"/>
                </a:cubicBezTo>
                <a:cubicBezTo>
                  <a:pt x="800691" y="-62472"/>
                  <a:pt x="958950" y="64053"/>
                  <a:pt x="1123092" y="0"/>
                </a:cubicBezTo>
                <a:cubicBezTo>
                  <a:pt x="1181271" y="248445"/>
                  <a:pt x="1071538" y="362779"/>
                  <a:pt x="1123092" y="525773"/>
                </a:cubicBezTo>
                <a:cubicBezTo>
                  <a:pt x="1174646" y="688767"/>
                  <a:pt x="1092095" y="961803"/>
                  <a:pt x="1123092" y="1077835"/>
                </a:cubicBezTo>
                <a:cubicBezTo>
                  <a:pt x="1154089" y="1193867"/>
                  <a:pt x="1096156" y="1389128"/>
                  <a:pt x="1123092" y="1524742"/>
                </a:cubicBezTo>
                <a:cubicBezTo>
                  <a:pt x="1150028" y="1660356"/>
                  <a:pt x="1092786" y="1851893"/>
                  <a:pt x="1123092" y="1971649"/>
                </a:cubicBezTo>
                <a:cubicBezTo>
                  <a:pt x="1153398" y="2091405"/>
                  <a:pt x="1117632" y="2495830"/>
                  <a:pt x="1123092" y="2628865"/>
                </a:cubicBezTo>
                <a:cubicBezTo>
                  <a:pt x="896120" y="2694696"/>
                  <a:pt x="703977" y="2590039"/>
                  <a:pt x="572777" y="2628865"/>
                </a:cubicBezTo>
                <a:cubicBezTo>
                  <a:pt x="441577" y="2667691"/>
                  <a:pt x="281640" y="2604946"/>
                  <a:pt x="0" y="2628865"/>
                </a:cubicBezTo>
                <a:cubicBezTo>
                  <a:pt x="-8055" y="2421636"/>
                  <a:pt x="16164" y="2295004"/>
                  <a:pt x="0" y="2050515"/>
                </a:cubicBezTo>
                <a:cubicBezTo>
                  <a:pt x="-16164" y="1806026"/>
                  <a:pt x="16541" y="1729693"/>
                  <a:pt x="0" y="1472164"/>
                </a:cubicBezTo>
                <a:cubicBezTo>
                  <a:pt x="-16541" y="1214635"/>
                  <a:pt x="15351" y="1041186"/>
                  <a:pt x="0" y="893814"/>
                </a:cubicBezTo>
                <a:cubicBezTo>
                  <a:pt x="-15351" y="746442"/>
                  <a:pt x="65709" y="434535"/>
                  <a:pt x="0" y="0"/>
                </a:cubicBezTo>
                <a:close/>
              </a:path>
            </a:pathLst>
          </a:custGeom>
          <a:noFill/>
          <a:ln w="57150">
            <a:solidFill>
              <a:srgbClr val="715FA4"/>
            </a:solidFill>
            <a:extLst>
              <a:ext uri="{C807C97D-BFC1-408E-A445-0C87EB9F89A2}">
                <ask:lineSketchStyleProps xmlns:ask="http://schemas.microsoft.com/office/drawing/2018/sketchyshapes" sd="39982357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14025D5-EB03-4088-98E4-71929F705469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2251160" y="1098958"/>
            <a:ext cx="6691504" cy="18263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ight Brace 7">
            <a:extLst>
              <a:ext uri="{FF2B5EF4-FFF2-40B4-BE49-F238E27FC236}">
                <a16:creationId xmlns:a16="http://schemas.microsoft.com/office/drawing/2014/main" id="{F96035D0-B68C-4A55-B332-77BC33D9C5FC}"/>
              </a:ext>
            </a:extLst>
          </p:cNvPr>
          <p:cNvSpPr/>
          <p:nvPr/>
        </p:nvSpPr>
        <p:spPr>
          <a:xfrm rot="16200000">
            <a:off x="9612165" y="1708318"/>
            <a:ext cx="899528" cy="406586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3E429D-2FA2-4CBD-9FD5-27402707C247}"/>
              </a:ext>
            </a:extLst>
          </p:cNvPr>
          <p:cNvSpPr txBox="1"/>
          <p:nvPr/>
        </p:nvSpPr>
        <p:spPr>
          <a:xfrm>
            <a:off x="8942664" y="2740653"/>
            <a:ext cx="2559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5 new output fields again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5AB9-9A7D-4C8F-9B1E-39A84B1CF42E}"/>
              </a:ext>
            </a:extLst>
          </p:cNvPr>
          <p:cNvSpPr/>
          <p:nvPr/>
        </p:nvSpPr>
        <p:spPr>
          <a:xfrm>
            <a:off x="10855356" y="4245782"/>
            <a:ext cx="1286309" cy="2612218"/>
          </a:xfrm>
          <a:prstGeom prst="rect">
            <a:avLst/>
          </a:prstGeom>
          <a:noFill/>
          <a:ln w="57150">
            <a:solidFill>
              <a:srgbClr val="715FA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93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CD141-81F8-4A93-87DE-D9885DC62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37BDE-DD2F-4C40-9423-74EA2798C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2298065"/>
          </a:xfrm>
        </p:spPr>
        <p:txBody>
          <a:bodyPr/>
          <a:lstStyle/>
          <a:p>
            <a:r>
              <a:rPr lang="en-US" sz="2800" b="1" dirty="0"/>
              <a:t>Class Agenda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Review and ETL Overview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ETL Cases in the FSB Remote Labs</a:t>
            </a:r>
            <a:endParaRPr lang="en-US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Conclusion and look ahead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4111577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8A1B0-88EA-473C-B4AE-62B967FC7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Alteryx?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1E551-DD4A-4C53-B3EC-EB97ADE9C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4021614"/>
          </a:xfrm>
        </p:spPr>
        <p:txBody>
          <a:bodyPr/>
          <a:lstStyle/>
          <a:p>
            <a:r>
              <a:rPr lang="en-US" b="1" dirty="0">
                <a:solidFill>
                  <a:srgbClr val="4B2E84"/>
                </a:solidFill>
              </a:rPr>
              <a:t>Alteryx</a:t>
            </a:r>
            <a:r>
              <a:rPr lang="en-US" dirty="0"/>
              <a:t> is cutting-edge software that is excellent for the ETL process.</a:t>
            </a:r>
          </a:p>
          <a:p>
            <a:endParaRPr lang="en-US" dirty="0"/>
          </a:p>
          <a:p>
            <a:r>
              <a:rPr lang="en-US" dirty="0"/>
              <a:t>Working with cutting-edge software allows you to: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Become adaptable and resilient to new software.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Impress recruiters with practical discussions of cutting-edge software.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7929926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5FB60-1F5C-4CB1-BAF3-B75B1780B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FSB remote labs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EC8CA-1A27-4DF8-9285-122AE1625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3995966"/>
          </a:xfrm>
        </p:spPr>
        <p:txBody>
          <a:bodyPr/>
          <a:lstStyle/>
          <a:p>
            <a:r>
              <a:rPr lang="en-US" dirty="0"/>
              <a:t>We will use </a:t>
            </a:r>
            <a:r>
              <a:rPr lang="en-US" b="1" dirty="0">
                <a:solidFill>
                  <a:srgbClr val="4B2E84"/>
                </a:solidFill>
              </a:rPr>
              <a:t>Alteryx on the FSB remote labs</a:t>
            </a:r>
            <a:r>
              <a:rPr lang="en-US" dirty="0"/>
              <a:t> to solve both cases.</a:t>
            </a:r>
          </a:p>
          <a:p>
            <a:endParaRPr lang="en-US" dirty="0"/>
          </a:p>
          <a:p>
            <a:r>
              <a:rPr lang="en-US" dirty="0"/>
              <a:t>I recommend </a:t>
            </a:r>
            <a:r>
              <a:rPr lang="en-US" b="1" dirty="0">
                <a:solidFill>
                  <a:srgbClr val="4B2E84"/>
                </a:solidFill>
              </a:rPr>
              <a:t>saving screenshots </a:t>
            </a:r>
            <a:r>
              <a:rPr lang="en-US" dirty="0"/>
              <a:t>of your work in Alteryx (I’ve added blank slides if you want to save them in this ppt document, </a:t>
            </a:r>
            <a:r>
              <a:rPr lang="en-US" dirty="0" err="1"/>
              <a:t>ctrl+m</a:t>
            </a:r>
            <a:r>
              <a:rPr lang="en-US" dirty="0"/>
              <a:t> adds more slides)</a:t>
            </a:r>
          </a:p>
        </p:txBody>
      </p:sp>
    </p:spTree>
    <p:extLst>
      <p:ext uri="{BB962C8B-B14F-4D97-AF65-F5344CB8AC3E}">
        <p14:creationId xmlns:p14="http://schemas.microsoft.com/office/powerpoint/2010/main" val="2570446773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2F62D-CC81-4AB3-A4A2-63172A522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59283"/>
          </a:xfrm>
        </p:spPr>
        <p:txBody>
          <a:bodyPr/>
          <a:lstStyle/>
          <a:p>
            <a:r>
              <a:rPr lang="en-US" dirty="0"/>
              <a:t>The Tools We will use: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9F0553-37E5-442C-A35A-A77447C19F11}"/>
              </a:ext>
            </a:extLst>
          </p:cNvPr>
          <p:cNvSpPr txBox="1"/>
          <p:nvPr/>
        </p:nvSpPr>
        <p:spPr>
          <a:xfrm>
            <a:off x="1180314" y="2475540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Input Data Tool | Alteryx Help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6E609C-C015-4D31-B0E8-67809891E6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77" y="2295307"/>
            <a:ext cx="742950" cy="685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C6D584-5D64-434D-B95E-11ECD4A0F938}"/>
              </a:ext>
            </a:extLst>
          </p:cNvPr>
          <p:cNvSpPr txBox="1"/>
          <p:nvPr/>
        </p:nvSpPr>
        <p:spPr>
          <a:xfrm>
            <a:off x="1203383" y="3243658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Text To Columns Tool | Alteryx Help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57A4ED-9BA7-4D91-87E9-8ED82F8C7C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415" y="3133256"/>
            <a:ext cx="676275" cy="6667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ABD8533-6B49-4E30-B8D9-F881981571EB}"/>
              </a:ext>
            </a:extLst>
          </p:cNvPr>
          <p:cNvSpPr txBox="1"/>
          <p:nvPr/>
        </p:nvSpPr>
        <p:spPr>
          <a:xfrm>
            <a:off x="1260445" y="4198792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Formula Tool | Alteryx Help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01CF19-49F2-4DD3-A3BB-BB730F5155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300" y="4059608"/>
            <a:ext cx="695325" cy="6477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027D570-8E07-4986-AC4F-17893D97636D}"/>
              </a:ext>
            </a:extLst>
          </p:cNvPr>
          <p:cNvSpPr txBox="1"/>
          <p:nvPr/>
        </p:nvSpPr>
        <p:spPr>
          <a:xfrm>
            <a:off x="1260445" y="5115619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hlinkClick r:id="rId9"/>
              </a:rPr>
              <a:t>RegEx</a:t>
            </a:r>
            <a:r>
              <a:rPr lang="en-US" dirty="0">
                <a:hlinkClick r:id="rId9"/>
              </a:rPr>
              <a:t> Tool | Alteryx Help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1EB5A50-630F-428A-A092-B99B2663B4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8488" y="4966910"/>
            <a:ext cx="742950" cy="66675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480D4A3-4DE1-457E-BA0A-097D680B2FC9}"/>
              </a:ext>
            </a:extLst>
          </p:cNvPr>
          <p:cNvSpPr txBox="1"/>
          <p:nvPr/>
        </p:nvSpPr>
        <p:spPr>
          <a:xfrm>
            <a:off x="1260445" y="6032446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11"/>
              </a:rPr>
              <a:t>Output Data Tool | Alteryx Help</a:t>
            </a:r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0BC33FF-7AAC-4F8C-ADBA-0B20A14BF3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7063" y="5846542"/>
            <a:ext cx="714375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899179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CDC3D-67FB-45FD-85C4-4E56731A6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77827-12B7-4611-8358-BD7D1A0D9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2087751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sz="3200" dirty="0"/>
              <a:t>Solve ETL Case 2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/>
              <a:t>Discussion of ETL strategy for messy ETL Case 3 (find the inconsistencies)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/>
              <a:t>Solve ETL Case 3</a:t>
            </a:r>
          </a:p>
        </p:txBody>
      </p:sp>
    </p:spTree>
    <p:extLst>
      <p:ext uri="{BB962C8B-B14F-4D97-AF65-F5344CB8AC3E}">
        <p14:creationId xmlns:p14="http://schemas.microsoft.com/office/powerpoint/2010/main" val="1186345445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078089-7DE7-46FE-B310-EBFF490E7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233" y="3429000"/>
            <a:ext cx="8211696" cy="30198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AAC20E-5ACD-4292-BB11-87ED4D251B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2998"/>
            <a:ext cx="4305901" cy="294363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1D8558-C454-4D6C-A650-83ADECE6D3D9}"/>
              </a:ext>
            </a:extLst>
          </p:cNvPr>
          <p:cNvSpPr/>
          <p:nvPr/>
        </p:nvSpPr>
        <p:spPr>
          <a:xfrm>
            <a:off x="872455" y="1249960"/>
            <a:ext cx="1132514" cy="2407640"/>
          </a:xfrm>
          <a:prstGeom prst="rect">
            <a:avLst/>
          </a:prstGeom>
          <a:noFill/>
          <a:ln w="57150">
            <a:solidFill>
              <a:srgbClr val="715FA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61CFC5-354F-48DC-898E-A530F4CCF76E}"/>
              </a:ext>
            </a:extLst>
          </p:cNvPr>
          <p:cNvSpPr/>
          <p:nvPr/>
        </p:nvSpPr>
        <p:spPr>
          <a:xfrm>
            <a:off x="10967207" y="4041206"/>
            <a:ext cx="1132514" cy="2407640"/>
          </a:xfrm>
          <a:prstGeom prst="rect">
            <a:avLst/>
          </a:prstGeom>
          <a:noFill/>
          <a:ln w="57150">
            <a:solidFill>
              <a:srgbClr val="715FA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40A3784-FF5C-4B30-8448-632529886A8C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2150604" y="1375795"/>
            <a:ext cx="7689682" cy="15159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ight Brace 10">
            <a:extLst>
              <a:ext uri="{FF2B5EF4-FFF2-40B4-BE49-F238E27FC236}">
                <a16:creationId xmlns:a16="http://schemas.microsoft.com/office/drawing/2014/main" id="{5B7A894B-35A3-4F34-B08C-C594C4AA7CCB}"/>
              </a:ext>
            </a:extLst>
          </p:cNvPr>
          <p:cNvSpPr/>
          <p:nvPr/>
        </p:nvSpPr>
        <p:spPr>
          <a:xfrm rot="16200000">
            <a:off x="9555508" y="1558508"/>
            <a:ext cx="899528" cy="406586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4088E1-8B11-43C3-B88B-064D88371029}"/>
              </a:ext>
            </a:extLst>
          </p:cNvPr>
          <p:cNvSpPr txBox="1"/>
          <p:nvPr/>
        </p:nvSpPr>
        <p:spPr>
          <a:xfrm>
            <a:off x="9840286" y="2707097"/>
            <a:ext cx="2006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5 new output fields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2E0FD3-D2C5-46D3-9F1A-54182E7BA3FD}"/>
              </a:ext>
            </a:extLst>
          </p:cNvPr>
          <p:cNvSpPr txBox="1"/>
          <p:nvPr/>
        </p:nvSpPr>
        <p:spPr>
          <a:xfrm>
            <a:off x="5335398" y="989901"/>
            <a:ext cx="6145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Discuss your Case 1 strategy to get from the input to the output</a:t>
            </a:r>
          </a:p>
        </p:txBody>
      </p:sp>
    </p:spTree>
    <p:extLst>
      <p:ext uri="{BB962C8B-B14F-4D97-AF65-F5344CB8AC3E}">
        <p14:creationId xmlns:p14="http://schemas.microsoft.com/office/powerpoint/2010/main" val="4269722980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292090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5774973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C7A6FF-FF51-4F5D-B7BB-B0A3A4CFE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837"/>
            <a:ext cx="4163006" cy="33151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D5AC27-C5FC-4C6D-AEFF-4A31D9B047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3906" y="3476153"/>
            <a:ext cx="8154538" cy="338184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E1138BF-9C90-490D-8A6A-C11695B87382}"/>
              </a:ext>
            </a:extLst>
          </p:cNvPr>
          <p:cNvSpPr/>
          <p:nvPr/>
        </p:nvSpPr>
        <p:spPr>
          <a:xfrm>
            <a:off x="948989" y="847287"/>
            <a:ext cx="1123092" cy="2628865"/>
          </a:xfrm>
          <a:custGeom>
            <a:avLst/>
            <a:gdLst>
              <a:gd name="connsiteX0" fmla="*/ 0 w 1123092"/>
              <a:gd name="connsiteY0" fmla="*/ 0 h 2628865"/>
              <a:gd name="connsiteX1" fmla="*/ 561546 w 1123092"/>
              <a:gd name="connsiteY1" fmla="*/ 0 h 2628865"/>
              <a:gd name="connsiteX2" fmla="*/ 1123092 w 1123092"/>
              <a:gd name="connsiteY2" fmla="*/ 0 h 2628865"/>
              <a:gd name="connsiteX3" fmla="*/ 1123092 w 1123092"/>
              <a:gd name="connsiteY3" fmla="*/ 525773 h 2628865"/>
              <a:gd name="connsiteX4" fmla="*/ 1123092 w 1123092"/>
              <a:gd name="connsiteY4" fmla="*/ 1077835 h 2628865"/>
              <a:gd name="connsiteX5" fmla="*/ 1123092 w 1123092"/>
              <a:gd name="connsiteY5" fmla="*/ 1524742 h 2628865"/>
              <a:gd name="connsiteX6" fmla="*/ 1123092 w 1123092"/>
              <a:gd name="connsiteY6" fmla="*/ 1971649 h 2628865"/>
              <a:gd name="connsiteX7" fmla="*/ 1123092 w 1123092"/>
              <a:gd name="connsiteY7" fmla="*/ 2628865 h 2628865"/>
              <a:gd name="connsiteX8" fmla="*/ 572777 w 1123092"/>
              <a:gd name="connsiteY8" fmla="*/ 2628865 h 2628865"/>
              <a:gd name="connsiteX9" fmla="*/ 0 w 1123092"/>
              <a:gd name="connsiteY9" fmla="*/ 2628865 h 2628865"/>
              <a:gd name="connsiteX10" fmla="*/ 0 w 1123092"/>
              <a:gd name="connsiteY10" fmla="*/ 2050515 h 2628865"/>
              <a:gd name="connsiteX11" fmla="*/ 0 w 1123092"/>
              <a:gd name="connsiteY11" fmla="*/ 1472164 h 2628865"/>
              <a:gd name="connsiteX12" fmla="*/ 0 w 1123092"/>
              <a:gd name="connsiteY12" fmla="*/ 893814 h 2628865"/>
              <a:gd name="connsiteX13" fmla="*/ 0 w 1123092"/>
              <a:gd name="connsiteY13" fmla="*/ 0 h 2628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23092" h="2628865" extrusionOk="0">
                <a:moveTo>
                  <a:pt x="0" y="0"/>
                </a:moveTo>
                <a:cubicBezTo>
                  <a:pt x="158626" y="-12919"/>
                  <a:pt x="322401" y="62472"/>
                  <a:pt x="561546" y="0"/>
                </a:cubicBezTo>
                <a:cubicBezTo>
                  <a:pt x="800691" y="-62472"/>
                  <a:pt x="958950" y="64053"/>
                  <a:pt x="1123092" y="0"/>
                </a:cubicBezTo>
                <a:cubicBezTo>
                  <a:pt x="1181271" y="248445"/>
                  <a:pt x="1071538" y="362779"/>
                  <a:pt x="1123092" y="525773"/>
                </a:cubicBezTo>
                <a:cubicBezTo>
                  <a:pt x="1174646" y="688767"/>
                  <a:pt x="1092095" y="961803"/>
                  <a:pt x="1123092" y="1077835"/>
                </a:cubicBezTo>
                <a:cubicBezTo>
                  <a:pt x="1154089" y="1193867"/>
                  <a:pt x="1096156" y="1389128"/>
                  <a:pt x="1123092" y="1524742"/>
                </a:cubicBezTo>
                <a:cubicBezTo>
                  <a:pt x="1150028" y="1660356"/>
                  <a:pt x="1092786" y="1851893"/>
                  <a:pt x="1123092" y="1971649"/>
                </a:cubicBezTo>
                <a:cubicBezTo>
                  <a:pt x="1153398" y="2091405"/>
                  <a:pt x="1117632" y="2495830"/>
                  <a:pt x="1123092" y="2628865"/>
                </a:cubicBezTo>
                <a:cubicBezTo>
                  <a:pt x="896120" y="2694696"/>
                  <a:pt x="703977" y="2590039"/>
                  <a:pt x="572777" y="2628865"/>
                </a:cubicBezTo>
                <a:cubicBezTo>
                  <a:pt x="441577" y="2667691"/>
                  <a:pt x="281640" y="2604946"/>
                  <a:pt x="0" y="2628865"/>
                </a:cubicBezTo>
                <a:cubicBezTo>
                  <a:pt x="-8055" y="2421636"/>
                  <a:pt x="16164" y="2295004"/>
                  <a:pt x="0" y="2050515"/>
                </a:cubicBezTo>
                <a:cubicBezTo>
                  <a:pt x="-16164" y="1806026"/>
                  <a:pt x="16541" y="1729693"/>
                  <a:pt x="0" y="1472164"/>
                </a:cubicBezTo>
                <a:cubicBezTo>
                  <a:pt x="-16541" y="1214635"/>
                  <a:pt x="15351" y="1041186"/>
                  <a:pt x="0" y="893814"/>
                </a:cubicBezTo>
                <a:cubicBezTo>
                  <a:pt x="-15351" y="746442"/>
                  <a:pt x="65709" y="434535"/>
                  <a:pt x="0" y="0"/>
                </a:cubicBezTo>
                <a:close/>
              </a:path>
            </a:pathLst>
          </a:custGeom>
          <a:noFill/>
          <a:ln w="57150">
            <a:solidFill>
              <a:srgbClr val="715FA4"/>
            </a:solidFill>
            <a:extLst>
              <a:ext uri="{C807C97D-BFC1-408E-A445-0C87EB9F89A2}">
                <ask:lineSketchStyleProps xmlns:ask="http://schemas.microsoft.com/office/drawing/2018/sketchyshapes" sd="39982357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14025D5-EB03-4088-98E4-71929F705469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2251160" y="1098958"/>
            <a:ext cx="6691504" cy="18263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ight Brace 7">
            <a:extLst>
              <a:ext uri="{FF2B5EF4-FFF2-40B4-BE49-F238E27FC236}">
                <a16:creationId xmlns:a16="http://schemas.microsoft.com/office/drawing/2014/main" id="{F96035D0-B68C-4A55-B332-77BC33D9C5FC}"/>
              </a:ext>
            </a:extLst>
          </p:cNvPr>
          <p:cNvSpPr/>
          <p:nvPr/>
        </p:nvSpPr>
        <p:spPr>
          <a:xfrm rot="16200000">
            <a:off x="9612165" y="1708318"/>
            <a:ext cx="899528" cy="406586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3E429D-2FA2-4CBD-9FD5-27402707C247}"/>
              </a:ext>
            </a:extLst>
          </p:cNvPr>
          <p:cNvSpPr txBox="1"/>
          <p:nvPr/>
        </p:nvSpPr>
        <p:spPr>
          <a:xfrm>
            <a:off x="8942664" y="2740653"/>
            <a:ext cx="2559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5 new output fields again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5AB9-9A7D-4C8F-9B1E-39A84B1CF42E}"/>
              </a:ext>
            </a:extLst>
          </p:cNvPr>
          <p:cNvSpPr/>
          <p:nvPr/>
        </p:nvSpPr>
        <p:spPr>
          <a:xfrm>
            <a:off x="10855356" y="4245782"/>
            <a:ext cx="1286309" cy="2612218"/>
          </a:xfrm>
          <a:prstGeom prst="rect">
            <a:avLst/>
          </a:prstGeom>
          <a:noFill/>
          <a:ln w="57150">
            <a:solidFill>
              <a:srgbClr val="715FA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324E21-6D2B-4288-95ED-BD608C180074}"/>
              </a:ext>
            </a:extLst>
          </p:cNvPr>
          <p:cNvSpPr txBox="1"/>
          <p:nvPr/>
        </p:nvSpPr>
        <p:spPr>
          <a:xfrm>
            <a:off x="5335398" y="989901"/>
            <a:ext cx="6145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Discuss your Case 2 strategy to get from the input to the output</a:t>
            </a:r>
          </a:p>
          <a:p>
            <a:r>
              <a:rPr lang="en-US" dirty="0"/>
              <a:t>Make a note of the inconsistencies in the input file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74938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2627636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98016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DF653E0-14A5-47F0-8A07-24ED9E9D2F27}"/>
              </a:ext>
            </a:extLst>
          </p:cNvPr>
          <p:cNvSpPr txBox="1"/>
          <p:nvPr/>
        </p:nvSpPr>
        <p:spPr>
          <a:xfrm>
            <a:off x="914400" y="1539551"/>
            <a:ext cx="10636898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867" b="1" i="0" u="none" strike="noStrike" kern="1200" cap="none" spc="0" normalizeH="0" baseline="0" noProof="0" dirty="0">
                <a:ln>
                  <a:noFill/>
                </a:ln>
                <a:solidFill>
                  <a:srgbClr val="4B2E84"/>
                </a:solidFill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Review: ETL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330121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2048817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8DDC0-E70C-456B-A378-97D5BFE74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59283"/>
          </a:xfrm>
        </p:spPr>
        <p:txBody>
          <a:bodyPr/>
          <a:lstStyle/>
          <a:p>
            <a:r>
              <a:rPr lang="en-US" dirty="0"/>
              <a:t>Extra </a:t>
            </a:r>
            <a:r>
              <a:rPr lang="en-US" dirty="0" err="1"/>
              <a:t>RegEx</a:t>
            </a:r>
            <a:r>
              <a:rPr lang="en-US" dirty="0"/>
              <a:t>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A6436-38D4-4EC7-A65B-CD0B6301F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4429418"/>
          </a:xfrm>
        </p:spPr>
        <p:txBody>
          <a:bodyPr/>
          <a:lstStyle/>
          <a:p>
            <a:r>
              <a:rPr lang="en-US" dirty="0"/>
              <a:t>Dates: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Invoice Date: 03/15/2025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Payment Due: 04/14/2025</a:t>
            </a:r>
          </a:p>
          <a:p>
            <a:endParaRPr lang="en-US" dirty="0"/>
          </a:p>
          <a:p>
            <a:r>
              <a:rPr lang="en-US" dirty="0"/>
              <a:t>Invoices: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INV-100234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INV-567890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Reference: INV-456</a:t>
            </a:r>
          </a:p>
        </p:txBody>
      </p:sp>
    </p:spTree>
    <p:extLst>
      <p:ext uri="{BB962C8B-B14F-4D97-AF65-F5344CB8AC3E}">
        <p14:creationId xmlns:p14="http://schemas.microsoft.com/office/powerpoint/2010/main" val="3819738624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CD6C0-343D-094C-85C5-ED0E75F53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E23EF-54A6-12E8-495C-331D25145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59283"/>
          </a:xfrm>
        </p:spPr>
        <p:txBody>
          <a:bodyPr/>
          <a:lstStyle/>
          <a:p>
            <a:r>
              <a:rPr lang="en-US" dirty="0"/>
              <a:t>Extra </a:t>
            </a:r>
            <a:r>
              <a:rPr lang="en-US" dirty="0" err="1"/>
              <a:t>RegEx</a:t>
            </a:r>
            <a:r>
              <a:rPr lang="en-US" dirty="0"/>
              <a:t>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57D2A-CF88-B7C4-EC7F-E246DBDDE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1861760"/>
            <a:ext cx="10994053" cy="4996240"/>
          </a:xfrm>
        </p:spPr>
        <p:txBody>
          <a:bodyPr/>
          <a:lstStyle/>
          <a:p>
            <a:r>
              <a:rPr lang="en-US" dirty="0"/>
              <a:t>Firm Identifiers: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CIK: 0000320193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Ticker: TSLA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Ticker: AAPL</a:t>
            </a:r>
          </a:p>
          <a:p>
            <a:endParaRPr lang="en-US" dirty="0"/>
          </a:p>
          <a:p>
            <a:r>
              <a:rPr lang="en-US" dirty="0"/>
              <a:t>Matching dollar amounts and accounts: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Total: $12,450.00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Late Fee: $25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Refund: ($1,200)</a:t>
            </a:r>
          </a:p>
        </p:txBody>
      </p:sp>
    </p:spTree>
    <p:extLst>
      <p:ext uri="{BB962C8B-B14F-4D97-AF65-F5344CB8AC3E}">
        <p14:creationId xmlns:p14="http://schemas.microsoft.com/office/powerpoint/2010/main" val="3280045402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046B2-97D1-99B2-4EA6-7429901AB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8965A-B267-6D19-0A5A-70F6F223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59283"/>
          </a:xfrm>
        </p:spPr>
        <p:txBody>
          <a:bodyPr/>
          <a:lstStyle/>
          <a:p>
            <a:r>
              <a:rPr lang="en-US" dirty="0"/>
              <a:t>Extra </a:t>
            </a:r>
            <a:r>
              <a:rPr lang="en-US" dirty="0" err="1"/>
              <a:t>RegEx</a:t>
            </a:r>
            <a:r>
              <a:rPr lang="en-US" dirty="0"/>
              <a:t>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7AC6E-BB43-C3D7-13F8-7F97ADCA3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1861760"/>
            <a:ext cx="10994053" cy="2346796"/>
          </a:xfrm>
        </p:spPr>
        <p:txBody>
          <a:bodyPr/>
          <a:lstStyle/>
          <a:p>
            <a:r>
              <a:rPr lang="en-US" dirty="0"/>
              <a:t>Phone numbers, email, credit card numbers: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206-123-4567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real_person@example.com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Potential fraud detected: 4532-9876-1234-5678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391046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F57768-7CF1-EE4F-67F9-3178CA064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CC4FB-AA8E-3ACF-0DBC-EEF7916F3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59283"/>
          </a:xfrm>
        </p:spPr>
        <p:txBody>
          <a:bodyPr/>
          <a:lstStyle/>
          <a:p>
            <a:r>
              <a:rPr lang="en-US" dirty="0"/>
              <a:t>ETL Cases, Continued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F1816-7750-CA46-3575-71E633905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3134191"/>
          </a:xfrm>
        </p:spPr>
        <p:txBody>
          <a:bodyPr/>
          <a:lstStyle/>
          <a:p>
            <a:r>
              <a:rPr lang="en-US" dirty="0"/>
              <a:t>Today we will examine “Joining Data”: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Joining data is another </a:t>
            </a:r>
            <a:r>
              <a:rPr lang="en-US" sz="3200" b="1" dirty="0">
                <a:solidFill>
                  <a:srgbClr val="4B2E84"/>
                </a:solidFill>
              </a:rPr>
              <a:t>fundamental step </a:t>
            </a:r>
            <a:r>
              <a:rPr lang="en-US" sz="3200" dirty="0"/>
              <a:t>in the ETL process, as in most cases, developing insight will require data from different databases.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Joining data can sometimes be referred to as merging data, blending data, or combining data.</a:t>
            </a:r>
          </a:p>
        </p:txBody>
      </p:sp>
    </p:spTree>
    <p:extLst>
      <p:ext uri="{BB962C8B-B14F-4D97-AF65-F5344CB8AC3E}">
        <p14:creationId xmlns:p14="http://schemas.microsoft.com/office/powerpoint/2010/main" val="3726325632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8DDC0-E70C-456B-A378-97D5BFE74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59283"/>
          </a:xfrm>
        </p:spPr>
        <p:txBody>
          <a:bodyPr/>
          <a:lstStyle/>
          <a:p>
            <a:r>
              <a:rPr lang="en-US" dirty="0"/>
              <a:t>Why is joining data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A6436-38D4-4EC7-A65B-CD0B6301F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5093317"/>
          </a:xfrm>
        </p:spPr>
        <p:txBody>
          <a:bodyPr/>
          <a:lstStyle/>
          <a:p>
            <a:r>
              <a:rPr lang="en-US" dirty="0"/>
              <a:t>Joining data is part of the transforming step in ETL.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Incorrect joins are a </a:t>
            </a:r>
            <a:r>
              <a:rPr lang="en-US" b="1" dirty="0">
                <a:solidFill>
                  <a:srgbClr val="4B2E84"/>
                </a:solidFill>
              </a:rPr>
              <a:t>data quality issue</a:t>
            </a:r>
            <a:r>
              <a:rPr lang="en-US" dirty="0"/>
              <a:t>, incorrect joins can:</a:t>
            </a:r>
          </a:p>
          <a:p>
            <a:pPr marL="1331365" lvl="1" indent="-571500"/>
            <a:r>
              <a:rPr lang="en-US" b="1" dirty="0">
                <a:solidFill>
                  <a:srgbClr val="4B2E84"/>
                </a:solidFill>
              </a:rPr>
              <a:t>crash</a:t>
            </a:r>
            <a:r>
              <a:rPr lang="en-US" dirty="0"/>
              <a:t> (or really slow down) our programs! </a:t>
            </a:r>
          </a:p>
          <a:p>
            <a:pPr marL="1331365" lvl="1" indent="-571500"/>
            <a:r>
              <a:rPr lang="en-US" dirty="0"/>
              <a:t>have us </a:t>
            </a:r>
            <a:r>
              <a:rPr lang="en-US" b="1" dirty="0">
                <a:solidFill>
                  <a:srgbClr val="4B2E84"/>
                </a:solidFill>
              </a:rPr>
              <a:t>lose</a:t>
            </a:r>
            <a:r>
              <a:rPr lang="en-US" dirty="0"/>
              <a:t> important data.</a:t>
            </a:r>
          </a:p>
          <a:p>
            <a:pPr marL="1331365" lvl="1" indent="-571500"/>
            <a:r>
              <a:rPr lang="en-US" dirty="0"/>
              <a:t>Have us generate </a:t>
            </a:r>
            <a:r>
              <a:rPr lang="en-US" b="1" dirty="0">
                <a:solidFill>
                  <a:srgbClr val="4B2E84"/>
                </a:solidFill>
              </a:rPr>
              <a:t>incorrect conclusions/insight </a:t>
            </a:r>
            <a:r>
              <a:rPr lang="en-US" dirty="0"/>
              <a:t>from our analysis.</a:t>
            </a:r>
          </a:p>
          <a:p>
            <a:pPr marL="1331365" lvl="1" indent="-571500"/>
            <a:endParaRPr lang="en-US" dirty="0"/>
          </a:p>
          <a:p>
            <a:pPr marL="1331365" lvl="1" indent="-5715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89775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8DDC0-E70C-456B-A378-97D5BFE74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59283"/>
          </a:xfrm>
        </p:spPr>
        <p:txBody>
          <a:bodyPr/>
          <a:lstStyle/>
          <a:p>
            <a:r>
              <a:rPr lang="en-US" dirty="0"/>
              <a:t>Joining using unique keys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A6436-38D4-4EC7-A65B-CD0B6301F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3816301"/>
          </a:xfrm>
        </p:spPr>
        <p:txBody>
          <a:bodyPr/>
          <a:lstStyle/>
          <a:p>
            <a:r>
              <a:rPr lang="en-US" dirty="0"/>
              <a:t>In all cases we will use unique keys to join the data.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All the unique keys are described in the case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One of them was tricky, can you remember which one?</a:t>
            </a:r>
          </a:p>
          <a:p>
            <a:pPr marL="1331365" lvl="1" indent="-571500"/>
            <a:endParaRPr lang="en-US" dirty="0"/>
          </a:p>
          <a:p>
            <a:pPr marL="1331365" lvl="1" indent="-5715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317399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QL JOINS and ALIASES. Hello everyone, in this insight, I'll… | by João  Marçura | Medium">
            <a:extLst>
              <a:ext uri="{FF2B5EF4-FFF2-40B4-BE49-F238E27FC236}">
                <a16:creationId xmlns:a16="http://schemas.microsoft.com/office/drawing/2014/main" id="{2FEA6F1C-4D7A-4B8B-B32A-399B48628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121777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376829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isual Representation of SQL Joins - CodeProject">
            <a:extLst>
              <a:ext uri="{FF2B5EF4-FFF2-40B4-BE49-F238E27FC236}">
                <a16:creationId xmlns:a16="http://schemas.microsoft.com/office/drawing/2014/main" id="{B74B300C-C7BE-4D73-810B-F66341D5B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5" y="0"/>
            <a:ext cx="8716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77658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8DDC0-E70C-456B-A378-97D5BFE74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59283"/>
          </a:xfrm>
        </p:spPr>
        <p:txBody>
          <a:bodyPr/>
          <a:lstStyle/>
          <a:p>
            <a:r>
              <a:rPr lang="en-US" dirty="0"/>
              <a:t>Joining using unique keys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A6436-38D4-4EC7-A65B-CD0B6301F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3249479"/>
          </a:xfrm>
        </p:spPr>
        <p:txBody>
          <a:bodyPr/>
          <a:lstStyle/>
          <a:p>
            <a:r>
              <a:rPr lang="en-US" dirty="0"/>
              <a:t>In all joins we will use “one to many” matches.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Joining the large information source (“</a:t>
            </a:r>
            <a:r>
              <a:rPr lang="en-US" dirty="0" err="1"/>
              <a:t>JELineItems</a:t>
            </a:r>
            <a:r>
              <a:rPr lang="en-US" dirty="0"/>
              <a:t>”) to the smaller set of information in the other data sheets.</a:t>
            </a:r>
          </a:p>
          <a:p>
            <a:pPr marL="1331365" lvl="1" indent="-571500"/>
            <a:endParaRPr lang="en-US" dirty="0"/>
          </a:p>
          <a:p>
            <a:pPr marL="1331365" lvl="1" indent="-5715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14556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70155-EEB3-4093-B91E-57109477B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253677"/>
          </a:xfrm>
        </p:spPr>
        <p:txBody>
          <a:bodyPr/>
          <a:lstStyle/>
          <a:p>
            <a:r>
              <a:rPr lang="en-US" sz="4400" dirty="0"/>
              <a:t>The Analytical Mindset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79ADF-9AF8-48AE-90C2-0DCBA53A6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1754326"/>
          </a:xfrm>
        </p:spPr>
        <p:txBody>
          <a:bodyPr/>
          <a:lstStyle/>
          <a:p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Analytical Mindset </a:t>
            </a:r>
            <a:r>
              <a:rPr lang="en-US" b="1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defined as the ability to work with data to apply appropriate analytics and interpret and share insight with stakeholders.</a:t>
            </a:r>
          </a:p>
        </p:txBody>
      </p:sp>
    </p:spTree>
    <p:extLst>
      <p:ext uri="{BB962C8B-B14F-4D97-AF65-F5344CB8AC3E}">
        <p14:creationId xmlns:p14="http://schemas.microsoft.com/office/powerpoint/2010/main" val="1047488037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8A1B0-88EA-473C-B4AE-62B967FC7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253677"/>
          </a:xfrm>
        </p:spPr>
        <p:txBody>
          <a:bodyPr/>
          <a:lstStyle/>
          <a:p>
            <a:r>
              <a:rPr lang="en-US" sz="4400" dirty="0"/>
              <a:t>Why join across multiple software?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1E551-DD4A-4C53-B3EC-EB97ADE9C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4452501"/>
          </a:xfrm>
        </p:spPr>
        <p:txBody>
          <a:bodyPr/>
          <a:lstStyle/>
          <a:p>
            <a:r>
              <a:rPr lang="en-US" b="1" dirty="0">
                <a:solidFill>
                  <a:srgbClr val="4B2E84"/>
                </a:solidFill>
              </a:rPr>
              <a:t>Because joining data is so fundamental, </a:t>
            </a:r>
            <a:r>
              <a:rPr lang="en-US" dirty="0"/>
              <a:t>we want to work towards becoming software agnostic.</a:t>
            </a:r>
          </a:p>
          <a:p>
            <a:endParaRPr lang="en-US" dirty="0"/>
          </a:p>
          <a:p>
            <a:r>
              <a:rPr lang="en-US" dirty="0"/>
              <a:t>Working with cutting-edge software allows you to: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Become adaptable and resilient to </a:t>
            </a:r>
            <a:r>
              <a:rPr lang="en-US" sz="3200" b="1" dirty="0">
                <a:solidFill>
                  <a:srgbClr val="4B2E84"/>
                </a:solidFill>
              </a:rPr>
              <a:t>new software</a:t>
            </a:r>
            <a:r>
              <a:rPr lang="en-US" sz="3200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Impress recruiters with practical discussions of cutting-edge software.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35160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FA2AF-D273-7DE9-F443-EB4F1C129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8B2A0-D701-10C8-7220-C490E2AB6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59283"/>
          </a:xfrm>
        </p:spPr>
        <p:txBody>
          <a:bodyPr/>
          <a:lstStyle/>
          <a:p>
            <a:r>
              <a:rPr lang="en-US" dirty="0"/>
              <a:t>The tools we will use:</a:t>
            </a:r>
          </a:p>
        </p:txBody>
      </p:sp>
    </p:spTree>
    <p:extLst>
      <p:ext uri="{BB962C8B-B14F-4D97-AF65-F5344CB8AC3E}">
        <p14:creationId xmlns:p14="http://schemas.microsoft.com/office/powerpoint/2010/main" val="3107705514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9FA6F1-74D0-46B7-A696-AE797045B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124" y="2619375"/>
            <a:ext cx="1685925" cy="1619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B0416C-5854-4842-AE49-D80040497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62" y="1852612"/>
            <a:ext cx="6638925" cy="3152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085643-0341-4A3E-90DA-4755B8BE9593}"/>
              </a:ext>
            </a:extLst>
          </p:cNvPr>
          <p:cNvSpPr txBox="1"/>
          <p:nvPr/>
        </p:nvSpPr>
        <p:spPr>
          <a:xfrm>
            <a:off x="243062" y="448983"/>
            <a:ext cx="10636898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867" b="1" dirty="0">
                <a:solidFill>
                  <a:srgbClr val="4B2E84"/>
                </a:solidFill>
                <a:latin typeface="Arial"/>
                <a:ea typeface="+mj-ea"/>
                <a:cs typeface="Arial" panose="020B0604020202020204" pitchFamily="34" charset="0"/>
              </a:rPr>
              <a:t>Alteryx Joins: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181162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78B59A-3EA2-4040-9E33-4BAB008F5734}"/>
              </a:ext>
            </a:extLst>
          </p:cNvPr>
          <p:cNvSpPr txBox="1"/>
          <p:nvPr/>
        </p:nvSpPr>
        <p:spPr>
          <a:xfrm>
            <a:off x="394283" y="474149"/>
            <a:ext cx="10636898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867" b="1" dirty="0">
                <a:solidFill>
                  <a:srgbClr val="4B2E84"/>
                </a:solidFill>
                <a:latin typeface="Arial"/>
                <a:ea typeface="+mj-ea"/>
                <a:cs typeface="Arial" panose="020B0604020202020204" pitchFamily="34" charset="0"/>
              </a:rPr>
              <a:t>Tableau Relationships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1F352B-ED15-454D-A60B-0C65A72D3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984" y="2061857"/>
            <a:ext cx="7343775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26005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E69199-4AFD-485C-93A7-DEDD0AABD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0" y="2266950"/>
            <a:ext cx="6019800" cy="2324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C7FFE7-7E7B-4292-B3D4-C14E0D70DE9F}"/>
              </a:ext>
            </a:extLst>
          </p:cNvPr>
          <p:cNvSpPr txBox="1"/>
          <p:nvPr/>
        </p:nvSpPr>
        <p:spPr>
          <a:xfrm>
            <a:off x="394283" y="474149"/>
            <a:ext cx="10636898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867" b="1" dirty="0">
                <a:solidFill>
                  <a:srgbClr val="4B2E84"/>
                </a:solidFill>
                <a:latin typeface="Arial"/>
                <a:ea typeface="+mj-ea"/>
                <a:cs typeface="Arial" panose="020B0604020202020204" pitchFamily="34" charset="0"/>
              </a:rPr>
              <a:t>Tableau Joins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815717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62A0D1-354D-42F3-B44A-B17DE1275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199" y="750506"/>
            <a:ext cx="7849084" cy="61074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422B9E-517F-40CC-85B8-3E9B164BCE74}"/>
              </a:ext>
            </a:extLst>
          </p:cNvPr>
          <p:cNvSpPr txBox="1"/>
          <p:nvPr/>
        </p:nvSpPr>
        <p:spPr>
          <a:xfrm>
            <a:off x="295292" y="252901"/>
            <a:ext cx="10636898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867" b="1" dirty="0">
                <a:solidFill>
                  <a:srgbClr val="4B2E84"/>
                </a:solidFill>
                <a:latin typeface="Arial"/>
                <a:ea typeface="+mj-ea"/>
                <a:cs typeface="Arial" panose="020B0604020202020204" pitchFamily="34" charset="0"/>
              </a:rPr>
              <a:t>Power BI Data Relationships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668436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5FB60-1F5C-4CB1-BAF3-B75B1780B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FSB remote labs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EC8CA-1A27-4DF8-9285-122AE1625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3441968"/>
          </a:xfrm>
        </p:spPr>
        <p:txBody>
          <a:bodyPr/>
          <a:lstStyle/>
          <a:p>
            <a:r>
              <a:rPr lang="en-US" dirty="0"/>
              <a:t>We will begin in </a:t>
            </a:r>
            <a:r>
              <a:rPr lang="en-US" dirty="0">
                <a:solidFill>
                  <a:srgbClr val="4B2E84"/>
                </a:solidFill>
              </a:rPr>
              <a:t>Alteryx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Again I recommend </a:t>
            </a:r>
            <a:r>
              <a:rPr lang="en-US" b="1" dirty="0">
                <a:solidFill>
                  <a:srgbClr val="4B2E84"/>
                </a:solidFill>
              </a:rPr>
              <a:t>saving screenshots </a:t>
            </a:r>
            <a:r>
              <a:rPr lang="en-US" dirty="0"/>
              <a:t>of your work in Alteryx (I’ve added blank slides if you want to save them in this ppt document, </a:t>
            </a:r>
            <a:r>
              <a:rPr lang="en-US" dirty="0" err="1"/>
              <a:t>ctrl+m</a:t>
            </a:r>
            <a:r>
              <a:rPr lang="en-US" dirty="0"/>
              <a:t> adds more slides)</a:t>
            </a:r>
          </a:p>
        </p:txBody>
      </p:sp>
    </p:spTree>
    <p:extLst>
      <p:ext uri="{BB962C8B-B14F-4D97-AF65-F5344CB8AC3E}">
        <p14:creationId xmlns:p14="http://schemas.microsoft.com/office/powerpoint/2010/main" val="657796806"/>
      </p:ext>
    </p:ext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CDC3D-67FB-45FD-85C4-4E56731A6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77827-12B7-4611-8358-BD7D1A0D9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1595309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sz="3200" dirty="0"/>
              <a:t>Case Demonstration in Alteryx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/>
              <a:t>Then in Tableau (time permitting)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/>
              <a:t>Then in Power BI (time permitting)</a:t>
            </a:r>
          </a:p>
        </p:txBody>
      </p:sp>
    </p:spTree>
    <p:extLst>
      <p:ext uri="{BB962C8B-B14F-4D97-AF65-F5344CB8AC3E}">
        <p14:creationId xmlns:p14="http://schemas.microsoft.com/office/powerpoint/2010/main" val="819378424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9184772"/>
      </p:ext>
    </p:extLst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329724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70155-EEB3-4093-B91E-57109477B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59283"/>
          </a:xfrm>
        </p:spPr>
        <p:txBody>
          <a:bodyPr/>
          <a:lstStyle/>
          <a:p>
            <a:r>
              <a:rPr lang="en-US" sz="4400" dirty="0"/>
              <a:t>Why do we care about Data Quality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79ADF-9AF8-48AE-90C2-0DCBA53A6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1200329"/>
          </a:xfrm>
        </p:spPr>
        <p:txBody>
          <a:bodyPr/>
          <a:lstStyle/>
          <a:p>
            <a:r>
              <a:rPr lang="en-US" sz="3600" b="1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Analytics quality (and insight) is driven by data quality.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ADD0FA-8A4E-4F59-B51D-3020D0138CF2}"/>
              </a:ext>
            </a:extLst>
          </p:cNvPr>
          <p:cNvSpPr txBox="1"/>
          <p:nvPr/>
        </p:nvSpPr>
        <p:spPr>
          <a:xfrm>
            <a:off x="1391053" y="3491692"/>
            <a:ext cx="84880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FFE600"/>
              </a:buClr>
            </a:pPr>
            <a:r>
              <a:rPr lang="en-US" sz="4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Garbage in = Garbage Out ! 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1201889A-DCEF-4786-99FB-1FB4B97984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325377" y="4536928"/>
            <a:ext cx="2419371" cy="24193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B12FB6-34B1-4B62-8691-FBA06AA3D477}"/>
              </a:ext>
            </a:extLst>
          </p:cNvPr>
          <p:cNvSpPr txBox="1"/>
          <p:nvPr/>
        </p:nvSpPr>
        <p:spPr>
          <a:xfrm>
            <a:off x="4715821" y="7586036"/>
            <a:ext cx="1838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jamieonthemat.wordpress.com/2009/12/01/grouchy-yogini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d/3.0/"/>
              </a:rPr>
              <a:t>CC BY-ND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2204227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A6FD9-0B8C-482E-AC95-60C518531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and look-ahead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94BA5-329A-4FA8-8D31-F5D00F1C6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3454792"/>
          </a:xfrm>
        </p:spPr>
        <p:txBody>
          <a:bodyPr/>
          <a:lstStyle/>
          <a:p>
            <a:r>
              <a:rPr lang="en-US" dirty="0"/>
              <a:t>ETL is the first step in the analytical process – we cannot undertake data analytics without data!</a:t>
            </a:r>
          </a:p>
          <a:p>
            <a:endParaRPr lang="en-US" dirty="0"/>
          </a:p>
          <a:p>
            <a:r>
              <a:rPr lang="en-US" dirty="0"/>
              <a:t>ETL is especially important when the data needs to be cleaned or transformed for use in analytics.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94104"/>
      </p:ext>
    </p:extLst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A6FD9-0B8C-482E-AC95-60C518531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and look-ahead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94BA5-329A-4FA8-8D31-F5D00F1C6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2162130"/>
          </a:xfrm>
        </p:spPr>
        <p:txBody>
          <a:bodyPr/>
          <a:lstStyle/>
          <a:p>
            <a:r>
              <a:rPr lang="en-US" sz="3600" b="1" dirty="0"/>
              <a:t>Wednesday</a:t>
            </a:r>
            <a:r>
              <a:rPr lang="en-US" sz="4000" b="1" dirty="0"/>
              <a:t>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Cases: Enron Emails Case – </a:t>
            </a:r>
            <a:r>
              <a:rPr lang="en-US" sz="3200" dirty="0" err="1"/>
              <a:t>RegEx</a:t>
            </a:r>
            <a:r>
              <a:rPr lang="en-US" sz="3200" dirty="0"/>
              <a:t> Heavy</a:t>
            </a:r>
          </a:p>
          <a:p>
            <a:endParaRPr lang="en-US" sz="32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98332066"/>
      </p:ext>
    </p:extLst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8E59E-D035-442F-B808-80D34A409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8" y="2695485"/>
            <a:ext cx="10894141" cy="1025921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4F8A0F-A392-468B-83F5-F4CB4C1F3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36270"/>
            <a:ext cx="12192000" cy="81305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C65860-206F-486C-94A8-1A3581784A71}"/>
              </a:ext>
            </a:extLst>
          </p:cNvPr>
          <p:cNvSpPr txBox="1"/>
          <p:nvPr/>
        </p:nvSpPr>
        <p:spPr>
          <a:xfrm>
            <a:off x="338536" y="366420"/>
            <a:ext cx="11723081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70"/>
            <a:r>
              <a:rPr lang="en-US" sz="5867" b="1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Thank you and Congratulations!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289969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7904C-496A-4F4C-B59E-2A964A051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819968"/>
          </a:xfrm>
        </p:spPr>
        <p:txBody>
          <a:bodyPr/>
          <a:lstStyle/>
          <a:p>
            <a:r>
              <a:rPr lang="en-US" sz="2800" dirty="0"/>
              <a:t>Why do we care about Extract, Transform &amp; Load (ETL)?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E17E0-0B3A-433E-BD3B-9C8548947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3059812"/>
          </a:xfrm>
        </p:spPr>
        <p:txBody>
          <a:bodyPr/>
          <a:lstStyle/>
          <a:p>
            <a:r>
              <a:rPr lang="en-US" b="1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Extract, Transform &amp; Load or ETL Process is the </a:t>
            </a:r>
            <a:r>
              <a:rPr lang="en-US" b="1" dirty="0">
                <a:solidFill>
                  <a:srgbClr val="4B2E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task </a:t>
            </a:r>
            <a:r>
              <a:rPr lang="en-US" b="1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 to complete the analytical process.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most cases, data required for the analytical process is stored in a database and must be </a:t>
            </a:r>
            <a:r>
              <a:rPr lang="en-US" sz="2800" b="1" dirty="0">
                <a:solidFill>
                  <a:srgbClr val="4B2E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extracted</a:t>
            </a:r>
            <a:r>
              <a:rPr lang="en-US" sz="2800" b="1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that database and </a:t>
            </a:r>
            <a:r>
              <a:rPr lang="en-US" sz="2800" b="1" dirty="0">
                <a:solidFill>
                  <a:srgbClr val="4B2E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loaded</a:t>
            </a:r>
            <a:r>
              <a:rPr lang="en-US" sz="2800" b="1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into analytics software. </a:t>
            </a:r>
          </a:p>
        </p:txBody>
      </p:sp>
    </p:spTree>
    <p:extLst>
      <p:ext uri="{BB962C8B-B14F-4D97-AF65-F5344CB8AC3E}">
        <p14:creationId xmlns:p14="http://schemas.microsoft.com/office/powerpoint/2010/main" val="295831711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7904C-496A-4F4C-B59E-2A964A051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819968"/>
          </a:xfrm>
        </p:spPr>
        <p:txBody>
          <a:bodyPr/>
          <a:lstStyle/>
          <a:p>
            <a:r>
              <a:rPr lang="en-US" sz="2800" dirty="0"/>
              <a:t>Why do we care about Extract, Transform &amp; Load (ETL)?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E17E0-0B3A-433E-BD3B-9C8548947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3406061"/>
          </a:xfrm>
        </p:spPr>
        <p:txBody>
          <a:bodyPr/>
          <a:lstStyle/>
          <a:p>
            <a:r>
              <a:rPr lang="en-US" b="1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most cases, the data will also have to be transformed, or </a:t>
            </a:r>
            <a:r>
              <a:rPr lang="en-US" b="1" dirty="0">
                <a:solidFill>
                  <a:srgbClr val="4B2E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modified</a:t>
            </a:r>
            <a:r>
              <a:rPr lang="en-US" b="1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analytics tools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can include </a:t>
            </a:r>
            <a:r>
              <a:rPr lang="en-US" sz="2800" b="1" dirty="0">
                <a:solidFill>
                  <a:srgbClr val="4B2E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calculating</a:t>
            </a:r>
            <a:r>
              <a:rPr lang="en-US" sz="2800" b="1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additional variables (like multiplying price and quantity to get sales),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4B2E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cleaning</a:t>
            </a:r>
            <a:r>
              <a:rPr lang="en-US" sz="2800" b="1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data due to differences in formatting,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4B2E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</a:t>
            </a:r>
            <a:r>
              <a:rPr lang="en-US" sz="2800" b="1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800" b="1" dirty="0">
                <a:solidFill>
                  <a:srgbClr val="4B2E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joining</a:t>
            </a:r>
            <a:r>
              <a:rPr lang="en-US" sz="2800" b="1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datasets,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800" b="1" dirty="0">
                <a:solidFill>
                  <a:srgbClr val="4B2E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transposing</a:t>
            </a:r>
            <a:r>
              <a:rPr lang="en-US" sz="2800" b="1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800" b="1" dirty="0">
                <a:solidFill>
                  <a:srgbClr val="4B2E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pivoting</a:t>
            </a:r>
            <a:r>
              <a:rPr lang="en-US" sz="2800" b="1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data.</a:t>
            </a:r>
          </a:p>
        </p:txBody>
      </p:sp>
    </p:spTree>
    <p:extLst>
      <p:ext uri="{BB962C8B-B14F-4D97-AF65-F5344CB8AC3E}">
        <p14:creationId xmlns:p14="http://schemas.microsoft.com/office/powerpoint/2010/main" val="5955032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DFEDE-70BD-4030-9637-D8CF293C6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data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FD081-EEB2-4AF3-AC30-E022F9DC2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4047262"/>
          </a:xfrm>
        </p:spPr>
        <p:txBody>
          <a:bodyPr/>
          <a:lstStyle/>
          <a:p>
            <a:r>
              <a:rPr lang="en-US" dirty="0"/>
              <a:t>Revision.</a:t>
            </a:r>
          </a:p>
          <a:p>
            <a:endParaRPr lang="en-US" dirty="0"/>
          </a:p>
          <a:p>
            <a:r>
              <a:rPr lang="en-US" dirty="0"/>
              <a:t>There are 9 data quality issues with the file:</a:t>
            </a:r>
          </a:p>
          <a:p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Identify the issues and why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Propose how they could be solved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67521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DEF5E-C582-429A-8FA6-CDFB4718A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60DA3-6077-4FCC-A612-B803EC8D3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5F4145-E75A-4C21-BD13-3953A466D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04"/>
            <a:ext cx="11918330" cy="684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833285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20fb2ae0-3105-4409-8b3a-015f8a141f31"/>
</p:tagLst>
</file>

<file path=ppt/theme/theme1.xml><?xml version="1.0" encoding="utf-8"?>
<a:theme xmlns:a="http://schemas.openxmlformats.org/drawingml/2006/main" name="W Foster MBA Career Mgmt">
  <a:themeElements>
    <a:clrScheme name="Foster">
      <a:dk1>
        <a:sysClr val="windowText" lastClr="000000"/>
      </a:dk1>
      <a:lt1>
        <a:sysClr val="window" lastClr="FFFFFF"/>
      </a:lt1>
      <a:dk2>
        <a:srgbClr val="4B2E84"/>
      </a:dk2>
      <a:lt2>
        <a:srgbClr val="B9A077"/>
      </a:lt2>
      <a:accent1>
        <a:srgbClr val="86754D"/>
      </a:accent1>
      <a:accent2>
        <a:srgbClr val="0988C1"/>
      </a:accent2>
      <a:accent3>
        <a:srgbClr val="3CB2A7"/>
      </a:accent3>
      <a:accent4>
        <a:srgbClr val="41AD49"/>
      </a:accent4>
      <a:accent5>
        <a:srgbClr val="DC4327"/>
      </a:accent5>
      <a:accent6>
        <a:srgbClr val="D2B887"/>
      </a:accent6>
      <a:hlink>
        <a:srgbClr val="4B2E84"/>
      </a:hlink>
      <a:folHlink>
        <a:srgbClr val="4B2E84"/>
      </a:folHlink>
    </a:clrScheme>
    <a:fontScheme name="Custom 1">
      <a:majorFont>
        <a:latin typeface="Open San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6b6dd5b-f02f-441a-99a0-162ac5060bd2}" enabled="0" method="" siteId="{f6b6dd5b-f02f-441a-99a0-162ac5060b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1379</Words>
  <Application>Microsoft Office PowerPoint</Application>
  <PresentationFormat>Widescreen</PresentationFormat>
  <Paragraphs>192</Paragraphs>
  <Slides>52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Arial Black</vt:lpstr>
      <vt:lpstr>Calibri</vt:lpstr>
      <vt:lpstr>Open Sans</vt:lpstr>
      <vt:lpstr>W Foster MBA Career Mgmt</vt:lpstr>
      <vt:lpstr>Intro to Extracting, Transforming and Loading Data</vt:lpstr>
      <vt:lpstr>Welcome!</vt:lpstr>
      <vt:lpstr>PowerPoint Presentation</vt:lpstr>
      <vt:lpstr>The Analytical Mindset</vt:lpstr>
      <vt:lpstr>Why do we care about Data Quality?</vt:lpstr>
      <vt:lpstr>Why do we care about Extract, Transform &amp; Load (ETL)?</vt:lpstr>
      <vt:lpstr>Why do we care about Extract, Transform &amp; Load (ETL)?</vt:lpstr>
      <vt:lpstr>Identifying data issues</vt:lpstr>
      <vt:lpstr>PowerPoint Presentation</vt:lpstr>
      <vt:lpstr>PowerPoint Presentation</vt:lpstr>
      <vt:lpstr>PowerPoint Presentation</vt:lpstr>
      <vt:lpstr>Revision – Data Quality</vt:lpstr>
      <vt:lpstr>PowerPoint Presentation</vt:lpstr>
      <vt:lpstr>Revision – Data Quality</vt:lpstr>
      <vt:lpstr>Alternative – Data Quality</vt:lpstr>
      <vt:lpstr>ETL Cases </vt:lpstr>
      <vt:lpstr>PowerPoint Presentation</vt:lpstr>
      <vt:lpstr>ETL Cases </vt:lpstr>
      <vt:lpstr>PowerPoint Presentation</vt:lpstr>
      <vt:lpstr>Why Alteryx?</vt:lpstr>
      <vt:lpstr>To FSB remote labs</vt:lpstr>
      <vt:lpstr>The Tools We will use:</vt:lpstr>
      <vt:lpstr>Lab 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Extra RegEx examples</vt:lpstr>
      <vt:lpstr>Extra RegEx examples</vt:lpstr>
      <vt:lpstr>Extra RegEx examples</vt:lpstr>
      <vt:lpstr>ETL Cases, Continued </vt:lpstr>
      <vt:lpstr>Why is joining data important?</vt:lpstr>
      <vt:lpstr>Joining using unique keys</vt:lpstr>
      <vt:lpstr>PowerPoint Presentation</vt:lpstr>
      <vt:lpstr>PowerPoint Presentation</vt:lpstr>
      <vt:lpstr>Joining using unique keys</vt:lpstr>
      <vt:lpstr>Why join across multiple software?</vt:lpstr>
      <vt:lpstr>The tools we will use:</vt:lpstr>
      <vt:lpstr>PowerPoint Presentation</vt:lpstr>
      <vt:lpstr>PowerPoint Presentation</vt:lpstr>
      <vt:lpstr>PowerPoint Presentation</vt:lpstr>
      <vt:lpstr>PowerPoint Presentation</vt:lpstr>
      <vt:lpstr>To FSB remote labs</vt:lpstr>
      <vt:lpstr>Lab Agenda</vt:lpstr>
      <vt:lpstr>PowerPoint Presentation</vt:lpstr>
      <vt:lpstr>PowerPoint Presentation</vt:lpstr>
      <vt:lpstr>Conclusion and look-ahead</vt:lpstr>
      <vt:lpstr>Conclusion and look-ahead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2021-10-04T16:58:22Z</dcterms:created>
  <dcterms:modified xsi:type="dcterms:W3CDTF">2025-09-29T16:43:25Z</dcterms:modified>
</cp:coreProperties>
</file>