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3"/>
  </p:notesMasterIdLst>
  <p:sldIdLst>
    <p:sldId id="710" r:id="rId2"/>
    <p:sldId id="711" r:id="rId3"/>
    <p:sldId id="726" r:id="rId4"/>
    <p:sldId id="841" r:id="rId5"/>
    <p:sldId id="889" r:id="rId6"/>
    <p:sldId id="890" r:id="rId7"/>
    <p:sldId id="891" r:id="rId8"/>
    <p:sldId id="842" r:id="rId9"/>
    <p:sldId id="887" r:id="rId10"/>
    <p:sldId id="892" r:id="rId11"/>
    <p:sldId id="870" r:id="rId12"/>
    <p:sldId id="884" r:id="rId13"/>
    <p:sldId id="885" r:id="rId14"/>
    <p:sldId id="860" r:id="rId15"/>
    <p:sldId id="883" r:id="rId16"/>
    <p:sldId id="871" r:id="rId17"/>
    <p:sldId id="872" r:id="rId18"/>
    <p:sldId id="859" r:id="rId19"/>
    <p:sldId id="873" r:id="rId20"/>
    <p:sldId id="874" r:id="rId21"/>
    <p:sldId id="875" r:id="rId22"/>
    <p:sldId id="881" r:id="rId23"/>
    <p:sldId id="876" r:id="rId24"/>
    <p:sldId id="888" r:id="rId25"/>
    <p:sldId id="878" r:id="rId26"/>
    <p:sldId id="862" r:id="rId27"/>
    <p:sldId id="863" r:id="rId28"/>
    <p:sldId id="864" r:id="rId29"/>
    <p:sldId id="877" r:id="rId30"/>
    <p:sldId id="894" r:id="rId31"/>
    <p:sldId id="897" r:id="rId32"/>
    <p:sldId id="898" r:id="rId33"/>
    <p:sldId id="896" r:id="rId34"/>
    <p:sldId id="899" r:id="rId35"/>
    <p:sldId id="918" r:id="rId36"/>
    <p:sldId id="922" r:id="rId37"/>
    <p:sldId id="920" r:id="rId38"/>
    <p:sldId id="895" r:id="rId39"/>
    <p:sldId id="900" r:id="rId40"/>
    <p:sldId id="902" r:id="rId41"/>
    <p:sldId id="879" r:id="rId42"/>
    <p:sldId id="880" r:id="rId43"/>
    <p:sldId id="903" r:id="rId44"/>
    <p:sldId id="904" r:id="rId45"/>
    <p:sldId id="905" r:id="rId46"/>
    <p:sldId id="906" r:id="rId47"/>
    <p:sldId id="907" r:id="rId48"/>
    <p:sldId id="908" r:id="rId49"/>
    <p:sldId id="909" r:id="rId50"/>
    <p:sldId id="910" r:id="rId51"/>
    <p:sldId id="911" r:id="rId52"/>
    <p:sldId id="912" r:id="rId53"/>
    <p:sldId id="913" r:id="rId54"/>
    <p:sldId id="914" r:id="rId55"/>
    <p:sldId id="915" r:id="rId56"/>
    <p:sldId id="916" r:id="rId57"/>
    <p:sldId id="917" r:id="rId58"/>
    <p:sldId id="901" r:id="rId59"/>
    <p:sldId id="745" r:id="rId60"/>
    <p:sldId id="747" r:id="rId61"/>
    <p:sldId id="80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7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4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F2EE-B99A-581B-AB60-EA475D6F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AF408-818E-39E3-BC8A-5A1F93B24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5BA4A-774A-785A-2B48-E6517621D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A7978-5611-B4CE-A9C3-9E0C5F33C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7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9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3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3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3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1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True/False: Our regular expression (\\u*)(\\d*)-(\\d*)(\\u*) only worked beacuse of an Alteryx-specific feature?
https://www.polleverywhere.com/multiple_choice_polls/ARsWKp1T199f50dbdnDMX?display_state=instructions&amp;activity_state=opened&amp;state=opened&amp;flow=Engagement&amp;onscreen=persist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1FF53-0F35-B37E-F8EB-E52F1493653B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True/False: Our regular expression (\\u*)(\\d*)-(\\d*)(\\u*) only worked beacuse of an Alteryx-specific feature?
https://www.polleverywhere.com/multiple_choice_polls/ARsWKp1T199f50dbdnDMX?display_state=chart&amp;activity_state=opened&amp;state=opened&amp;flow=Engagement&amp;onscreen=persist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73AF1-D20E-9621-3039-97A4F92751B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True/False: Our regular expression (\\u*)(\\d*)-(\\d*)(\\u*) only worked beacuse of an Alteryx-specific feature?
https://www.polleverywhere.com/multiple_choice_polls/ARsWKp1T199f50dbdnDMX?display_state=chart&amp;activity_state=closed&amp;state=closed&amp;flow=Engagement&amp;onscreen=persist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0C17D-7720-9EB3-4482-8DD4214AE8C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1978962"/>
            <a:ext cx="8685177" cy="1609928"/>
          </a:xfrm>
        </p:spPr>
        <p:txBody>
          <a:bodyPr/>
          <a:lstStyle/>
          <a:p>
            <a:r>
              <a:rPr lang="en-US" b="1" dirty="0"/>
              <a:t>ETL and Textual Analytics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856919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</a:p>
          <a:p>
            <a:r>
              <a:rPr lang="en-US" sz="3600" dirty="0"/>
              <a:t>(ACCTG 522)</a:t>
            </a:r>
          </a:p>
          <a:p>
            <a:r>
              <a:rPr lang="en-US" sz="3600" dirty="0"/>
              <a:t>Class 3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09C0-57A7-938F-0D90-B14CFC68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Extension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E39B3-8A90-96F3-32F5-64A0CC0A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779974"/>
          </a:xfrm>
        </p:spPr>
        <p:txBody>
          <a:bodyPr/>
          <a:lstStyle/>
          <a:p>
            <a:r>
              <a:rPr lang="pl-PL" dirty="0"/>
              <a:t>^[A-Za-z]+\d+(-|\s)\d+[MAWmaw]</a:t>
            </a:r>
            <a:r>
              <a:rPr lang="en-US" dirty="0"/>
              <a:t> </a:t>
            </a:r>
          </a:p>
          <a:p>
            <a:r>
              <a:rPr lang="pl-PL" dirty="0"/>
              <a:t>^[A-Za-z]+\d+[-\s]\d+[MAWmaw]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B8CFE-389F-8BA3-F359-B3DDDF0E7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46" y="3924638"/>
            <a:ext cx="4658375" cy="2734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6998F1-B0A8-4AD0-858C-C55208B02A9E}"/>
              </a:ext>
            </a:extLst>
          </p:cNvPr>
          <p:cNvSpPr txBox="1"/>
          <p:nvPr/>
        </p:nvSpPr>
        <p:spPr>
          <a:xfrm>
            <a:off x="245533" y="4387334"/>
            <a:ext cx="64177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After Class Solution:</a:t>
            </a:r>
          </a:p>
          <a:p>
            <a:r>
              <a:rPr lang="en-US" sz="2400" dirty="0">
                <a:solidFill>
                  <a:schemeClr val="tx2"/>
                </a:solidFill>
              </a:rPr>
              <a:t>^([A-Za-z]+)(\d+)[-\s](\d+)([</a:t>
            </a:r>
            <a:r>
              <a:rPr lang="en-US" sz="2400" dirty="0" err="1">
                <a:solidFill>
                  <a:schemeClr val="tx2"/>
                </a:solidFill>
              </a:rPr>
              <a:t>MAWmaw</a:t>
            </a:r>
            <a:r>
              <a:rPr lang="en-US" sz="2400" dirty="0">
                <a:solidFill>
                  <a:schemeClr val="tx2"/>
                </a:solidFill>
              </a:rPr>
              <a:t>])[A-Za-z]*$</a:t>
            </a:r>
          </a:p>
          <a:p>
            <a:r>
              <a:rPr lang="en-US" sz="2400" dirty="0">
                <a:solidFill>
                  <a:schemeClr val="tx2"/>
                </a:solidFill>
              </a:rPr>
              <a:t>Captured (line 1, </a:t>
            </a:r>
            <a:r>
              <a:rPr lang="en-US" sz="2400" i="1" dirty="0">
                <a:solidFill>
                  <a:schemeClr val="tx2"/>
                </a:solidFill>
              </a:rPr>
              <a:t>4 separate outputs</a:t>
            </a:r>
            <a:r>
              <a:rPr lang="en-US" sz="2400" dirty="0">
                <a:solidFill>
                  <a:schemeClr val="tx2"/>
                </a:solidFill>
              </a:rPr>
              <a:t>):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Canada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1234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2"/>
                </a:solidFill>
              </a:rPr>
              <a:t>1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</a:t>
            </a:r>
          </a:p>
          <a:p>
            <a:r>
              <a:rPr lang="en-US" sz="2400" dirty="0">
                <a:solidFill>
                  <a:schemeClr val="tx2"/>
                </a:solidFill>
              </a:rPr>
              <a:t>Discarded (line 1):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203125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32" y="1851211"/>
            <a:ext cx="10994053" cy="4652556"/>
          </a:xfrm>
        </p:spPr>
        <p:txBody>
          <a:bodyPr/>
          <a:lstStyle/>
          <a:p>
            <a:r>
              <a:rPr lang="en-US" sz="2800" dirty="0"/>
              <a:t>Dates: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Invoice Date: 03/15/2025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Payment Due: 04/14/2025</a:t>
            </a:r>
          </a:p>
          <a:p>
            <a:r>
              <a:rPr lang="en-US" sz="2800" dirty="0">
                <a:solidFill>
                  <a:schemeClr val="tx2"/>
                </a:solidFill>
              </a:rPr>
              <a:t>^\D*\s*(\S*)</a:t>
            </a:r>
          </a:p>
          <a:p>
            <a:r>
              <a:rPr lang="en-US" sz="2800" dirty="0">
                <a:solidFill>
                  <a:schemeClr val="tx2"/>
                </a:solidFill>
              </a:rPr>
              <a:t>\d*\/\d*\/\d*</a:t>
            </a:r>
          </a:p>
          <a:p>
            <a:r>
              <a:rPr lang="en-US" sz="2800" dirty="0"/>
              <a:t>Invoices: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INV-100234       </a:t>
            </a:r>
            <a:r>
              <a:rPr lang="en-US" sz="2400" dirty="0">
                <a:solidFill>
                  <a:schemeClr val="tx2"/>
                </a:solidFill>
              </a:rPr>
              <a:t>^(?!Reference :)INV-\d+$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INV-567890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Reference: INV-456</a:t>
            </a:r>
          </a:p>
          <a:p>
            <a:r>
              <a:rPr lang="en-US" sz="2400" dirty="0">
                <a:solidFill>
                  <a:schemeClr val="tx2"/>
                </a:solidFill>
              </a:rPr>
              <a:t>^([A-Z]+)-(\d*)</a:t>
            </a:r>
          </a:p>
          <a:p>
            <a:r>
              <a:rPr lang="en-US" sz="2400" dirty="0">
                <a:solidFill>
                  <a:schemeClr val="tx2"/>
                </a:solidFill>
              </a:rPr>
              <a:t>INV-(\d{6})</a:t>
            </a:r>
          </a:p>
        </p:txBody>
      </p:sp>
    </p:spTree>
    <p:extLst>
      <p:ext uri="{BB962C8B-B14F-4D97-AF65-F5344CB8AC3E}">
        <p14:creationId xmlns:p14="http://schemas.microsoft.com/office/powerpoint/2010/main" val="38197386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D6C0-343D-094C-85C5-ED0E75F5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23EF-54A6-12E8-495C-331D251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7D2A-CF88-B7C4-EC7F-E246DBDD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5009064"/>
          </a:xfrm>
        </p:spPr>
        <p:txBody>
          <a:bodyPr/>
          <a:lstStyle/>
          <a:p>
            <a:r>
              <a:rPr lang="en-US" sz="3200" dirty="0"/>
              <a:t>Firm Identifiers: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CIK: 0000320193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Ticker: TSLA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Ticker: AAPL</a:t>
            </a:r>
          </a:p>
          <a:p>
            <a:r>
              <a:rPr lang="en-US" sz="3200" dirty="0">
                <a:solidFill>
                  <a:schemeClr val="tx2"/>
                </a:solidFill>
              </a:rPr>
              <a:t>[</a:t>
            </a:r>
            <a:r>
              <a:rPr lang="en-US" sz="3200" dirty="0" err="1">
                <a:solidFill>
                  <a:schemeClr val="tx2"/>
                </a:solidFill>
              </a:rPr>
              <a:t>CIK|Ticker</a:t>
            </a:r>
            <a:r>
              <a:rPr lang="en-US" sz="3200" dirty="0">
                <a:solidFill>
                  <a:schemeClr val="tx2"/>
                </a:solidFill>
              </a:rPr>
              <a:t>]+: (\d+|[A-Z]+)</a:t>
            </a:r>
          </a:p>
          <a:p>
            <a:r>
              <a:rPr lang="en-US" sz="3200" dirty="0"/>
              <a:t>Matching dollar amounts and accounts: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Total: $12,450.00  ^Total:\s([$]\d+,*\d+.*\d*)$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Late Fee: $25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Refund: ($1,200)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.+: (.+)</a:t>
            </a:r>
          </a:p>
        </p:txBody>
      </p:sp>
    </p:spTree>
    <p:extLst>
      <p:ext uri="{BB962C8B-B14F-4D97-AF65-F5344CB8AC3E}">
        <p14:creationId xmlns:p14="http://schemas.microsoft.com/office/powerpoint/2010/main" val="32800454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46B2-97D1-99B2-4EA6-7429901A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965A-B267-6D19-0A5A-70F6F223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AC6E-BB43-C3D7-13F8-7F97ADC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4601260"/>
          </a:xfrm>
        </p:spPr>
        <p:txBody>
          <a:bodyPr/>
          <a:lstStyle/>
          <a:p>
            <a:r>
              <a:rPr lang="en-US" dirty="0"/>
              <a:t>Phone numbers, email, credit card numbers: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206-123-4567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2"/>
                </a:solidFill>
              </a:rPr>
              <a:t>^\d{3}-\d{3}-\d{4}$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real_person@example.com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Potential fraud detected: 4532-9876-1234-5678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>
                <a:solidFill>
                  <a:schemeClr val="tx2"/>
                </a:solidFill>
              </a:rPr>
              <a:t>(\d+-\d+-\d+)($|-(\d+))|([A-Za-z]+)([@_.]) ([A-Za-z]+)([@_.]) ([A-Za-z]+)([@_.])([A-Za-z]+)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910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217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ETL Cases in the FSB Remote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11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57768-7CF1-EE4F-67F9-3178CA06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C4FB-AA8E-3ACF-0DBC-EEF7916F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ETL Cases,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1816-7750-CA46-3575-71E63390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134191"/>
          </a:xfrm>
        </p:spPr>
        <p:txBody>
          <a:bodyPr/>
          <a:lstStyle/>
          <a:p>
            <a:r>
              <a:rPr lang="en-US" dirty="0"/>
              <a:t>Today we will examine “Joining Data”: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is another </a:t>
            </a:r>
            <a:r>
              <a:rPr lang="en-US" sz="3200" b="1" dirty="0">
                <a:solidFill>
                  <a:srgbClr val="4B2E84"/>
                </a:solidFill>
              </a:rPr>
              <a:t>fundamental step </a:t>
            </a:r>
            <a:r>
              <a:rPr lang="en-US" sz="3200" dirty="0"/>
              <a:t>in the ETL process, as in most cases, developing insight will require data from different databases.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can sometimes be referred to as merging data, blending data, or combining data.</a:t>
            </a:r>
          </a:p>
        </p:txBody>
      </p:sp>
    </p:spTree>
    <p:extLst>
      <p:ext uri="{BB962C8B-B14F-4D97-AF65-F5344CB8AC3E}">
        <p14:creationId xmlns:p14="http://schemas.microsoft.com/office/powerpoint/2010/main" val="37263256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Why is joining data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5093317"/>
          </a:xfrm>
        </p:spPr>
        <p:txBody>
          <a:bodyPr/>
          <a:lstStyle/>
          <a:p>
            <a:r>
              <a:rPr lang="en-US" dirty="0"/>
              <a:t>Joining data is part of the transforming step in ETL.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Incorrect joins are a </a:t>
            </a:r>
            <a:r>
              <a:rPr lang="en-US" b="1" dirty="0">
                <a:solidFill>
                  <a:srgbClr val="4B2E84"/>
                </a:solidFill>
              </a:rPr>
              <a:t>data quality issue</a:t>
            </a:r>
            <a:r>
              <a:rPr lang="en-US" dirty="0"/>
              <a:t>, incorrect joins can:</a:t>
            </a:r>
          </a:p>
          <a:p>
            <a:pPr marL="1331365" lvl="1" indent="-571500"/>
            <a:r>
              <a:rPr lang="en-US" b="1" dirty="0">
                <a:solidFill>
                  <a:srgbClr val="4B2E84"/>
                </a:solidFill>
              </a:rPr>
              <a:t>crash</a:t>
            </a:r>
            <a:r>
              <a:rPr lang="en-US" dirty="0"/>
              <a:t> (or really slow down) our programs! </a:t>
            </a:r>
          </a:p>
          <a:p>
            <a:pPr marL="1331365" lvl="1" indent="-571500"/>
            <a:r>
              <a:rPr lang="en-US" dirty="0"/>
              <a:t>have us </a:t>
            </a:r>
            <a:r>
              <a:rPr lang="en-US" b="1" dirty="0">
                <a:solidFill>
                  <a:srgbClr val="4B2E84"/>
                </a:solidFill>
              </a:rPr>
              <a:t>lose</a:t>
            </a:r>
            <a:r>
              <a:rPr lang="en-US" dirty="0"/>
              <a:t> important data.</a:t>
            </a:r>
          </a:p>
          <a:p>
            <a:pPr marL="1331365" lvl="1" indent="-571500"/>
            <a:r>
              <a:rPr lang="en-US" dirty="0"/>
              <a:t>Have us generate </a:t>
            </a:r>
            <a:r>
              <a:rPr lang="en-US" b="1" dirty="0">
                <a:solidFill>
                  <a:srgbClr val="4B2E84"/>
                </a:solidFill>
              </a:rPr>
              <a:t>incorrect conclusions/insight </a:t>
            </a:r>
            <a:r>
              <a:rPr lang="en-US" dirty="0"/>
              <a:t>from our analysis.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7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16301"/>
          </a:xfrm>
        </p:spPr>
        <p:txBody>
          <a:bodyPr/>
          <a:lstStyle/>
          <a:p>
            <a:r>
              <a:rPr lang="en-US" dirty="0"/>
              <a:t>In all cases we will use unique keys to join the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the unique keys are described in the case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One of them was tricky, can you remember which one?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173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JOINS and ALIASES. Hello everyone, in this insight, I'll… | by João  Marçura | Medium">
            <a:extLst>
              <a:ext uri="{FF2B5EF4-FFF2-40B4-BE49-F238E27FC236}">
                <a16:creationId xmlns:a16="http://schemas.microsoft.com/office/drawing/2014/main" id="{2FEA6F1C-4D7A-4B8B-B32A-399B4862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682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 Representation of SQL Joins - CodeProject">
            <a:extLst>
              <a:ext uri="{FF2B5EF4-FFF2-40B4-BE49-F238E27FC236}">
                <a16:creationId xmlns:a16="http://schemas.microsoft.com/office/drawing/2014/main" id="{B74B300C-C7BE-4D73-810B-F66341D5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0"/>
            <a:ext cx="871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298065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Review and ETL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ETL Cases in the FSB Remote Labs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249479"/>
          </a:xfrm>
        </p:spPr>
        <p:txBody>
          <a:bodyPr/>
          <a:lstStyle/>
          <a:p>
            <a:r>
              <a:rPr lang="en-US" dirty="0"/>
              <a:t>In all joins we will use “one to many” matches.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Joining the large information source (“</a:t>
            </a:r>
            <a:r>
              <a:rPr lang="en-US" dirty="0" err="1"/>
              <a:t>JELineItems</a:t>
            </a:r>
            <a:r>
              <a:rPr lang="en-US" dirty="0"/>
              <a:t>”) to the smaller set of information in the other data sheets.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455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A1B0-88EA-473C-B4AE-62B967FC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Why join across multiple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551-DD4A-4C53-B3EC-EB97ADE9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52501"/>
          </a:xfrm>
        </p:spPr>
        <p:txBody>
          <a:bodyPr/>
          <a:lstStyle/>
          <a:p>
            <a:r>
              <a:rPr lang="en-US" b="1" dirty="0">
                <a:solidFill>
                  <a:srgbClr val="4B2E84"/>
                </a:solidFill>
              </a:rPr>
              <a:t>Because joining data is so fundamental, </a:t>
            </a:r>
            <a:r>
              <a:rPr lang="en-US" dirty="0"/>
              <a:t>we want to work towards becoming software agnostic.</a:t>
            </a:r>
          </a:p>
          <a:p>
            <a:endParaRPr lang="en-US" dirty="0"/>
          </a:p>
          <a:p>
            <a:r>
              <a:rPr lang="en-US" dirty="0"/>
              <a:t>Working with cutting-edge software allows you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Become adaptable and resilient to </a:t>
            </a:r>
            <a:r>
              <a:rPr lang="en-US" sz="3200" b="1" dirty="0">
                <a:solidFill>
                  <a:srgbClr val="4B2E84"/>
                </a:solidFill>
              </a:rPr>
              <a:t>new software</a:t>
            </a:r>
            <a:r>
              <a:rPr lang="en-US" sz="32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Impress recruiters with practical discussions of cutting-edge software.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16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FA2AF-D273-7DE9-F443-EB4F1C12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2A0-D701-10C8-7220-C490E2AB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across different tools: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4DFB5-7B89-722C-535C-33BD38533DA5}"/>
              </a:ext>
            </a:extLst>
          </p:cNvPr>
          <p:cNvSpPr txBox="1"/>
          <p:nvPr/>
        </p:nvSpPr>
        <p:spPr>
          <a:xfrm>
            <a:off x="389467" y="2570128"/>
            <a:ext cx="10797937" cy="3172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Some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terminolgy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Alteryx: drag and drop “Join” and “Union” tools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PowerBI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data relationships tab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Python: code-level with package “pandas” 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SQL: base code-level 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Tableau: Both relationships and joins.</a:t>
            </a:r>
          </a:p>
        </p:txBody>
      </p:sp>
    </p:spTree>
    <p:extLst>
      <p:ext uri="{BB962C8B-B14F-4D97-AF65-F5344CB8AC3E}">
        <p14:creationId xmlns:p14="http://schemas.microsoft.com/office/powerpoint/2010/main" val="31077055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FA6F1-74D0-46B7-A696-AE797045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24" y="2619375"/>
            <a:ext cx="168592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0416C-5854-4842-AE49-D80040497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2" y="1852612"/>
            <a:ext cx="6638925" cy="3152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85643-0341-4A3E-90DA-4755B8BE9593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Alteryx Joins: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8116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01CDAC-C1E8-CDE1-D27B-84605DAFDEBE}"/>
              </a:ext>
            </a:extLst>
          </p:cNvPr>
          <p:cNvSpPr txBox="1"/>
          <p:nvPr/>
        </p:nvSpPr>
        <p:spPr>
          <a:xfrm>
            <a:off x="685800" y="2489693"/>
            <a:ext cx="512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</a:p>
          <a:p>
            <a:r>
              <a:rPr lang="en-US" dirty="0"/>
              <a:t>    JEL.*,</a:t>
            </a:r>
          </a:p>
          <a:p>
            <a:r>
              <a:rPr lang="en-US" dirty="0"/>
              <a:t>    BU.*</a:t>
            </a:r>
          </a:p>
          <a:p>
            <a:r>
              <a:rPr lang="en-US" dirty="0"/>
              <a:t>FROM </a:t>
            </a:r>
            <a:r>
              <a:rPr lang="en-US" dirty="0" err="1"/>
              <a:t>JELineitems</a:t>
            </a:r>
            <a:r>
              <a:rPr lang="en-US" dirty="0"/>
              <a:t> AS JEL</a:t>
            </a:r>
          </a:p>
          <a:p>
            <a:r>
              <a:rPr lang="en-US" dirty="0"/>
              <a:t>LEFT JOIN </a:t>
            </a:r>
            <a:r>
              <a:rPr lang="en-US" dirty="0" err="1"/>
              <a:t>BusinessUnits</a:t>
            </a:r>
            <a:r>
              <a:rPr lang="en-US" dirty="0"/>
              <a:t> AS BU</a:t>
            </a:r>
          </a:p>
          <a:p>
            <a:r>
              <a:rPr lang="en-US" dirty="0"/>
              <a:t>    ON </a:t>
            </a:r>
            <a:r>
              <a:rPr lang="en-US" dirty="0" err="1"/>
              <a:t>JEL.BusinessUnitID</a:t>
            </a:r>
            <a:r>
              <a:rPr lang="en-US" dirty="0"/>
              <a:t> = </a:t>
            </a:r>
            <a:r>
              <a:rPr lang="en-US" dirty="0" err="1"/>
              <a:t>BU.BusinessUnitID</a:t>
            </a:r>
            <a:r>
              <a:rPr lang="en-US" dirty="0"/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16390-EE14-08D7-12B4-4B55C8261052}"/>
              </a:ext>
            </a:extLst>
          </p:cNvPr>
          <p:cNvSpPr txBox="1"/>
          <p:nvPr/>
        </p:nvSpPr>
        <p:spPr>
          <a:xfrm>
            <a:off x="685800" y="4782351"/>
            <a:ext cx="512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</a:p>
          <a:p>
            <a:r>
              <a:rPr lang="en-US" dirty="0"/>
              <a:t>    JEL.*,</a:t>
            </a:r>
          </a:p>
          <a:p>
            <a:r>
              <a:rPr lang="en-US" dirty="0"/>
              <a:t>    BU.*</a:t>
            </a:r>
          </a:p>
          <a:p>
            <a:r>
              <a:rPr lang="en-US" dirty="0"/>
              <a:t>FROM </a:t>
            </a:r>
            <a:r>
              <a:rPr lang="en-US" dirty="0" err="1"/>
              <a:t>JELineitems</a:t>
            </a:r>
            <a:r>
              <a:rPr lang="en-US" dirty="0"/>
              <a:t> AS JEL</a:t>
            </a:r>
          </a:p>
          <a:p>
            <a:r>
              <a:rPr lang="en-US" dirty="0"/>
              <a:t>RIGHT JOIN </a:t>
            </a:r>
            <a:r>
              <a:rPr lang="en-US" dirty="0" err="1"/>
              <a:t>BusinessUnits</a:t>
            </a:r>
            <a:r>
              <a:rPr lang="en-US" dirty="0"/>
              <a:t> AS BU</a:t>
            </a:r>
          </a:p>
          <a:p>
            <a:r>
              <a:rPr lang="en-US" dirty="0"/>
              <a:t>    ON </a:t>
            </a:r>
            <a:r>
              <a:rPr lang="en-US" dirty="0" err="1"/>
              <a:t>JEL.BusinessUnitID</a:t>
            </a:r>
            <a:r>
              <a:rPr lang="en-US" dirty="0"/>
              <a:t> = </a:t>
            </a:r>
            <a:r>
              <a:rPr lang="en-US" dirty="0" err="1"/>
              <a:t>BU.BusinessUnitID</a:t>
            </a:r>
            <a:r>
              <a:rPr lang="en-US" dirty="0"/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2B790-8624-DA5C-425C-130AC1C6A798}"/>
              </a:ext>
            </a:extLst>
          </p:cNvPr>
          <p:cNvSpPr txBox="1"/>
          <p:nvPr/>
        </p:nvSpPr>
        <p:spPr>
          <a:xfrm>
            <a:off x="6456286" y="443884"/>
            <a:ext cx="55019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pandas as pd</a:t>
            </a:r>
          </a:p>
          <a:p>
            <a:endParaRPr lang="en-US" dirty="0"/>
          </a:p>
          <a:p>
            <a:r>
              <a:rPr lang="en-US" dirty="0"/>
              <a:t># Example: read from Excel file (each sheet as </a:t>
            </a:r>
            <a:r>
              <a:rPr lang="en-US" dirty="0" err="1"/>
              <a:t>DataFrame</a:t>
            </a:r>
            <a:r>
              <a:rPr lang="en-US" dirty="0"/>
              <a:t>)</a:t>
            </a:r>
          </a:p>
          <a:p>
            <a:r>
              <a:rPr lang="en-US" dirty="0" err="1"/>
              <a:t>file_path</a:t>
            </a:r>
            <a:r>
              <a:rPr lang="en-US" dirty="0"/>
              <a:t> = "your_file.xlsx"</a:t>
            </a:r>
          </a:p>
          <a:p>
            <a:endParaRPr lang="en-US" dirty="0"/>
          </a:p>
          <a:p>
            <a:r>
              <a:rPr lang="en-US" dirty="0"/>
              <a:t># Load the two sheets</a:t>
            </a:r>
          </a:p>
          <a:p>
            <a:r>
              <a:rPr lang="en-US" dirty="0" err="1"/>
              <a:t>JELineitems</a:t>
            </a:r>
            <a:r>
              <a:rPr lang="en-US" dirty="0"/>
              <a:t> = </a:t>
            </a:r>
            <a:r>
              <a:rPr lang="en-US" dirty="0" err="1"/>
              <a:t>pd.read_excel</a:t>
            </a:r>
            <a:r>
              <a:rPr lang="en-US" dirty="0"/>
              <a:t>(</a:t>
            </a:r>
            <a:r>
              <a:rPr lang="en-US" dirty="0" err="1"/>
              <a:t>file_path</a:t>
            </a:r>
            <a:r>
              <a:rPr lang="en-US" dirty="0"/>
              <a:t>, </a:t>
            </a:r>
            <a:r>
              <a:rPr lang="en-US" dirty="0" err="1"/>
              <a:t>sheet_name</a:t>
            </a:r>
            <a:r>
              <a:rPr lang="en-US" dirty="0"/>
              <a:t>="</a:t>
            </a:r>
            <a:r>
              <a:rPr lang="en-US" dirty="0" err="1"/>
              <a:t>JELineitems</a:t>
            </a:r>
            <a:r>
              <a:rPr lang="en-US" dirty="0"/>
              <a:t>")</a:t>
            </a:r>
          </a:p>
          <a:p>
            <a:r>
              <a:rPr lang="en-US" dirty="0" err="1"/>
              <a:t>BusinessUnits</a:t>
            </a:r>
            <a:r>
              <a:rPr lang="en-US" dirty="0"/>
              <a:t> = </a:t>
            </a:r>
            <a:r>
              <a:rPr lang="en-US" dirty="0" err="1"/>
              <a:t>pd.read_excel</a:t>
            </a:r>
            <a:r>
              <a:rPr lang="en-US" dirty="0"/>
              <a:t>(</a:t>
            </a:r>
            <a:r>
              <a:rPr lang="en-US" dirty="0" err="1"/>
              <a:t>file_path</a:t>
            </a:r>
            <a:r>
              <a:rPr lang="en-US" dirty="0"/>
              <a:t>, </a:t>
            </a:r>
            <a:r>
              <a:rPr lang="en-US" dirty="0" err="1"/>
              <a:t>sheet_name</a:t>
            </a:r>
            <a:r>
              <a:rPr lang="en-US" dirty="0"/>
              <a:t>="</a:t>
            </a:r>
            <a:r>
              <a:rPr lang="en-US" dirty="0" err="1"/>
              <a:t>BusinessUnits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# Perform SQL-style join on </a:t>
            </a:r>
            <a:r>
              <a:rPr lang="en-US" dirty="0" err="1"/>
              <a:t>BusinessUnitID</a:t>
            </a:r>
            <a:endParaRPr lang="en-US" dirty="0"/>
          </a:p>
          <a:p>
            <a:r>
              <a:rPr lang="en-US" dirty="0"/>
              <a:t># Equivalent to: SELECT * FROM </a:t>
            </a:r>
            <a:r>
              <a:rPr lang="en-US" dirty="0" err="1"/>
              <a:t>JELineitems</a:t>
            </a:r>
            <a:endParaRPr lang="en-US" dirty="0"/>
          </a:p>
          <a:p>
            <a:r>
              <a:rPr lang="en-US" dirty="0"/>
              <a:t>#                INNER JOIN </a:t>
            </a:r>
            <a:r>
              <a:rPr lang="en-US" dirty="0" err="1"/>
              <a:t>BusinessUnits</a:t>
            </a:r>
            <a:endParaRPr lang="en-US" dirty="0"/>
          </a:p>
          <a:p>
            <a:r>
              <a:rPr lang="en-US" dirty="0"/>
              <a:t>#                ON </a:t>
            </a:r>
            <a:r>
              <a:rPr lang="en-US" dirty="0" err="1"/>
              <a:t>JELineitems.BusinessUnitID</a:t>
            </a:r>
            <a:r>
              <a:rPr lang="en-US" dirty="0"/>
              <a:t> = </a:t>
            </a:r>
            <a:r>
              <a:rPr lang="en-US" dirty="0" err="1"/>
              <a:t>BusinessUnits.BusinessUnitID</a:t>
            </a:r>
            <a:r>
              <a:rPr lang="en-US" dirty="0"/>
              <a:t>;</a:t>
            </a:r>
          </a:p>
          <a:p>
            <a:r>
              <a:rPr lang="en-US" dirty="0" err="1"/>
              <a:t>merged_df</a:t>
            </a:r>
            <a:r>
              <a:rPr lang="en-US" dirty="0"/>
              <a:t> = </a:t>
            </a:r>
            <a:r>
              <a:rPr lang="en-US" dirty="0" err="1"/>
              <a:t>JELineitems.merge</a:t>
            </a:r>
            <a:r>
              <a:rPr lang="en-US" dirty="0"/>
              <a:t>(</a:t>
            </a:r>
          </a:p>
          <a:p>
            <a:r>
              <a:rPr lang="en-US" dirty="0"/>
              <a:t>    </a:t>
            </a:r>
            <a:r>
              <a:rPr lang="en-US" dirty="0" err="1"/>
              <a:t>BusinessUnits</a:t>
            </a:r>
            <a:r>
              <a:rPr lang="en-US" dirty="0"/>
              <a:t>,</a:t>
            </a:r>
          </a:p>
          <a:p>
            <a:r>
              <a:rPr lang="en-US" dirty="0"/>
              <a:t>    on="</a:t>
            </a:r>
            <a:r>
              <a:rPr lang="en-US" dirty="0" err="1"/>
              <a:t>BusinessUnitID</a:t>
            </a:r>
            <a:r>
              <a:rPr lang="en-US" dirty="0"/>
              <a:t>",</a:t>
            </a:r>
          </a:p>
          <a:p>
            <a:r>
              <a:rPr lang="en-US" dirty="0"/>
              <a:t>    how="inner"   # can also use 'left', 'right', or 'outer'</a:t>
            </a:r>
          </a:p>
          <a:p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22684-D2D0-2BC0-E3B3-C963F2EA9D1F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SQL/Python: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215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C3D-67FB-45FD-85C4-4E56731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7827-12B7-4611-8358-BD7D1A0D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09004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Open files in excel / open case and identify the keys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Compare Tableau and Power BI</a:t>
            </a:r>
          </a:p>
        </p:txBody>
      </p:sp>
    </p:spTree>
    <p:extLst>
      <p:ext uri="{BB962C8B-B14F-4D97-AF65-F5344CB8AC3E}">
        <p14:creationId xmlns:p14="http://schemas.microsoft.com/office/powerpoint/2010/main" val="81937842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8B59A-3EA2-4040-9E33-4BAB008F5734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Relationships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F352B-ED15-454D-A60B-0C65A72D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4" y="2061857"/>
            <a:ext cx="7343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600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69199-4AFD-485C-93A7-DEDD0AA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266950"/>
            <a:ext cx="60198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7FFE7-7E7B-4292-B3D4-C14E0D70DE9F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1571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2A0D1-354D-42F3-B44A-B17DE127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99" y="750506"/>
            <a:ext cx="7849084" cy="610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22B9E-517F-40CC-85B8-3E9B164BCE74}"/>
              </a:ext>
            </a:extLst>
          </p:cNvPr>
          <p:cNvSpPr txBox="1"/>
          <p:nvPr/>
        </p:nvSpPr>
        <p:spPr>
          <a:xfrm>
            <a:off x="295292" y="25290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Power BI Data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843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FB60-1F5C-4CB1-BAF3-B75B178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FSB remote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C8CA-1A27-4DF8-9285-122AE162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308324"/>
          </a:xfrm>
        </p:spPr>
        <p:txBody>
          <a:bodyPr/>
          <a:lstStyle/>
          <a:p>
            <a:r>
              <a:rPr lang="en-US" dirty="0"/>
              <a:t>Again I recommend </a:t>
            </a:r>
            <a:r>
              <a:rPr lang="en-US" b="1" dirty="0">
                <a:solidFill>
                  <a:srgbClr val="4B2E84"/>
                </a:solidFill>
              </a:rPr>
              <a:t>saving screenshots </a:t>
            </a:r>
            <a:r>
              <a:rPr lang="en-US" dirty="0"/>
              <a:t>of your work in Alteryx (I’ve added blank slides if you want to save them in this ppt document, </a:t>
            </a:r>
            <a:r>
              <a:rPr lang="en-US" dirty="0" err="1"/>
              <a:t>ctrl+m</a:t>
            </a:r>
            <a:r>
              <a:rPr lang="en-US" dirty="0"/>
              <a:t> adds more slides)</a:t>
            </a:r>
          </a:p>
        </p:txBody>
      </p:sp>
    </p:spTree>
    <p:extLst>
      <p:ext uri="{BB962C8B-B14F-4D97-AF65-F5344CB8AC3E}">
        <p14:creationId xmlns:p14="http://schemas.microsoft.com/office/powerpoint/2010/main" val="6577968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Review: ETL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12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072C-F2EA-797F-A112-923AB09A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Two Potential Issues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97AC-0802-741A-D23E-3056FDA9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887970"/>
          </a:xfrm>
        </p:spPr>
        <p:txBody>
          <a:bodyPr/>
          <a:lstStyle/>
          <a:p>
            <a:r>
              <a:rPr lang="en-US" dirty="0"/>
              <a:t>Issue 1 In the underlying dataset </a:t>
            </a:r>
            <a:r>
              <a:rPr lang="en-US" dirty="0" err="1"/>
              <a:t>PreparerID</a:t>
            </a:r>
            <a:r>
              <a:rPr lang="en-US" dirty="0"/>
              <a:t> is </a:t>
            </a:r>
            <a:r>
              <a:rPr lang="en-US" b="1" dirty="0"/>
              <a:t>not unique: </a:t>
            </a:r>
          </a:p>
          <a:p>
            <a:endParaRPr lang="en-US" b="1" dirty="0"/>
          </a:p>
          <a:p>
            <a:r>
              <a:rPr lang="en-US" dirty="0"/>
              <a:t>For example ID 101 appears 6 times, repeating once for each </a:t>
            </a:r>
            <a:r>
              <a:rPr lang="en-US" dirty="0" err="1"/>
              <a:t>BusinessUnit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D24661-68FC-1889-B31F-B5774E0CF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87322"/>
              </p:ext>
            </p:extLst>
          </p:nvPr>
        </p:nvGraphicFramePr>
        <p:xfrm>
          <a:off x="6284912" y="5279530"/>
          <a:ext cx="4114801" cy="1143000"/>
        </p:xfrm>
        <a:graphic>
          <a:graphicData uri="http://schemas.openxmlformats.org/drawingml/2006/table">
            <a:tbl>
              <a:tblPr/>
              <a:tblGrid>
                <a:gridCol w="2579285">
                  <a:extLst>
                    <a:ext uri="{9D8B030D-6E8A-4147-A177-3AD203B41FA5}">
                      <a16:colId xmlns:a16="http://schemas.microsoft.com/office/drawing/2014/main" val="1330040995"/>
                    </a:ext>
                  </a:extLst>
                </a:gridCol>
                <a:gridCol w="647201">
                  <a:extLst>
                    <a:ext uri="{9D8B030D-6E8A-4147-A177-3AD203B41FA5}">
                      <a16:colId xmlns:a16="http://schemas.microsoft.com/office/drawing/2014/main" val="4273275591"/>
                    </a:ext>
                  </a:extLst>
                </a:gridCol>
                <a:gridCol w="888315">
                  <a:extLst>
                    <a:ext uri="{9D8B030D-6E8A-4147-A177-3AD203B41FA5}">
                      <a16:colId xmlns:a16="http://schemas.microsoft.com/office/drawing/2014/main" val="37597337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PreparerName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PreparerID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BusinessUnitID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679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Carolyn Slater|Food Operations Manager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2339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Knox|Assistant Manager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0813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Trevor Roberts|Housekeeping Supervisor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981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Gavin McGrath|Dining Commons Manager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626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Rodney Wilkins|Maintenance Supervisor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5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17352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4C40-BD1D-6F54-0812-DDC89F69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4E29-3530-0682-1002-5FB80C65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Two Potential Issues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C0C5-33BA-C827-8CC4-9A2CFAC3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3" y="2061289"/>
            <a:ext cx="4607768" cy="4524315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: maps the multiple </a:t>
            </a:r>
            <a:r>
              <a:rPr lang="en-US" dirty="0" err="1"/>
              <a:t>prepareIDs</a:t>
            </a:r>
            <a:r>
              <a:rPr lang="en-US" dirty="0"/>
              <a:t> to a unique </a:t>
            </a:r>
            <a:r>
              <a:rPr lang="en-US" dirty="0" err="1"/>
              <a:t>BusinessUnitID</a:t>
            </a:r>
            <a:r>
              <a:rPr lang="en-US" dirty="0"/>
              <a:t>, allowing it to join both datasets to </a:t>
            </a:r>
            <a:r>
              <a:rPr lang="en-US" dirty="0" err="1"/>
              <a:t>JELineItems</a:t>
            </a:r>
            <a:r>
              <a:rPr lang="en-US" dirty="0"/>
              <a:t> via </a:t>
            </a:r>
            <a:r>
              <a:rPr lang="en-US" dirty="0" err="1"/>
              <a:t>BusinessUnitID</a:t>
            </a:r>
            <a:r>
              <a:rPr lang="en-US" dirty="0"/>
              <a:t>.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1682F-CC36-1E79-9B89-DC999A04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9" y="1870789"/>
            <a:ext cx="6134956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6372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B05DC-9C38-9C83-AA32-E6032B858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975C-7177-259A-D679-535FCE27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Two Potential Issues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E0FB-684B-FEBA-46C9-F11FF6F9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6182567" cy="4452501"/>
          </a:xfrm>
        </p:spPr>
        <p:txBody>
          <a:bodyPr/>
          <a:lstStyle/>
          <a:p>
            <a:r>
              <a:rPr lang="en-US" dirty="0"/>
              <a:t>Tableau: we can resolve the alert by filling out the keys which are </a:t>
            </a:r>
          </a:p>
          <a:p>
            <a:r>
              <a:rPr lang="en-US" sz="2800" dirty="0" err="1"/>
              <a:t>BusinessUnitID</a:t>
            </a:r>
            <a:r>
              <a:rPr lang="en-US" sz="2800" dirty="0"/>
              <a:t>= </a:t>
            </a:r>
            <a:r>
              <a:rPr lang="en-US" sz="2800" dirty="0" err="1"/>
              <a:t>BusinessUnitID</a:t>
            </a:r>
            <a:r>
              <a:rPr lang="en-US" sz="2800" dirty="0"/>
              <a:t> </a:t>
            </a:r>
          </a:p>
          <a:p>
            <a:r>
              <a:rPr lang="en-US" dirty="0"/>
              <a:t>AND </a:t>
            </a:r>
          </a:p>
          <a:p>
            <a:r>
              <a:rPr lang="en-US" sz="2800" dirty="0" err="1"/>
              <a:t>PreparerID</a:t>
            </a:r>
            <a:r>
              <a:rPr lang="en-US" sz="2800" dirty="0"/>
              <a:t> = </a:t>
            </a:r>
            <a:r>
              <a:rPr lang="en-US" sz="2800" dirty="0" err="1"/>
              <a:t>PreparerID</a:t>
            </a:r>
            <a:r>
              <a:rPr lang="en-US" dirty="0"/>
              <a:t>.</a:t>
            </a:r>
          </a:p>
          <a:p>
            <a:r>
              <a:rPr lang="en-US" sz="3200" b="1" dirty="0"/>
              <a:t>Which means it has to match both keys.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7FFCE-8879-3FC0-86B6-E1C8B1E8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15"/>
          <a:stretch>
            <a:fillRect/>
          </a:stretch>
        </p:blipFill>
        <p:spPr>
          <a:xfrm>
            <a:off x="7012970" y="1713516"/>
            <a:ext cx="4349645" cy="51444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305A92-9C5E-7021-9B9C-0A42071C9FCA}"/>
              </a:ext>
            </a:extLst>
          </p:cNvPr>
          <p:cNvCxnSpPr/>
          <p:nvPr/>
        </p:nvCxnSpPr>
        <p:spPr>
          <a:xfrm>
            <a:off x="5393267" y="4749800"/>
            <a:ext cx="1718733" cy="1117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1197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2C63-A1DB-5A95-C849-05D7689F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Tableau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808-11D1-C910-EBE7-F7DF36373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3" y="2061289"/>
            <a:ext cx="3566368" cy="2862322"/>
          </a:xfrm>
        </p:spPr>
        <p:txBody>
          <a:bodyPr/>
          <a:lstStyle/>
          <a:p>
            <a:r>
              <a:rPr lang="en-US" dirty="0"/>
              <a:t>Add the Source dataset and the </a:t>
            </a:r>
            <a:r>
              <a:rPr lang="en-US" b="1" dirty="0"/>
              <a:t>data relationship </a:t>
            </a:r>
            <a:r>
              <a:rPr lang="en-US" dirty="0"/>
              <a:t>is complete.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800E1-2F78-4142-09A8-DF5EDF57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199" y="1852275"/>
            <a:ext cx="7706801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408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B3D2-C0D0-8E9B-3004-2F3959E7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Tableau Join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4AC34-6621-7D4B-66C6-8B824F40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44" y="3095100"/>
            <a:ext cx="9459645" cy="3762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D5C2A-6AC4-9195-4AD1-7B08901A659C}"/>
              </a:ext>
            </a:extLst>
          </p:cNvPr>
          <p:cNvSpPr/>
          <p:nvPr/>
        </p:nvSpPr>
        <p:spPr>
          <a:xfrm>
            <a:off x="3945467" y="3429000"/>
            <a:ext cx="804333" cy="29379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26AC6-14C6-084F-1E8C-72EA163071DC}"/>
              </a:ext>
            </a:extLst>
          </p:cNvPr>
          <p:cNvSpPr txBox="1"/>
          <p:nvPr/>
        </p:nvSpPr>
        <p:spPr>
          <a:xfrm>
            <a:off x="2388389" y="2155355"/>
            <a:ext cx="421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Defaults to inner joins, we are expecting 789 line items (rows), but get 639 rows of data (missing 150 rows / JE’s).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9BD88B-3213-93EF-31AA-3B5E19E653EF}"/>
              </a:ext>
            </a:extLst>
          </p:cNvPr>
          <p:cNvCxnSpPr>
            <a:cxnSpLocks/>
          </p:cNvCxnSpPr>
          <p:nvPr/>
        </p:nvCxnSpPr>
        <p:spPr>
          <a:xfrm flipH="1">
            <a:off x="7967133" y="2901360"/>
            <a:ext cx="1202267" cy="3050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07046B-E488-8525-5835-98332E818A89}"/>
              </a:ext>
            </a:extLst>
          </p:cNvPr>
          <p:cNvSpPr txBox="1"/>
          <p:nvPr/>
        </p:nvSpPr>
        <p:spPr>
          <a:xfrm>
            <a:off x="7556651" y="2255029"/>
            <a:ext cx="412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Edit the Preparer Info Join to join on both </a:t>
            </a:r>
          </a:p>
          <a:p>
            <a:r>
              <a:rPr lang="en-US" dirty="0" err="1">
                <a:latin typeface="+mn-lt"/>
              </a:rPr>
              <a:t>preparerID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BusinessUnit</a:t>
            </a:r>
            <a:endParaRPr lang="en-US" dirty="0"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EFBB44-8FB8-07B7-936B-6EB73E586B4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4347634" y="3078685"/>
            <a:ext cx="148561" cy="350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7130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0DFB-8583-1DBF-C0FB-8331993F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2B1B8B3-1A06-E22B-C8EA-A23D98DF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81"/>
          <a:stretch>
            <a:fillRect/>
          </a:stretch>
        </p:blipFill>
        <p:spPr>
          <a:xfrm>
            <a:off x="5465811" y="1625601"/>
            <a:ext cx="5839640" cy="5070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3CDEF-D4F7-146F-AF93-C8C97376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Tableau Join Version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FED72-C55A-835F-460D-5EA5EE6E3EC6}"/>
              </a:ext>
            </a:extLst>
          </p:cNvPr>
          <p:cNvSpPr/>
          <p:nvPr/>
        </p:nvSpPr>
        <p:spPr>
          <a:xfrm>
            <a:off x="8061518" y="1854200"/>
            <a:ext cx="804333" cy="23706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14635-9136-FF29-EBE5-CF36ED6E3ABB}"/>
              </a:ext>
            </a:extLst>
          </p:cNvPr>
          <p:cNvSpPr txBox="1"/>
          <p:nvPr/>
        </p:nvSpPr>
        <p:spPr>
          <a:xfrm>
            <a:off x="1180856" y="2180755"/>
            <a:ext cx="421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Change to left join, </a:t>
            </a:r>
          </a:p>
          <a:p>
            <a:r>
              <a:rPr lang="en-US" dirty="0">
                <a:latin typeface="+mn-lt"/>
              </a:rPr>
              <a:t>confirm that 641 rows exists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461316-70E6-D806-544D-7391385F8EF4}"/>
              </a:ext>
            </a:extLst>
          </p:cNvPr>
          <p:cNvCxnSpPr>
            <a:cxnSpLocks/>
          </p:cNvCxnSpPr>
          <p:nvPr/>
        </p:nvCxnSpPr>
        <p:spPr>
          <a:xfrm>
            <a:off x="3166533" y="2370667"/>
            <a:ext cx="4894985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851037-FC8F-1833-25A7-0C71726C051C}"/>
              </a:ext>
            </a:extLst>
          </p:cNvPr>
          <p:cNvCxnSpPr>
            <a:stCxn id="7" idx="2"/>
          </p:cNvCxnSpPr>
          <p:nvPr/>
        </p:nvCxnSpPr>
        <p:spPr>
          <a:xfrm>
            <a:off x="3288662" y="2827086"/>
            <a:ext cx="4772856" cy="356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0401B8-99CF-31D9-692B-3D04A840788C}"/>
              </a:ext>
            </a:extLst>
          </p:cNvPr>
          <p:cNvSpPr txBox="1"/>
          <p:nvPr/>
        </p:nvSpPr>
        <p:spPr>
          <a:xfrm>
            <a:off x="1286934" y="3928533"/>
            <a:ext cx="3115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**Thi</a:t>
            </a:r>
            <a:r>
              <a:rPr lang="en-US" dirty="0"/>
              <a:t>s occurs when we left join to the </a:t>
            </a:r>
            <a:r>
              <a:rPr lang="en-US" dirty="0" err="1"/>
              <a:t>ChartofAccounts</a:t>
            </a:r>
            <a:r>
              <a:rPr lang="en-US" dirty="0"/>
              <a:t> tab, implying that 2 </a:t>
            </a:r>
            <a:r>
              <a:rPr lang="en-US" dirty="0" err="1"/>
              <a:t>JELineItems</a:t>
            </a:r>
            <a:r>
              <a:rPr lang="en-US" dirty="0"/>
              <a:t> have a </a:t>
            </a:r>
            <a:r>
              <a:rPr lang="en-US" dirty="0" err="1"/>
              <a:t>GLAccountNumber</a:t>
            </a:r>
            <a:r>
              <a:rPr lang="en-US" dirty="0"/>
              <a:t> not in the summary </a:t>
            </a:r>
            <a:r>
              <a:rPr lang="en-US" dirty="0" err="1"/>
              <a:t>ChartOfAccounts</a:t>
            </a:r>
            <a:r>
              <a:rPr lang="en-US" dirty="0"/>
              <a:t> dataset.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23951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EE12F-009D-E9B3-CDEF-C80096F9A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109B-7982-D1BB-2D41-B10C24AE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Tableau Join Version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7D0A94-2545-FA87-15F7-C90A59B07531}"/>
              </a:ext>
            </a:extLst>
          </p:cNvPr>
          <p:cNvSpPr/>
          <p:nvPr/>
        </p:nvSpPr>
        <p:spPr>
          <a:xfrm>
            <a:off x="8061518" y="1854200"/>
            <a:ext cx="804333" cy="23706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FB6EA-5D38-E860-178A-4EF009E3024B}"/>
              </a:ext>
            </a:extLst>
          </p:cNvPr>
          <p:cNvSpPr txBox="1"/>
          <p:nvPr/>
        </p:nvSpPr>
        <p:spPr>
          <a:xfrm>
            <a:off x="1180856" y="2180755"/>
            <a:ext cx="421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Change to left join, </a:t>
            </a:r>
          </a:p>
          <a:p>
            <a:r>
              <a:rPr lang="en-US" dirty="0">
                <a:latin typeface="+mn-lt"/>
              </a:rPr>
              <a:t>confirm that 789 rows exists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CB5A9A-255C-DF8D-5C0C-3C6602240301}"/>
              </a:ext>
            </a:extLst>
          </p:cNvPr>
          <p:cNvCxnSpPr>
            <a:cxnSpLocks/>
          </p:cNvCxnSpPr>
          <p:nvPr/>
        </p:nvCxnSpPr>
        <p:spPr>
          <a:xfrm flipH="1">
            <a:off x="7967133" y="2901360"/>
            <a:ext cx="1202267" cy="3050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AEF86C-4864-0E31-AF1E-D2A8264BA7A5}"/>
              </a:ext>
            </a:extLst>
          </p:cNvPr>
          <p:cNvSpPr txBox="1"/>
          <p:nvPr/>
        </p:nvSpPr>
        <p:spPr>
          <a:xfrm>
            <a:off x="7556651" y="2255029"/>
            <a:ext cx="412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Edit the Preparer Info Join to join on both </a:t>
            </a:r>
          </a:p>
          <a:p>
            <a:r>
              <a:rPr lang="en-US" dirty="0" err="1">
                <a:latin typeface="+mn-lt"/>
              </a:rPr>
              <a:t>preparerID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BusinessUnit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B3938-6B05-E9F2-7207-F90108A01B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80"/>
          <a:stretch>
            <a:fillRect/>
          </a:stretch>
        </p:blipFill>
        <p:spPr>
          <a:xfrm>
            <a:off x="5593703" y="1713516"/>
            <a:ext cx="5887098" cy="516542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63159-3DE5-C6BF-ED0C-303AEA315927}"/>
              </a:ext>
            </a:extLst>
          </p:cNvPr>
          <p:cNvCxnSpPr>
            <a:cxnSpLocks/>
          </p:cNvCxnSpPr>
          <p:nvPr/>
        </p:nvCxnSpPr>
        <p:spPr>
          <a:xfrm>
            <a:off x="3166533" y="2370667"/>
            <a:ext cx="4773161" cy="596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68918D-2D47-3046-17C9-B429B52FA10E}"/>
              </a:ext>
            </a:extLst>
          </p:cNvPr>
          <p:cNvCxnSpPr>
            <a:stCxn id="7" idx="2"/>
          </p:cNvCxnSpPr>
          <p:nvPr/>
        </p:nvCxnSpPr>
        <p:spPr>
          <a:xfrm>
            <a:off x="3288662" y="2827086"/>
            <a:ext cx="4772856" cy="356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F2E8E5-3DAA-97A7-6A57-C25B826E109A}"/>
              </a:ext>
            </a:extLst>
          </p:cNvPr>
          <p:cNvSpPr txBox="1"/>
          <p:nvPr/>
        </p:nvSpPr>
        <p:spPr>
          <a:xfrm>
            <a:off x="1286934" y="3928533"/>
            <a:ext cx="311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**Thi</a:t>
            </a:r>
            <a:r>
              <a:rPr lang="en-US" dirty="0"/>
              <a:t>s occurs when we left join to the </a:t>
            </a:r>
            <a:r>
              <a:rPr lang="en-US" dirty="0" err="1"/>
              <a:t>PreprerInfo</a:t>
            </a:r>
            <a:r>
              <a:rPr lang="en-US" dirty="0"/>
              <a:t> tab, implying that 148 </a:t>
            </a:r>
            <a:r>
              <a:rPr lang="en-US" dirty="0" err="1"/>
              <a:t>JELineItems</a:t>
            </a:r>
            <a:r>
              <a:rPr lang="en-US" dirty="0"/>
              <a:t> have a </a:t>
            </a:r>
            <a:r>
              <a:rPr lang="en-US" dirty="0" err="1"/>
              <a:t>preparerID</a:t>
            </a:r>
            <a:r>
              <a:rPr lang="en-US" dirty="0"/>
              <a:t> not in the summary </a:t>
            </a:r>
            <a:r>
              <a:rPr lang="en-US" dirty="0" err="1"/>
              <a:t>PreparerInfo</a:t>
            </a:r>
            <a:r>
              <a:rPr lang="en-US" dirty="0"/>
              <a:t> dataset.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9411831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385720-D5DB-1366-72D2-C37B08D0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6389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BDC0E4-4899-DCE8-2C60-4BD5FCE5DE6D}"/>
              </a:ext>
            </a:extLst>
          </p:cNvPr>
          <p:cNvCxnSpPr>
            <a:cxnSpLocks/>
          </p:cNvCxnSpPr>
          <p:nvPr/>
        </p:nvCxnSpPr>
        <p:spPr>
          <a:xfrm flipH="1" flipV="1">
            <a:off x="4182533" y="880533"/>
            <a:ext cx="5038379" cy="102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1B2586-BF0B-FE05-C425-98B045835C6D}"/>
              </a:ext>
            </a:extLst>
          </p:cNvPr>
          <p:cNvSpPr txBox="1"/>
          <p:nvPr/>
        </p:nvSpPr>
        <p:spPr>
          <a:xfrm>
            <a:off x="7526867" y="965200"/>
            <a:ext cx="4525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Filtering the data we find 148 rows with </a:t>
            </a:r>
            <a:r>
              <a:rPr lang="en-US" dirty="0" err="1">
                <a:latin typeface="+mn-lt"/>
              </a:rPr>
              <a:t>businessUnit-PreparerID</a:t>
            </a:r>
            <a:r>
              <a:rPr lang="en-US" dirty="0">
                <a:latin typeface="+mn-lt"/>
              </a:rPr>
              <a:t> pairs that are not in the </a:t>
            </a:r>
            <a:r>
              <a:rPr lang="en-US" dirty="0" err="1">
                <a:latin typeface="+mn-lt"/>
              </a:rPr>
              <a:t>PreparerInfo</a:t>
            </a:r>
            <a:r>
              <a:rPr lang="en-US" dirty="0">
                <a:latin typeface="+mn-lt"/>
              </a:rPr>
              <a:t> dataset (and so we do not know the preparer name, which is “Null”).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And 2 with missing </a:t>
            </a:r>
            <a:r>
              <a:rPr lang="en-US" dirty="0" err="1">
                <a:latin typeface="+mn-lt"/>
              </a:rPr>
              <a:t>GLNumbers</a:t>
            </a:r>
            <a:r>
              <a:rPr lang="en-US" dirty="0">
                <a:latin typeface="+mn-lt"/>
              </a:rPr>
              <a:t>/Names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029F7-A8C4-63DE-52EA-E80477D2ED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110"/>
          <a:stretch>
            <a:fillRect/>
          </a:stretch>
        </p:blipFill>
        <p:spPr>
          <a:xfrm>
            <a:off x="4867234" y="4362102"/>
            <a:ext cx="7257033" cy="249589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68F2-CFFF-FE7D-2E3A-65D1BF305C25}"/>
              </a:ext>
            </a:extLst>
          </p:cNvPr>
          <p:cNvCxnSpPr/>
          <p:nvPr/>
        </p:nvCxnSpPr>
        <p:spPr>
          <a:xfrm flipH="1">
            <a:off x="8026400" y="2810933"/>
            <a:ext cx="1735667" cy="2607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5949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0F1E5-6D85-7834-60E3-6EE0DF988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0440-4843-375B-E3C1-22960422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Two Potential Issues Explained: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39D2-EAE8-5EF7-7800-45396DD53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887970"/>
          </a:xfrm>
        </p:spPr>
        <p:txBody>
          <a:bodyPr/>
          <a:lstStyle/>
          <a:p>
            <a:r>
              <a:rPr lang="en-US" i="1" dirty="0"/>
              <a:t>Issue 2 </a:t>
            </a:r>
            <a:r>
              <a:rPr lang="en-US" i="1" dirty="0" err="1"/>
              <a:t>GLAccounts</a:t>
            </a:r>
            <a:r>
              <a:rPr lang="en-US" i="1" dirty="0"/>
              <a:t> not mapped in </a:t>
            </a:r>
            <a:r>
              <a:rPr lang="en-US" i="1" dirty="0" err="1"/>
              <a:t>PowerBI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 err="1"/>
              <a:t>PowerBI</a:t>
            </a:r>
            <a:r>
              <a:rPr lang="en-US" dirty="0"/>
              <a:t> read </a:t>
            </a:r>
            <a:r>
              <a:rPr lang="en-US" dirty="0" err="1"/>
              <a:t>GLAccountNumbers</a:t>
            </a:r>
            <a:r>
              <a:rPr lang="en-US" dirty="0"/>
              <a:t> as numbers instead of string format (warned us with 2 read errors) </a:t>
            </a:r>
          </a:p>
        </p:txBody>
      </p:sp>
    </p:spTree>
    <p:extLst>
      <p:ext uri="{BB962C8B-B14F-4D97-AF65-F5344CB8AC3E}">
        <p14:creationId xmlns:p14="http://schemas.microsoft.com/office/powerpoint/2010/main" val="115007259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263EB-02C5-6C9B-1713-444E7C479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E222-A54B-2E00-5AAF-872D09E4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EB65-9325-B6EF-7908-A15ADEC0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90"/>
            <a:ext cx="5268167" cy="3416644"/>
          </a:xfrm>
        </p:spPr>
        <p:txBody>
          <a:bodyPr/>
          <a:lstStyle/>
          <a:p>
            <a:r>
              <a:rPr lang="en-US" dirty="0"/>
              <a:t>Notice that </a:t>
            </a:r>
            <a:r>
              <a:rPr lang="en-US" dirty="0" err="1"/>
              <a:t>GLACccountNumber</a:t>
            </a:r>
            <a:r>
              <a:rPr lang="en-US" dirty="0"/>
              <a:t> is summed (numeric) in </a:t>
            </a:r>
            <a:r>
              <a:rPr lang="en-US" dirty="0" err="1"/>
              <a:t>JELineItems</a:t>
            </a:r>
            <a:r>
              <a:rPr lang="en-US" dirty="0"/>
              <a:t> but not in Chart of accounts (means it is string).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53313-36D0-AF83-1C65-60BC3A5B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1289"/>
            <a:ext cx="5630061" cy="4382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F96EC-389F-D2B3-E4CE-8A0093C1B582}"/>
              </a:ext>
            </a:extLst>
          </p:cNvPr>
          <p:cNvSpPr txBox="1"/>
          <p:nvPr/>
        </p:nvSpPr>
        <p:spPr>
          <a:xfrm>
            <a:off x="185652" y="5594875"/>
            <a:ext cx="6858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*Joins can’t be between numbers and string because:</a:t>
            </a:r>
          </a:p>
          <a:p>
            <a:r>
              <a:rPr lang="en-US" sz="2400" dirty="0">
                <a:solidFill>
                  <a:schemeClr val="tx2"/>
                </a:solidFill>
              </a:rPr>
              <a:t>“1”≠1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1659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7A6FF-FF51-4F5D-B7BB-B0A3A4CF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7"/>
            <a:ext cx="4163006" cy="331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5AC27-C5FC-4C6D-AEFF-4A31D9B0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06" y="3476153"/>
            <a:ext cx="8154538" cy="33818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1138BF-9C90-490D-8A6A-C11695B87382}"/>
              </a:ext>
            </a:extLst>
          </p:cNvPr>
          <p:cNvSpPr/>
          <p:nvPr/>
        </p:nvSpPr>
        <p:spPr>
          <a:xfrm>
            <a:off x="948989" y="847287"/>
            <a:ext cx="1123092" cy="2628865"/>
          </a:xfrm>
          <a:custGeom>
            <a:avLst/>
            <a:gdLst>
              <a:gd name="connsiteX0" fmla="*/ 0 w 1123092"/>
              <a:gd name="connsiteY0" fmla="*/ 0 h 2628865"/>
              <a:gd name="connsiteX1" fmla="*/ 561546 w 1123092"/>
              <a:gd name="connsiteY1" fmla="*/ 0 h 2628865"/>
              <a:gd name="connsiteX2" fmla="*/ 1123092 w 1123092"/>
              <a:gd name="connsiteY2" fmla="*/ 0 h 2628865"/>
              <a:gd name="connsiteX3" fmla="*/ 1123092 w 1123092"/>
              <a:gd name="connsiteY3" fmla="*/ 525773 h 2628865"/>
              <a:gd name="connsiteX4" fmla="*/ 1123092 w 1123092"/>
              <a:gd name="connsiteY4" fmla="*/ 1077835 h 2628865"/>
              <a:gd name="connsiteX5" fmla="*/ 1123092 w 1123092"/>
              <a:gd name="connsiteY5" fmla="*/ 1524742 h 2628865"/>
              <a:gd name="connsiteX6" fmla="*/ 1123092 w 1123092"/>
              <a:gd name="connsiteY6" fmla="*/ 1971649 h 2628865"/>
              <a:gd name="connsiteX7" fmla="*/ 1123092 w 1123092"/>
              <a:gd name="connsiteY7" fmla="*/ 2628865 h 2628865"/>
              <a:gd name="connsiteX8" fmla="*/ 572777 w 1123092"/>
              <a:gd name="connsiteY8" fmla="*/ 2628865 h 2628865"/>
              <a:gd name="connsiteX9" fmla="*/ 0 w 1123092"/>
              <a:gd name="connsiteY9" fmla="*/ 2628865 h 2628865"/>
              <a:gd name="connsiteX10" fmla="*/ 0 w 1123092"/>
              <a:gd name="connsiteY10" fmla="*/ 2050515 h 2628865"/>
              <a:gd name="connsiteX11" fmla="*/ 0 w 1123092"/>
              <a:gd name="connsiteY11" fmla="*/ 1472164 h 2628865"/>
              <a:gd name="connsiteX12" fmla="*/ 0 w 1123092"/>
              <a:gd name="connsiteY12" fmla="*/ 893814 h 2628865"/>
              <a:gd name="connsiteX13" fmla="*/ 0 w 1123092"/>
              <a:gd name="connsiteY13" fmla="*/ 0 h 2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092" h="2628865" extrusionOk="0">
                <a:moveTo>
                  <a:pt x="0" y="0"/>
                </a:moveTo>
                <a:cubicBezTo>
                  <a:pt x="158626" y="-12919"/>
                  <a:pt x="322401" y="62472"/>
                  <a:pt x="561546" y="0"/>
                </a:cubicBezTo>
                <a:cubicBezTo>
                  <a:pt x="800691" y="-62472"/>
                  <a:pt x="958950" y="64053"/>
                  <a:pt x="1123092" y="0"/>
                </a:cubicBezTo>
                <a:cubicBezTo>
                  <a:pt x="1181271" y="248445"/>
                  <a:pt x="1071538" y="362779"/>
                  <a:pt x="1123092" y="525773"/>
                </a:cubicBezTo>
                <a:cubicBezTo>
                  <a:pt x="1174646" y="688767"/>
                  <a:pt x="1092095" y="961803"/>
                  <a:pt x="1123092" y="1077835"/>
                </a:cubicBezTo>
                <a:cubicBezTo>
                  <a:pt x="1154089" y="1193867"/>
                  <a:pt x="1096156" y="1389128"/>
                  <a:pt x="1123092" y="1524742"/>
                </a:cubicBezTo>
                <a:cubicBezTo>
                  <a:pt x="1150028" y="1660356"/>
                  <a:pt x="1092786" y="1851893"/>
                  <a:pt x="1123092" y="1971649"/>
                </a:cubicBezTo>
                <a:cubicBezTo>
                  <a:pt x="1153398" y="2091405"/>
                  <a:pt x="1117632" y="2495830"/>
                  <a:pt x="1123092" y="2628865"/>
                </a:cubicBezTo>
                <a:cubicBezTo>
                  <a:pt x="896120" y="2694696"/>
                  <a:pt x="703977" y="2590039"/>
                  <a:pt x="572777" y="2628865"/>
                </a:cubicBezTo>
                <a:cubicBezTo>
                  <a:pt x="441577" y="2667691"/>
                  <a:pt x="281640" y="2604946"/>
                  <a:pt x="0" y="2628865"/>
                </a:cubicBezTo>
                <a:cubicBezTo>
                  <a:pt x="-8055" y="2421636"/>
                  <a:pt x="16164" y="2295004"/>
                  <a:pt x="0" y="2050515"/>
                </a:cubicBezTo>
                <a:cubicBezTo>
                  <a:pt x="-16164" y="1806026"/>
                  <a:pt x="16541" y="1729693"/>
                  <a:pt x="0" y="1472164"/>
                </a:cubicBezTo>
                <a:cubicBezTo>
                  <a:pt x="-16541" y="1214635"/>
                  <a:pt x="15351" y="1041186"/>
                  <a:pt x="0" y="893814"/>
                </a:cubicBezTo>
                <a:cubicBezTo>
                  <a:pt x="-15351" y="746442"/>
                  <a:pt x="65709" y="4345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15FA4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4025D5-EB03-4088-98E4-71929F70546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51160" y="1098958"/>
            <a:ext cx="6691504" cy="182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96035D0-B68C-4A55-B332-77BC33D9C5FC}"/>
              </a:ext>
            </a:extLst>
          </p:cNvPr>
          <p:cNvSpPr/>
          <p:nvPr/>
        </p:nvSpPr>
        <p:spPr>
          <a:xfrm rot="16200000">
            <a:off x="9612165" y="170831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E429D-2FA2-4CBD-9FD5-27402707C247}"/>
              </a:ext>
            </a:extLst>
          </p:cNvPr>
          <p:cNvSpPr txBox="1"/>
          <p:nvPr/>
        </p:nvSpPr>
        <p:spPr>
          <a:xfrm>
            <a:off x="8942664" y="2740653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5AB9-9A7D-4C8F-9B1E-39A84B1CF42E}"/>
              </a:ext>
            </a:extLst>
          </p:cNvPr>
          <p:cNvSpPr/>
          <p:nvPr/>
        </p:nvSpPr>
        <p:spPr>
          <a:xfrm>
            <a:off x="10855356" y="4245782"/>
            <a:ext cx="1286309" cy="2612218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BB7B3-DA27-52D8-E1F5-3436AD190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5D1E-9B12-2AD1-729F-96024C7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8285-2D7D-7F97-4B08-E74B6DD7B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90"/>
            <a:ext cx="5268167" cy="1200329"/>
          </a:xfrm>
        </p:spPr>
        <p:txBody>
          <a:bodyPr/>
          <a:lstStyle/>
          <a:p>
            <a:r>
              <a:rPr lang="en-US" dirty="0"/>
              <a:t>Go to Table view on left index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06DDB-2BE1-F1B2-5B19-9944856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94" y="1742361"/>
            <a:ext cx="6363588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701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30D68-98A7-85B8-E133-ADF3542C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918" y="2000050"/>
            <a:ext cx="4220164" cy="28578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42BAD4-F9D0-2DED-0CB8-44A4D5610E02}"/>
              </a:ext>
            </a:extLst>
          </p:cNvPr>
          <p:cNvCxnSpPr/>
          <p:nvPr/>
        </p:nvCxnSpPr>
        <p:spPr>
          <a:xfrm flipV="1">
            <a:off x="2912533" y="3556000"/>
            <a:ext cx="3107267" cy="558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3C54A1-9D64-D2F7-8751-6D40CFE553E3}"/>
              </a:ext>
            </a:extLst>
          </p:cNvPr>
          <p:cNvSpPr txBox="1"/>
          <p:nvPr/>
        </p:nvSpPr>
        <p:spPr>
          <a:xfrm>
            <a:off x="0" y="3669268"/>
            <a:ext cx="30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 the right hand menu select </a:t>
            </a:r>
          </a:p>
          <a:p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JELineitems</a:t>
            </a:r>
            <a:r>
              <a:rPr lang="en-US" dirty="0">
                <a:latin typeface="+mn-lt"/>
              </a:rPr>
              <a:t> dataset</a:t>
            </a:r>
          </a:p>
        </p:txBody>
      </p:sp>
    </p:spTree>
    <p:extLst>
      <p:ext uri="{BB962C8B-B14F-4D97-AF65-F5344CB8AC3E}">
        <p14:creationId xmlns:p14="http://schemas.microsoft.com/office/powerpoint/2010/main" val="389918477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5BC24E-7BD4-CB9C-8A21-0E0A52D8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679" y="1738076"/>
            <a:ext cx="7106642" cy="33818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A4365-C2E8-C2C5-14FB-DDB2248997C6}"/>
              </a:ext>
            </a:extLst>
          </p:cNvPr>
          <p:cNvCxnSpPr>
            <a:cxnSpLocks/>
          </p:cNvCxnSpPr>
          <p:nvPr/>
        </p:nvCxnSpPr>
        <p:spPr>
          <a:xfrm flipH="1">
            <a:off x="4309533" y="965200"/>
            <a:ext cx="804334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066CC8-EE7F-2A0E-7826-930B60521A9F}"/>
              </a:ext>
            </a:extLst>
          </p:cNvPr>
          <p:cNvSpPr txBox="1"/>
          <p:nvPr/>
        </p:nvSpPr>
        <p:spPr>
          <a:xfrm>
            <a:off x="5291667" y="905933"/>
            <a:ext cx="437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Select the </a:t>
            </a:r>
            <a:r>
              <a:rPr lang="en-US" i="1" dirty="0" err="1">
                <a:latin typeface="+mn-lt"/>
              </a:rPr>
              <a:t>GLAccountNumber</a:t>
            </a:r>
            <a:r>
              <a:rPr lang="en-US" dirty="0">
                <a:latin typeface="+mn-lt"/>
              </a:rPr>
              <a:t> Field / Column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003C46-55DD-6FA5-6BAF-2A10082C3824}"/>
              </a:ext>
            </a:extLst>
          </p:cNvPr>
          <p:cNvCxnSpPr/>
          <p:nvPr/>
        </p:nvCxnSpPr>
        <p:spPr>
          <a:xfrm>
            <a:off x="1024467" y="2260600"/>
            <a:ext cx="1422400" cy="25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546C17-9C1B-6F62-3BB4-C6A34397730D}"/>
              </a:ext>
            </a:extLst>
          </p:cNvPr>
          <p:cNvSpPr txBox="1"/>
          <p:nvPr/>
        </p:nvSpPr>
        <p:spPr>
          <a:xfrm>
            <a:off x="313267" y="1676400"/>
            <a:ext cx="1799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Note Dat  type is </a:t>
            </a:r>
          </a:p>
          <a:p>
            <a:r>
              <a:rPr lang="en-US" dirty="0">
                <a:latin typeface="+mn-lt"/>
              </a:rPr>
              <a:t>whole number</a:t>
            </a:r>
          </a:p>
        </p:txBody>
      </p:sp>
    </p:spTree>
    <p:extLst>
      <p:ext uri="{BB962C8B-B14F-4D97-AF65-F5344CB8AC3E}">
        <p14:creationId xmlns:p14="http://schemas.microsoft.com/office/powerpoint/2010/main" val="4023297246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7FFDA-8639-7FDE-BDF4-F4F10E90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7" y="1271286"/>
            <a:ext cx="3258005" cy="43154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868746-B421-03BE-D9CE-F30D79A839D4}"/>
              </a:ext>
            </a:extLst>
          </p:cNvPr>
          <p:cNvCxnSpPr/>
          <p:nvPr/>
        </p:nvCxnSpPr>
        <p:spPr>
          <a:xfrm>
            <a:off x="2175933" y="2175933"/>
            <a:ext cx="3217334" cy="1947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33F678-01FF-B5CB-EA76-317856A011E5}"/>
              </a:ext>
            </a:extLst>
          </p:cNvPr>
          <p:cNvSpPr txBox="1"/>
          <p:nvPr/>
        </p:nvSpPr>
        <p:spPr>
          <a:xfrm>
            <a:off x="1092200" y="1524000"/>
            <a:ext cx="176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Change to “Text”</a:t>
            </a:r>
          </a:p>
        </p:txBody>
      </p:sp>
    </p:spTree>
    <p:extLst>
      <p:ext uri="{BB962C8B-B14F-4D97-AF65-F5344CB8AC3E}">
        <p14:creationId xmlns:p14="http://schemas.microsoft.com/office/powerpoint/2010/main" val="121112710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B1881-D509-1B1D-46FB-D9765C73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1628523"/>
            <a:ext cx="7840169" cy="360095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85C664-57BC-4C04-4B9A-B4DBC56E9E34}"/>
              </a:ext>
            </a:extLst>
          </p:cNvPr>
          <p:cNvCxnSpPr/>
          <p:nvPr/>
        </p:nvCxnSpPr>
        <p:spPr>
          <a:xfrm flipH="1">
            <a:off x="5520267" y="922867"/>
            <a:ext cx="2032000" cy="1244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A12D29-569E-F57D-376E-46FAB19DE3A1}"/>
              </a:ext>
            </a:extLst>
          </p:cNvPr>
          <p:cNvSpPr txBox="1"/>
          <p:nvPr/>
        </p:nvSpPr>
        <p:spPr>
          <a:xfrm>
            <a:off x="7552267" y="461202"/>
            <a:ext cx="412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Note format is just how the data is displayed, and it updates automatically to text (Data Type is how it is recognized by </a:t>
            </a:r>
            <a:r>
              <a:rPr lang="en-US" dirty="0" err="1">
                <a:latin typeface="+mn-lt"/>
              </a:rPr>
              <a:t>PowerBI</a:t>
            </a:r>
            <a:r>
              <a:rPr lang="en-US" dirty="0">
                <a:latin typeface="+mn-lt"/>
              </a:rPr>
              <a:t>).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BFCF60-860C-FA82-81E5-92949D0E4028}"/>
              </a:ext>
            </a:extLst>
          </p:cNvPr>
          <p:cNvCxnSpPr/>
          <p:nvPr/>
        </p:nvCxnSpPr>
        <p:spPr>
          <a:xfrm>
            <a:off x="1245326" y="1628523"/>
            <a:ext cx="1689463" cy="809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7C42C5-419E-040F-807B-872B9C86F28A}"/>
              </a:ext>
            </a:extLst>
          </p:cNvPr>
          <p:cNvSpPr txBox="1"/>
          <p:nvPr/>
        </p:nvSpPr>
        <p:spPr>
          <a:xfrm>
            <a:off x="269966" y="1140823"/>
            <a:ext cx="444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Confirm the change and how it affects format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1F7B84-D396-65C4-9660-D9F2B57C5FC2}"/>
              </a:ext>
            </a:extLst>
          </p:cNvPr>
          <p:cNvCxnSpPr/>
          <p:nvPr/>
        </p:nvCxnSpPr>
        <p:spPr>
          <a:xfrm flipV="1">
            <a:off x="3553097" y="5007429"/>
            <a:ext cx="269966" cy="1114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FE1297-4C1D-A2A0-7271-92AF83095E7C}"/>
              </a:ext>
            </a:extLst>
          </p:cNvPr>
          <p:cNvSpPr txBox="1"/>
          <p:nvPr/>
        </p:nvSpPr>
        <p:spPr>
          <a:xfrm>
            <a:off x="3657600" y="6183086"/>
            <a:ext cx="172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Text, left aligned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55B93-94A1-1F30-B98E-2C7F7E1AEFB0}"/>
              </a:ext>
            </a:extLst>
          </p:cNvPr>
          <p:cNvCxnSpPr/>
          <p:nvPr/>
        </p:nvCxnSpPr>
        <p:spPr>
          <a:xfrm flipH="1" flipV="1">
            <a:off x="6653349" y="5229476"/>
            <a:ext cx="898918" cy="735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3A7B55-689F-70E6-17E5-267BFE85FE7E}"/>
              </a:ext>
            </a:extLst>
          </p:cNvPr>
          <p:cNvSpPr txBox="1"/>
          <p:nvPr/>
        </p:nvSpPr>
        <p:spPr>
          <a:xfrm>
            <a:off x="7750629" y="6017623"/>
            <a:ext cx="325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Numbers, italicized, right aligned</a:t>
            </a:r>
          </a:p>
        </p:txBody>
      </p:sp>
    </p:spTree>
    <p:extLst>
      <p:ext uri="{BB962C8B-B14F-4D97-AF65-F5344CB8AC3E}">
        <p14:creationId xmlns:p14="http://schemas.microsoft.com/office/powerpoint/2010/main" val="474629357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84089-FDA8-8976-3AE5-513CF312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1" y="312266"/>
            <a:ext cx="2648320" cy="221010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000466-8A99-E50F-7E4D-30DD6C49A780}"/>
              </a:ext>
            </a:extLst>
          </p:cNvPr>
          <p:cNvCxnSpPr/>
          <p:nvPr/>
        </p:nvCxnSpPr>
        <p:spPr>
          <a:xfrm flipH="1">
            <a:off x="557349" y="862149"/>
            <a:ext cx="3344091" cy="313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D0A1B1-DC80-764D-47F0-B66787554F21}"/>
              </a:ext>
            </a:extLst>
          </p:cNvPr>
          <p:cNvSpPr txBox="1"/>
          <p:nvPr/>
        </p:nvSpPr>
        <p:spPr>
          <a:xfrm>
            <a:off x="3466011" y="461554"/>
            <a:ext cx="233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return to model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0E7787-4F59-4C35-2F4B-C80879A2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733" y="1433228"/>
            <a:ext cx="5753903" cy="4963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71242D-1CC9-3E3C-551C-BAF2E12DE01E}"/>
              </a:ext>
            </a:extLst>
          </p:cNvPr>
          <p:cNvSpPr txBox="1"/>
          <p:nvPr/>
        </p:nvSpPr>
        <p:spPr>
          <a:xfrm>
            <a:off x="2333898" y="3735462"/>
            <a:ext cx="264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Confirm </a:t>
            </a:r>
            <a:r>
              <a:rPr lang="en-US" dirty="0" err="1">
                <a:latin typeface="+mn-lt"/>
              </a:rPr>
              <a:t>GLAccountNumber</a:t>
            </a:r>
            <a:r>
              <a:rPr lang="en-US" dirty="0">
                <a:latin typeface="+mn-lt"/>
              </a:rPr>
              <a:t> is text in both (neither include the summation sign)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3D094A-5687-C3C1-55B6-A0455FD17F16}"/>
              </a:ext>
            </a:extLst>
          </p:cNvPr>
          <p:cNvCxnSpPr>
            <a:stCxn id="9" idx="3"/>
          </p:cNvCxnSpPr>
          <p:nvPr/>
        </p:nvCxnSpPr>
        <p:spPr>
          <a:xfrm flipV="1">
            <a:off x="4982218" y="3500846"/>
            <a:ext cx="1305371" cy="834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560928-CCC6-F630-FEA9-7BB9006C9A87}"/>
              </a:ext>
            </a:extLst>
          </p:cNvPr>
          <p:cNvCxnSpPr>
            <a:stCxn id="9" idx="3"/>
          </p:cNvCxnSpPr>
          <p:nvPr/>
        </p:nvCxnSpPr>
        <p:spPr>
          <a:xfrm>
            <a:off x="4982218" y="4335627"/>
            <a:ext cx="4100822" cy="811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58291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EA56-462A-0B06-F3FC-F2E6176D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48" y="1033128"/>
            <a:ext cx="6268325" cy="47917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9F133B-8811-DAB1-FF7A-2B0250D8E31A}"/>
              </a:ext>
            </a:extLst>
          </p:cNvPr>
          <p:cNvCxnSpPr/>
          <p:nvPr/>
        </p:nvCxnSpPr>
        <p:spPr>
          <a:xfrm flipH="1" flipV="1">
            <a:off x="3559629" y="3242733"/>
            <a:ext cx="3022600" cy="142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FEA9E3-6BCC-E97B-094A-0CF08DE62437}"/>
              </a:ext>
            </a:extLst>
          </p:cNvPr>
          <p:cNvSpPr txBox="1"/>
          <p:nvPr/>
        </p:nvSpPr>
        <p:spPr>
          <a:xfrm>
            <a:off x="7601373" y="1114939"/>
            <a:ext cx="459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Drag </a:t>
            </a:r>
            <a:r>
              <a:rPr lang="en-US" dirty="0" err="1">
                <a:latin typeface="+mn-lt"/>
              </a:rPr>
              <a:t>GLAccountNumber</a:t>
            </a:r>
            <a:r>
              <a:rPr lang="en-US" dirty="0">
                <a:latin typeface="+mn-lt"/>
              </a:rPr>
              <a:t> from </a:t>
            </a:r>
            <a:r>
              <a:rPr lang="en-US" dirty="0" err="1">
                <a:latin typeface="+mn-lt"/>
              </a:rPr>
              <a:t>ChartOfAccounts</a:t>
            </a:r>
            <a:r>
              <a:rPr lang="en-US" dirty="0">
                <a:latin typeface="+mn-lt"/>
              </a:rPr>
              <a:t> to </a:t>
            </a:r>
            <a:r>
              <a:rPr lang="en-US" dirty="0" err="1">
                <a:latin typeface="+mn-lt"/>
              </a:rPr>
              <a:t>JELineItems</a:t>
            </a:r>
            <a:r>
              <a:rPr lang="en-US" dirty="0">
                <a:latin typeface="+mn-lt"/>
              </a:rPr>
              <a:t> and match it with </a:t>
            </a:r>
            <a:r>
              <a:rPr lang="en-US" dirty="0" err="1">
                <a:latin typeface="+mn-lt"/>
              </a:rPr>
              <a:t>GLAccountNumber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431859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B513F-FBFF-16D8-3671-E339747F8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1042654"/>
            <a:ext cx="6411220" cy="4772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33C98-B789-2E49-3B3E-E90E718123FE}"/>
              </a:ext>
            </a:extLst>
          </p:cNvPr>
          <p:cNvSpPr txBox="1"/>
          <p:nvPr/>
        </p:nvSpPr>
        <p:spPr>
          <a:xfrm>
            <a:off x="9657806" y="2708366"/>
            <a:ext cx="231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New Relationship Arrow appears in the data model</a:t>
            </a:r>
          </a:p>
        </p:txBody>
      </p:sp>
    </p:spTree>
    <p:extLst>
      <p:ext uri="{BB962C8B-B14F-4D97-AF65-F5344CB8AC3E}">
        <p14:creationId xmlns:p14="http://schemas.microsoft.com/office/powerpoint/2010/main" val="260571255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AEEB6-038F-AD01-DFE7-842F4BA7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290074"/>
            <a:ext cx="8487960" cy="6277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F9AC91-BE23-53C1-CA3E-D7455D341434}"/>
              </a:ext>
            </a:extLst>
          </p:cNvPr>
          <p:cNvCxnSpPr/>
          <p:nvPr/>
        </p:nvCxnSpPr>
        <p:spPr>
          <a:xfrm>
            <a:off x="4415247" y="5512527"/>
            <a:ext cx="44065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9A163A-2309-0BD9-4E02-6822DDA230F8}"/>
              </a:ext>
            </a:extLst>
          </p:cNvPr>
          <p:cNvCxnSpPr/>
          <p:nvPr/>
        </p:nvCxnSpPr>
        <p:spPr>
          <a:xfrm flipV="1">
            <a:off x="8821782" y="3727268"/>
            <a:ext cx="0" cy="1802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8847D5-8E9D-9552-D144-D817DC7B5064}"/>
              </a:ext>
            </a:extLst>
          </p:cNvPr>
          <p:cNvSpPr txBox="1"/>
          <p:nvPr/>
        </p:nvSpPr>
        <p:spPr>
          <a:xfrm>
            <a:off x="9077239" y="4628605"/>
            <a:ext cx="2307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Let’s make it possible to connect </a:t>
            </a:r>
            <a:r>
              <a:rPr lang="en-US" dirty="0" err="1">
                <a:latin typeface="+mn-lt"/>
              </a:rPr>
              <a:t>PrepareInfo</a:t>
            </a:r>
            <a:r>
              <a:rPr lang="en-US" dirty="0">
                <a:latin typeface="+mn-lt"/>
              </a:rPr>
              <a:t> directly (in case we just want preparer names)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FD40F-9E13-0BE1-4857-8807DB5B7994}"/>
              </a:ext>
            </a:extLst>
          </p:cNvPr>
          <p:cNvSpPr/>
          <p:nvPr/>
        </p:nvSpPr>
        <p:spPr>
          <a:xfrm>
            <a:off x="2252133" y="4766733"/>
            <a:ext cx="1236133" cy="5672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A9B5B2-C8E4-824E-18C4-518DD5AABABC}"/>
              </a:ext>
            </a:extLst>
          </p:cNvPr>
          <p:cNvCxnSpPr/>
          <p:nvPr/>
        </p:nvCxnSpPr>
        <p:spPr>
          <a:xfrm>
            <a:off x="736600" y="3124200"/>
            <a:ext cx="1600200" cy="1701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E81532-0355-242E-7AD9-0BB051AFABCA}"/>
              </a:ext>
            </a:extLst>
          </p:cNvPr>
          <p:cNvSpPr txBox="1"/>
          <p:nvPr/>
        </p:nvSpPr>
        <p:spPr>
          <a:xfrm>
            <a:off x="338667" y="2142067"/>
            <a:ext cx="313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Like before we want:</a:t>
            </a:r>
          </a:p>
          <a:p>
            <a:r>
              <a:rPr lang="en-US" dirty="0" err="1">
                <a:latin typeface="+mn-lt"/>
              </a:rPr>
              <a:t>Business</a:t>
            </a:r>
            <a:r>
              <a:rPr lang="en-US" dirty="0" err="1"/>
              <a:t>UnitID</a:t>
            </a:r>
            <a:r>
              <a:rPr lang="en-US" dirty="0"/>
              <a:t> AND </a:t>
            </a:r>
            <a:r>
              <a:rPr lang="en-US" dirty="0" err="1"/>
              <a:t>PreparerID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09997-027A-506A-0AB8-F0A799B6C6C8}"/>
              </a:ext>
            </a:extLst>
          </p:cNvPr>
          <p:cNvSpPr txBox="1"/>
          <p:nvPr/>
        </p:nvSpPr>
        <p:spPr>
          <a:xfrm>
            <a:off x="1998135" y="3474535"/>
            <a:ext cx="282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1. Delete the current connection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7518DB-2EBA-8FB1-302C-B197E38C1AB4}"/>
              </a:ext>
            </a:extLst>
          </p:cNvPr>
          <p:cNvCxnSpPr>
            <a:cxnSpLocks/>
          </p:cNvCxnSpPr>
          <p:nvPr/>
        </p:nvCxnSpPr>
        <p:spPr>
          <a:xfrm>
            <a:off x="3725333" y="3903133"/>
            <a:ext cx="1600200" cy="1193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355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AE85D-4A24-C3D0-15CD-EDD5EAAD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74" y="166232"/>
            <a:ext cx="6458851" cy="65255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12C82D-844C-AEEF-95A3-58F4765214F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562061" y="1117600"/>
            <a:ext cx="1333539" cy="3471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290362-F161-0428-21C9-7B50344DD598}"/>
              </a:ext>
            </a:extLst>
          </p:cNvPr>
          <p:cNvSpPr txBox="1"/>
          <p:nvPr/>
        </p:nvSpPr>
        <p:spPr>
          <a:xfrm>
            <a:off x="381000" y="1464733"/>
            <a:ext cx="23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2. Return to Table View</a:t>
            </a:r>
          </a:p>
        </p:txBody>
      </p:sp>
    </p:spTree>
    <p:extLst>
      <p:ext uri="{BB962C8B-B14F-4D97-AF65-F5344CB8AC3E}">
        <p14:creationId xmlns:p14="http://schemas.microsoft.com/office/powerpoint/2010/main" val="16554769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5A19B-5D5B-225C-B40F-045C52801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8B73B-AD32-08E8-BF47-F4DE8172CCB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008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FE14A-C3E6-661F-2582-0430468D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730"/>
            <a:ext cx="12115800" cy="6684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4A187-DA4D-1B4E-ECAD-26AED99D5F94}"/>
              </a:ext>
            </a:extLst>
          </p:cNvPr>
          <p:cNvSpPr txBox="1"/>
          <p:nvPr/>
        </p:nvSpPr>
        <p:spPr>
          <a:xfrm>
            <a:off x="4148667" y="1320800"/>
            <a:ext cx="56397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3. Confirm you are in the </a:t>
            </a:r>
            <a:r>
              <a:rPr lang="en-US" dirty="0" err="1">
                <a:latin typeface="+mn-lt"/>
              </a:rPr>
              <a:t>JELineItems</a:t>
            </a:r>
            <a:r>
              <a:rPr lang="en-US" dirty="0">
                <a:latin typeface="+mn-lt"/>
              </a:rPr>
              <a:t> dataset: Arrow pointed down, contents of dataset visible</a:t>
            </a:r>
          </a:p>
          <a:p>
            <a:r>
              <a:rPr lang="en-US" dirty="0"/>
              <a:t>Which is the </a:t>
            </a:r>
            <a:r>
              <a:rPr lang="en-US" dirty="0">
                <a:latin typeface="+mn-lt"/>
              </a:rPr>
              <a:t>most likely default given we just edited </a:t>
            </a:r>
            <a:r>
              <a:rPr lang="en-US" dirty="0" err="1">
                <a:latin typeface="+mn-lt"/>
              </a:rPr>
              <a:t>GLAccountnumber</a:t>
            </a:r>
            <a:r>
              <a:rPr lang="en-US" dirty="0">
                <a:latin typeface="+mn-lt"/>
              </a:rPr>
              <a:t> which is likely selected.</a:t>
            </a:r>
          </a:p>
        </p:txBody>
      </p:sp>
    </p:spTree>
    <p:extLst>
      <p:ext uri="{BB962C8B-B14F-4D97-AF65-F5344CB8AC3E}">
        <p14:creationId xmlns:p14="http://schemas.microsoft.com/office/powerpoint/2010/main" val="188088541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EC836-3873-DC1E-F98E-70B9DB49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16"/>
            <a:ext cx="12192000" cy="45415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E0677F-9041-BF1A-A6A2-3B7C757C94F6}"/>
              </a:ext>
            </a:extLst>
          </p:cNvPr>
          <p:cNvCxnSpPr/>
          <p:nvPr/>
        </p:nvCxnSpPr>
        <p:spPr>
          <a:xfrm flipH="1">
            <a:off x="2421467" y="558800"/>
            <a:ext cx="855133" cy="643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B66E27-E5AC-54AE-A27D-FCE9F0AE8DE3}"/>
              </a:ext>
            </a:extLst>
          </p:cNvPr>
          <p:cNvSpPr txBox="1"/>
          <p:nvPr/>
        </p:nvSpPr>
        <p:spPr>
          <a:xfrm>
            <a:off x="3217333" y="329910"/>
            <a:ext cx="359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4. Confirm or navigate to Table Tools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CD1152-57BC-FC95-17E1-D78BA4499C0A}"/>
              </a:ext>
            </a:extLst>
          </p:cNvPr>
          <p:cNvCxnSpPr/>
          <p:nvPr/>
        </p:nvCxnSpPr>
        <p:spPr>
          <a:xfrm flipH="1" flipV="1">
            <a:off x="4826000" y="1752600"/>
            <a:ext cx="2167467" cy="414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2BB916-B384-3393-047C-238C31194C98}"/>
              </a:ext>
            </a:extLst>
          </p:cNvPr>
          <p:cNvSpPr txBox="1"/>
          <p:nvPr/>
        </p:nvSpPr>
        <p:spPr>
          <a:xfrm>
            <a:off x="7230533" y="2048933"/>
            <a:ext cx="239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5. Create a new column</a:t>
            </a:r>
          </a:p>
        </p:txBody>
      </p:sp>
    </p:spTree>
    <p:extLst>
      <p:ext uri="{BB962C8B-B14F-4D97-AF65-F5344CB8AC3E}">
        <p14:creationId xmlns:p14="http://schemas.microsoft.com/office/powerpoint/2010/main" val="3256926708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0A549-2E8E-19E1-F156-1552A9BB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1633287"/>
            <a:ext cx="10126488" cy="359142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70BBE2-38FF-7BDC-13F1-75376AC4F5FE}"/>
              </a:ext>
            </a:extLst>
          </p:cNvPr>
          <p:cNvCxnSpPr>
            <a:cxnSpLocks/>
          </p:cNvCxnSpPr>
          <p:nvPr/>
        </p:nvCxnSpPr>
        <p:spPr>
          <a:xfrm>
            <a:off x="7620000" y="804333"/>
            <a:ext cx="2954867" cy="2429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3AAEBE-ADB8-24D7-5C12-100E9F577121}"/>
              </a:ext>
            </a:extLst>
          </p:cNvPr>
          <p:cNvSpPr txBox="1"/>
          <p:nvPr/>
        </p:nvSpPr>
        <p:spPr>
          <a:xfrm>
            <a:off x="6096000" y="347133"/>
            <a:ext cx="299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6. Confirm new column and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85F58-7995-FC90-443B-45A2022CADA8}"/>
              </a:ext>
            </a:extLst>
          </p:cNvPr>
          <p:cNvSpPr txBox="1"/>
          <p:nvPr/>
        </p:nvSpPr>
        <p:spPr>
          <a:xfrm>
            <a:off x="4682067" y="1244600"/>
            <a:ext cx="337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… 7. Edit the column formula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8F04AF-954D-5EE5-6D6C-3056AE1DADBD}"/>
              </a:ext>
            </a:extLst>
          </p:cNvPr>
          <p:cNvCxnSpPr>
            <a:stCxn id="8" idx="1"/>
          </p:cNvCxnSpPr>
          <p:nvPr/>
        </p:nvCxnSpPr>
        <p:spPr>
          <a:xfrm flipH="1">
            <a:off x="2726267" y="1429266"/>
            <a:ext cx="1955800" cy="1508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110C27-E364-6624-F62D-3DC945E6E8B9}"/>
              </a:ext>
            </a:extLst>
          </p:cNvPr>
          <p:cNvSpPr txBox="1"/>
          <p:nvPr/>
        </p:nvSpPr>
        <p:spPr>
          <a:xfrm>
            <a:off x="1032756" y="5684335"/>
            <a:ext cx="1052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Our formula goal is to concatenate </a:t>
            </a:r>
            <a:r>
              <a:rPr lang="en-US" dirty="0" err="1"/>
              <a:t>B</a:t>
            </a:r>
            <a:r>
              <a:rPr lang="en-US" dirty="0" err="1">
                <a:latin typeface="+mn-lt"/>
              </a:rPr>
              <a:t>usinessUnitID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PreparerID</a:t>
            </a:r>
            <a:r>
              <a:rPr lang="en-US" dirty="0">
                <a:latin typeface="+mn-lt"/>
              </a:rPr>
              <a:t> to create a unique key i.e., 1-101, 2-101 etc.</a:t>
            </a:r>
          </a:p>
        </p:txBody>
      </p:sp>
    </p:spTree>
    <p:extLst>
      <p:ext uri="{BB962C8B-B14F-4D97-AF65-F5344CB8AC3E}">
        <p14:creationId xmlns:p14="http://schemas.microsoft.com/office/powerpoint/2010/main" val="16458702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8FDCDA-B98F-4DF1-3583-D493D2E773A0}"/>
              </a:ext>
            </a:extLst>
          </p:cNvPr>
          <p:cNvSpPr txBox="1"/>
          <p:nvPr/>
        </p:nvSpPr>
        <p:spPr>
          <a:xfrm>
            <a:off x="711200" y="584200"/>
            <a:ext cx="4657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8. Replace Column =  with:</a:t>
            </a:r>
          </a:p>
          <a:p>
            <a:r>
              <a:rPr lang="en-US" dirty="0" err="1">
                <a:latin typeface="+mn-lt"/>
              </a:rPr>
              <a:t>BusPrepID</a:t>
            </a:r>
            <a:r>
              <a:rPr lang="en-US" dirty="0">
                <a:latin typeface="+mn-lt"/>
              </a:rPr>
              <a:t> = [</a:t>
            </a:r>
            <a:r>
              <a:rPr lang="en-US" dirty="0" err="1">
                <a:latin typeface="+mn-lt"/>
              </a:rPr>
              <a:t>BusinessUnitID</a:t>
            </a:r>
            <a:r>
              <a:rPr lang="en-US" dirty="0">
                <a:latin typeface="+mn-lt"/>
              </a:rPr>
              <a:t>]&amp;”-”&amp;[</a:t>
            </a:r>
            <a:r>
              <a:rPr lang="en-US" dirty="0" err="1">
                <a:latin typeface="+mn-lt"/>
              </a:rPr>
              <a:t>PreparerID</a:t>
            </a:r>
            <a:r>
              <a:rPr lang="en-US" dirty="0">
                <a:latin typeface="+mn-lt"/>
              </a:rPr>
              <a:t>]</a:t>
            </a:r>
          </a:p>
          <a:p>
            <a:r>
              <a:rPr lang="en-US" dirty="0"/>
              <a:t>Then press Enter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53550-8119-6960-6C64-F85330EC6F96}"/>
              </a:ext>
            </a:extLst>
          </p:cNvPr>
          <p:cNvSpPr txBox="1"/>
          <p:nvPr/>
        </p:nvSpPr>
        <p:spPr>
          <a:xfrm>
            <a:off x="711200" y="104801"/>
            <a:ext cx="1052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Our formula goal is to concatenate </a:t>
            </a:r>
            <a:r>
              <a:rPr lang="en-US" dirty="0" err="1"/>
              <a:t>B</a:t>
            </a:r>
            <a:r>
              <a:rPr lang="en-US" dirty="0" err="1">
                <a:latin typeface="+mn-lt"/>
              </a:rPr>
              <a:t>usinessUnitID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PreparerID</a:t>
            </a:r>
            <a:r>
              <a:rPr lang="en-US" dirty="0">
                <a:latin typeface="+mn-lt"/>
              </a:rPr>
              <a:t> to create a unique key i.e., 1-101, 2-101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89D500-EAF3-D175-5245-093F5158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45" y="1499728"/>
            <a:ext cx="7172054" cy="535827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35C59D-23C1-A413-F239-2EC19CC6A497}"/>
              </a:ext>
            </a:extLst>
          </p:cNvPr>
          <p:cNvCxnSpPr>
            <a:cxnSpLocks/>
          </p:cNvCxnSpPr>
          <p:nvPr/>
        </p:nvCxnSpPr>
        <p:spPr>
          <a:xfrm>
            <a:off x="2692400" y="1270000"/>
            <a:ext cx="2201333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4180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FBFA-0463-9604-E8DC-380E2C2B7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18" y="37148"/>
            <a:ext cx="5963482" cy="68208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EF148A-EEEA-A458-59DD-30014585B0E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664200" y="4678065"/>
            <a:ext cx="4292600" cy="3511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0190EB-4476-2E53-9AAF-078F8C7C5C7E}"/>
              </a:ext>
            </a:extLst>
          </p:cNvPr>
          <p:cNvSpPr txBox="1"/>
          <p:nvPr/>
        </p:nvSpPr>
        <p:spPr>
          <a:xfrm>
            <a:off x="1998133" y="4216400"/>
            <a:ext cx="366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10. Still in Tables, select the </a:t>
            </a:r>
            <a:r>
              <a:rPr lang="en-US" dirty="0" err="1">
                <a:latin typeface="+mn-lt"/>
              </a:rPr>
              <a:t>PreparerInfo</a:t>
            </a:r>
            <a:r>
              <a:rPr lang="en-US" dirty="0">
                <a:latin typeface="+mn-lt"/>
              </a:rPr>
              <a:t> Dataset and create the same new column “</a:t>
            </a:r>
            <a:r>
              <a:rPr lang="en-US" dirty="0" err="1">
                <a:latin typeface="+mn-lt"/>
              </a:rPr>
              <a:t>BusPrepID</a:t>
            </a:r>
            <a:r>
              <a:rPr lang="en-US" dirty="0">
                <a:latin typeface="+mn-lt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992222390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AAD82-42BE-A304-738D-BB0208A3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7" y="315602"/>
            <a:ext cx="6601746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6937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5B87E-7192-F284-6310-1E30177C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781"/>
            <a:ext cx="12192000" cy="63984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0025D5-362A-D9E4-0869-325A1381B66C}"/>
              </a:ext>
            </a:extLst>
          </p:cNvPr>
          <p:cNvCxnSpPr/>
          <p:nvPr/>
        </p:nvCxnSpPr>
        <p:spPr>
          <a:xfrm flipH="1" flipV="1">
            <a:off x="4241800" y="1219200"/>
            <a:ext cx="3073400" cy="1007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CE289E7-434B-2F7B-60F7-C0D12968CF9E}"/>
              </a:ext>
            </a:extLst>
          </p:cNvPr>
          <p:cNvSpPr txBox="1"/>
          <p:nvPr/>
        </p:nvSpPr>
        <p:spPr>
          <a:xfrm>
            <a:off x="7366000" y="2201333"/>
            <a:ext cx="166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Update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7DB2C-DFC7-D142-2BB8-CE60747FEAA7}"/>
              </a:ext>
            </a:extLst>
          </p:cNvPr>
          <p:cNvSpPr txBox="1"/>
          <p:nvPr/>
        </p:nvSpPr>
        <p:spPr>
          <a:xfrm>
            <a:off x="4309534" y="4724400"/>
            <a:ext cx="4079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Note that this column, </a:t>
            </a:r>
            <a:r>
              <a:rPr lang="en-US" dirty="0" err="1">
                <a:latin typeface="+mn-lt"/>
              </a:rPr>
              <a:t>BusPrepID</a:t>
            </a:r>
            <a:r>
              <a:rPr lang="en-US" dirty="0">
                <a:latin typeface="+mn-lt"/>
              </a:rPr>
              <a:t>, is now:</a:t>
            </a:r>
          </a:p>
          <a:p>
            <a:pPr marL="342900" indent="-342900">
              <a:buAutoNum type="arabicPeriod"/>
            </a:pPr>
            <a:r>
              <a:rPr lang="en-US" dirty="0"/>
              <a:t>In </a:t>
            </a:r>
            <a:r>
              <a:rPr lang="en-US" dirty="0" err="1"/>
              <a:t>JELineItems</a:t>
            </a:r>
            <a:r>
              <a:rPr lang="en-US" dirty="0"/>
              <a:t>, and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+mn-lt"/>
              </a:rPr>
              <a:t>PreparerInfo</a:t>
            </a:r>
            <a:endParaRPr lang="en-US" dirty="0">
              <a:latin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75BB3A-DFE2-83B3-A39F-91F92D37B828}"/>
              </a:ext>
            </a:extLst>
          </p:cNvPr>
          <p:cNvCxnSpPr/>
          <p:nvPr/>
        </p:nvCxnSpPr>
        <p:spPr>
          <a:xfrm flipH="1" flipV="1">
            <a:off x="4953000" y="1722966"/>
            <a:ext cx="2032000" cy="300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7E3B8A-27EB-2DC9-D2DA-499D4DCB0EA1}"/>
              </a:ext>
            </a:extLst>
          </p:cNvPr>
          <p:cNvCxnSpPr/>
          <p:nvPr/>
        </p:nvCxnSpPr>
        <p:spPr>
          <a:xfrm flipV="1">
            <a:off x="6096000" y="3149600"/>
            <a:ext cx="4241800" cy="2036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5222D-DE52-0941-9AD9-07B8856359B0}"/>
              </a:ext>
            </a:extLst>
          </p:cNvPr>
          <p:cNvCxnSpPr/>
          <p:nvPr/>
        </p:nvCxnSpPr>
        <p:spPr>
          <a:xfrm>
            <a:off x="6096000" y="5444067"/>
            <a:ext cx="4072467" cy="127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39962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ADEEC-9335-BC1B-2B75-11D5BC0C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404" b="60137"/>
          <a:stretch>
            <a:fillRect/>
          </a:stretch>
        </p:blipFill>
        <p:spPr>
          <a:xfrm>
            <a:off x="575493" y="380574"/>
            <a:ext cx="3488508" cy="243035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DF6E7E-DCD8-AD87-2CF6-0B106348F42D}"/>
              </a:ext>
            </a:extLst>
          </p:cNvPr>
          <p:cNvCxnSpPr/>
          <p:nvPr/>
        </p:nvCxnSpPr>
        <p:spPr>
          <a:xfrm flipH="1">
            <a:off x="770467" y="482600"/>
            <a:ext cx="4360333" cy="1507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D900EE-A4BC-5F77-5656-4241FB9BC181}"/>
              </a:ext>
            </a:extLst>
          </p:cNvPr>
          <p:cNvSpPr txBox="1"/>
          <p:nvPr/>
        </p:nvSpPr>
        <p:spPr>
          <a:xfrm>
            <a:off x="5008625" y="246921"/>
            <a:ext cx="220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Return to model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FF320-B4A3-0BB5-AEB2-0F83DBE8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67" y="1617133"/>
            <a:ext cx="7127923" cy="52408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D538BE-2FB5-EF17-90D6-ACC4D8299789}"/>
              </a:ext>
            </a:extLst>
          </p:cNvPr>
          <p:cNvCxnSpPr/>
          <p:nvPr/>
        </p:nvCxnSpPr>
        <p:spPr>
          <a:xfrm>
            <a:off x="7391400" y="2904067"/>
            <a:ext cx="2015067" cy="397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43AAF6-FD22-2C07-37AA-8B5790F2FBC9}"/>
              </a:ext>
            </a:extLst>
          </p:cNvPr>
          <p:cNvSpPr txBox="1"/>
          <p:nvPr/>
        </p:nvSpPr>
        <p:spPr>
          <a:xfrm>
            <a:off x="6113174" y="1005300"/>
            <a:ext cx="55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Connect </a:t>
            </a:r>
            <a:r>
              <a:rPr lang="en-US" dirty="0" err="1">
                <a:latin typeface="+mn-lt"/>
              </a:rPr>
              <a:t>PreparerInfo</a:t>
            </a:r>
            <a:r>
              <a:rPr lang="en-US" dirty="0">
                <a:latin typeface="+mn-lt"/>
              </a:rPr>
              <a:t> and </a:t>
            </a:r>
            <a:r>
              <a:rPr lang="en-US" dirty="0" err="1">
                <a:latin typeface="+mn-lt"/>
              </a:rPr>
              <a:t>JELineItems</a:t>
            </a:r>
            <a:r>
              <a:rPr lang="en-US" dirty="0">
                <a:latin typeface="+mn-lt"/>
              </a:rPr>
              <a:t> by dragging the new unique key “</a:t>
            </a:r>
            <a:r>
              <a:rPr lang="en-US" dirty="0" err="1">
                <a:latin typeface="+mn-lt"/>
              </a:rPr>
              <a:t>BusPrepID</a:t>
            </a:r>
            <a:r>
              <a:rPr lang="en-US" dirty="0"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854050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EEBDF-B9A7-9008-C4C1-167D48A9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3E20-1C10-DA3D-91E3-17451B02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F27D-E0FA-7AA6-C838-4F8331C9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4099767" cy="3970318"/>
          </a:xfrm>
        </p:spPr>
        <p:txBody>
          <a:bodyPr/>
          <a:lstStyle/>
          <a:p>
            <a:r>
              <a:rPr lang="en-US" dirty="0"/>
              <a:t>Confirm the new </a:t>
            </a:r>
            <a:r>
              <a:rPr lang="en-US" dirty="0" err="1"/>
              <a:t>BusPrepID</a:t>
            </a:r>
            <a:r>
              <a:rPr lang="en-US" dirty="0"/>
              <a:t> connection and the </a:t>
            </a:r>
            <a:r>
              <a:rPr lang="en-US" b="1" dirty="0"/>
              <a:t>data relationship model </a:t>
            </a:r>
            <a:r>
              <a:rPr lang="en-US" dirty="0"/>
              <a:t>is complete.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B1EA-2FFA-B062-864F-6B18AE016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54" y="1323273"/>
            <a:ext cx="5069713" cy="5348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FA55AB-88F2-A819-FDDD-2AC11074A59F}"/>
              </a:ext>
            </a:extLst>
          </p:cNvPr>
          <p:cNvSpPr txBox="1"/>
          <p:nvPr/>
        </p:nvSpPr>
        <p:spPr>
          <a:xfrm>
            <a:off x="4826000" y="5015944"/>
            <a:ext cx="1854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Note it should be </a:t>
            </a:r>
          </a:p>
          <a:p>
            <a:r>
              <a:rPr lang="en-US" dirty="0">
                <a:latin typeface="+mn-lt"/>
              </a:rPr>
              <a:t>one (1) </a:t>
            </a:r>
          </a:p>
          <a:p>
            <a:r>
              <a:rPr lang="en-US" dirty="0">
                <a:latin typeface="+mn-lt"/>
              </a:rPr>
              <a:t>to many (*)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1AF5A8-2F24-D61A-4F87-9307BF6B76B8}"/>
              </a:ext>
            </a:extLst>
          </p:cNvPr>
          <p:cNvCxnSpPr/>
          <p:nvPr/>
        </p:nvCxnSpPr>
        <p:spPr>
          <a:xfrm>
            <a:off x="5593702" y="5477609"/>
            <a:ext cx="4312298" cy="499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8524CA-D85E-9F04-4773-C009EF80AAB2}"/>
              </a:ext>
            </a:extLst>
          </p:cNvPr>
          <p:cNvCxnSpPr/>
          <p:nvPr/>
        </p:nvCxnSpPr>
        <p:spPr>
          <a:xfrm flipV="1">
            <a:off x="6096000" y="4936067"/>
            <a:ext cx="1701800" cy="86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77272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ETL is the first step in the analytical process – we cannot undertake data analytics without data!</a:t>
            </a:r>
          </a:p>
          <a:p>
            <a:endParaRPr lang="en-US" dirty="0"/>
          </a:p>
          <a:p>
            <a:r>
              <a:rPr lang="en-US" dirty="0"/>
              <a:t>ETL is especially important when the data needs to be cleaned or transformed for use in analytics.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41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24167-6BFB-6409-0371-E72289B1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4880E-C22D-679C-4C07-9D3770B05A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8285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162130"/>
          </a:xfrm>
        </p:spPr>
        <p:txBody>
          <a:bodyPr/>
          <a:lstStyle/>
          <a:p>
            <a:r>
              <a:rPr lang="en-US" sz="3600" b="1" dirty="0"/>
              <a:t>Monday &amp; Wednesday</a:t>
            </a:r>
            <a:r>
              <a:rPr lang="en-US" sz="4000" b="1" dirty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Case: Enron Emails Case – </a:t>
            </a:r>
            <a:r>
              <a:rPr lang="en-US" sz="3200" dirty="0" err="1"/>
              <a:t>RegEx</a:t>
            </a:r>
            <a:r>
              <a:rPr lang="en-US" sz="3200" dirty="0"/>
              <a:t> Heavy</a:t>
            </a:r>
          </a:p>
          <a:p>
            <a:endParaRPr 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332066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38536" y="366420"/>
            <a:ext cx="117230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 and Congratulations!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818C2-7E33-DA42-966B-966FADCF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2AC86B-39BA-4CB3-92E4-E7DC2740F1B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EE76A-CD5B-E6DC-D1F3-78A2EEBFB0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5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200329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RegEx101 tool attempt to Transform these similar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EmployeeCodes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1F768-40DA-95B9-D58A-10A771D819EC}"/>
              </a:ext>
            </a:extLst>
          </p:cNvPr>
          <p:cNvSpPr txBox="1"/>
          <p:nvPr/>
        </p:nvSpPr>
        <p:spPr>
          <a:xfrm>
            <a:off x="474133" y="371499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Canada1234-1Mo</a:t>
            </a:r>
          </a:p>
          <a:p>
            <a:r>
              <a:rPr lang="en-US" dirty="0"/>
              <a:t>Mexico0001234-121Monthly</a:t>
            </a:r>
          </a:p>
          <a:p>
            <a:r>
              <a:rPr lang="en-US" dirty="0"/>
              <a:t>Australia45789-13Annual</a:t>
            </a:r>
          </a:p>
          <a:p>
            <a:r>
              <a:rPr lang="en-US" dirty="0"/>
              <a:t>AUS123-13M</a:t>
            </a:r>
          </a:p>
          <a:p>
            <a:r>
              <a:rPr lang="en-US" dirty="0"/>
              <a:t>FRA334455-145weekly</a:t>
            </a:r>
          </a:p>
          <a:p>
            <a:r>
              <a:rPr lang="en-US" dirty="0"/>
              <a:t>GRE67 1a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859D-939F-083E-0969-3FB8856B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1FAD-C495-47B9-AFFB-23230E0F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614084"/>
          </a:xfrm>
        </p:spPr>
        <p:txBody>
          <a:bodyPr/>
          <a:lstStyle/>
          <a:p>
            <a:r>
              <a:rPr lang="en-US" dirty="0"/>
              <a:t>Regular expressions:</a:t>
            </a:r>
          </a:p>
          <a:p>
            <a:r>
              <a:rPr lang="en-US" dirty="0"/>
              <a:t>[A-Za-z] lists of acceptable terms (alphabetic)</a:t>
            </a:r>
          </a:p>
          <a:p>
            <a:r>
              <a:rPr lang="en-US" dirty="0"/>
              <a:t>[A-Za-z0-9] as above, alphanumeric</a:t>
            </a:r>
          </a:p>
          <a:p>
            <a:r>
              <a:rPr lang="en-US" dirty="0"/>
              <a:t>*,+ zero, one or more</a:t>
            </a:r>
          </a:p>
          <a:p>
            <a:r>
              <a:rPr lang="en-US" dirty="0"/>
              <a:t>^,$ beginning, end of the line</a:t>
            </a:r>
          </a:p>
          <a:p>
            <a:r>
              <a:rPr lang="en-US" dirty="0"/>
              <a:t>| or</a:t>
            </a:r>
          </a:p>
          <a:p>
            <a:r>
              <a:rPr lang="en-US" dirty="0"/>
              <a:t>\d any digit, \d{N} a specific “N” number of digits</a:t>
            </a:r>
          </a:p>
          <a:p>
            <a:r>
              <a:rPr lang="en-US" dirty="0"/>
              <a:t>. Any character, \. A full stop (escaping)</a:t>
            </a:r>
          </a:p>
        </p:txBody>
      </p:sp>
    </p:spTree>
    <p:extLst>
      <p:ext uri="{BB962C8B-B14F-4D97-AF65-F5344CB8AC3E}">
        <p14:creationId xmlns:p14="http://schemas.microsoft.com/office/powerpoint/2010/main" val="103398936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fd1543-1c38-40ce-a039-9dd7aec497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a13d1f7-f03e-478e-99bd-f97f897414c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2147277-2fce-4413-bafd-095e6ad48f4a"/>
</p:tagLst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Widescreen</PresentationFormat>
  <Paragraphs>285</Paragraphs>
  <Slides>61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Arial Black</vt:lpstr>
      <vt:lpstr>Calibri</vt:lpstr>
      <vt:lpstr>Open Sans</vt:lpstr>
      <vt:lpstr>W Foster MBA Career Mgmt</vt:lpstr>
      <vt:lpstr>ETL and Textual Analytics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</vt:lpstr>
      <vt:lpstr>Take aways</vt:lpstr>
      <vt:lpstr>Extension Exercise</vt:lpstr>
      <vt:lpstr>Extra RegEx examples</vt:lpstr>
      <vt:lpstr>Extra RegEx examples</vt:lpstr>
      <vt:lpstr>Extra RegEx examples</vt:lpstr>
      <vt:lpstr>PowerPoint Presentation</vt:lpstr>
      <vt:lpstr>ETL Cases, Continued </vt:lpstr>
      <vt:lpstr>Why is joining data important?</vt:lpstr>
      <vt:lpstr>Joining using unique keys</vt:lpstr>
      <vt:lpstr>PowerPoint Presentation</vt:lpstr>
      <vt:lpstr>PowerPoint Presentation</vt:lpstr>
      <vt:lpstr>Joining using unique keys</vt:lpstr>
      <vt:lpstr>Why join across multiple software?</vt:lpstr>
      <vt:lpstr>Joining across different tools:</vt:lpstr>
      <vt:lpstr>PowerPoint Presentation</vt:lpstr>
      <vt:lpstr>PowerPoint Presentation</vt:lpstr>
      <vt:lpstr>Lab Agenda</vt:lpstr>
      <vt:lpstr>PowerPoint Presentation</vt:lpstr>
      <vt:lpstr>PowerPoint Presentation</vt:lpstr>
      <vt:lpstr>PowerPoint Presentation</vt:lpstr>
      <vt:lpstr>To FSB remote labs</vt:lpstr>
      <vt:lpstr>Two Potential Issues Explained:</vt:lpstr>
      <vt:lpstr>Two Potential Issues Explained:</vt:lpstr>
      <vt:lpstr>Two Potential Issues Explained:</vt:lpstr>
      <vt:lpstr>Tableau Completed</vt:lpstr>
      <vt:lpstr>Tableau Join Version</vt:lpstr>
      <vt:lpstr>Tableau Join Version</vt:lpstr>
      <vt:lpstr>Tableau Join Version</vt:lpstr>
      <vt:lpstr>PowerPoint Presentation</vt:lpstr>
      <vt:lpstr>Two Potential Issues Explained:</vt:lpstr>
      <vt:lpstr>PowerBI Workflow</vt:lpstr>
      <vt:lpstr>PowerBI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PowerBI Completed</vt:lpstr>
      <vt:lpstr>Conclusion and look-ahead</vt:lpstr>
      <vt:lpstr>Conclusion and look-ahead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2025-10-01T22:32:53Z</dcterms:modified>
</cp:coreProperties>
</file>