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5"/>
  </p:notesMasterIdLst>
  <p:sldIdLst>
    <p:sldId id="710" r:id="rId2"/>
    <p:sldId id="880" r:id="rId3"/>
    <p:sldId id="895" r:id="rId4"/>
    <p:sldId id="862" r:id="rId5"/>
    <p:sldId id="863" r:id="rId6"/>
    <p:sldId id="864" r:id="rId7"/>
    <p:sldId id="859" r:id="rId8"/>
    <p:sldId id="861" r:id="rId9"/>
    <p:sldId id="894" r:id="rId10"/>
    <p:sldId id="892" r:id="rId11"/>
    <p:sldId id="893" r:id="rId12"/>
    <p:sldId id="860" r:id="rId13"/>
    <p:sldId id="877" r:id="rId14"/>
    <p:sldId id="870" r:id="rId15"/>
    <p:sldId id="886" r:id="rId16"/>
    <p:sldId id="887" r:id="rId17"/>
    <p:sldId id="890" r:id="rId18"/>
    <p:sldId id="891" r:id="rId19"/>
    <p:sldId id="865" r:id="rId20"/>
    <p:sldId id="871" r:id="rId21"/>
    <p:sldId id="885" r:id="rId22"/>
    <p:sldId id="745" r:id="rId23"/>
    <p:sldId id="80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E84"/>
    <a:srgbClr val="715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17376-FB18-4B4B-B4F3-8A253B74106E}" v="27" dt="2025-10-06T16:31:57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72889" autoAdjust="0"/>
  </p:normalViewPr>
  <p:slideViewPr>
    <p:cSldViewPr snapToGrid="0">
      <p:cViewPr varScale="1">
        <p:scale>
          <a:sx n="113" d="100"/>
          <a:sy n="113" d="100"/>
        </p:scale>
        <p:origin x="42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3229F-290C-4F18-9BC2-F59739490F78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4417D-1188-4C37-8002-C7B0954B3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8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7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59C9D-24AA-B155-315C-CEC0AEC6B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DCE6F8-D960-A22D-D978-3F1DA9EA5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A20957-C7EA-1E7E-D870-5A41475BE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ECD2D-F17E-9A35-339E-F05D1C64D2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41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1226D-59F1-6418-3DC0-740EBDA34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FDB830-A8AE-B1C6-4C27-7BDC370B9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085509-8369-C725-5CD6-337C2B3813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80E3E-C07A-4855-3F16-74A1E736C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55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6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8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2" y="4019110"/>
            <a:ext cx="7871689" cy="68743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400"/>
              </a:spcAft>
              <a:buNone/>
              <a:defRPr sz="3867" b="0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2602" y="1978961"/>
            <a:ext cx="7871689" cy="16099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6133"/>
              </a:lnSpc>
              <a:spcBef>
                <a:spcPts val="0"/>
              </a:spcBef>
              <a:defRPr sz="4400" b="0" cap="all" spc="-4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551875"/>
            <a:ext cx="12192000" cy="306125"/>
            <a:chOff x="0" y="4913906"/>
            <a:chExt cx="9144000" cy="229594"/>
          </a:xfrm>
        </p:grpSpPr>
        <p:pic>
          <p:nvPicPr>
            <p:cNvPr id="19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3620243"/>
            <a:ext cx="6501384" cy="169333"/>
          </a:xfrm>
          <a:custGeom>
            <a:avLst/>
            <a:gdLst/>
            <a:ahLst/>
            <a:cxnLst/>
            <a:rect l="l" t="t" r="r" b="b"/>
            <a:pathLst>
              <a:path w="4876038" h="127000">
                <a:moveTo>
                  <a:pt x="0" y="0"/>
                </a:moveTo>
                <a:lnTo>
                  <a:pt x="1651376" y="0"/>
                </a:lnTo>
                <a:lnTo>
                  <a:pt x="3224662" y="0"/>
                </a:lnTo>
                <a:lnTo>
                  <a:pt x="4876038" y="0"/>
                </a:lnTo>
                <a:lnTo>
                  <a:pt x="4842701" y="127000"/>
                </a:lnTo>
                <a:lnTo>
                  <a:pt x="3191325" y="127000"/>
                </a:lnTo>
                <a:lnTo>
                  <a:pt x="1651376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id="{5DB9B2FA-4418-4794-B0BC-0E6815046AA2}"/>
              </a:ext>
            </a:extLst>
          </p:cNvPr>
          <p:cNvSpPr>
            <a:spLocks/>
          </p:cNvSpPr>
          <p:nvPr userDrawn="1"/>
        </p:nvSpPr>
        <p:spPr bwMode="auto">
          <a:xfrm>
            <a:off x="1" y="381215"/>
            <a:ext cx="970889" cy="650631"/>
          </a:xfrm>
          <a:custGeom>
            <a:avLst/>
            <a:gdLst>
              <a:gd name="T0" fmla="*/ 88 w 3456"/>
              <a:gd name="T1" fmla="*/ 0 h 2317"/>
              <a:gd name="T2" fmla="*/ 462 w 3456"/>
              <a:gd name="T3" fmla="*/ 0 h 2317"/>
              <a:gd name="T4" fmla="*/ 1159 w 3456"/>
              <a:gd name="T5" fmla="*/ 0 h 2317"/>
              <a:gd name="T6" fmla="*/ 1231 w 3456"/>
              <a:gd name="T7" fmla="*/ 419 h 2317"/>
              <a:gd name="T8" fmla="*/ 953 w 3456"/>
              <a:gd name="T9" fmla="*/ 419 h 2317"/>
              <a:gd name="T10" fmla="*/ 1239 w 3456"/>
              <a:gd name="T11" fmla="*/ 1591 h 2317"/>
              <a:gd name="T12" fmla="*/ 1298 w 3456"/>
              <a:gd name="T13" fmla="*/ 1374 h 2317"/>
              <a:gd name="T14" fmla="*/ 1387 w 3456"/>
              <a:gd name="T15" fmla="*/ 1044 h 2317"/>
              <a:gd name="T16" fmla="*/ 1487 w 3456"/>
              <a:gd name="T17" fmla="*/ 673 h 2317"/>
              <a:gd name="T18" fmla="*/ 1580 w 3456"/>
              <a:gd name="T19" fmla="*/ 328 h 2317"/>
              <a:gd name="T20" fmla="*/ 1646 w 3456"/>
              <a:gd name="T21" fmla="*/ 81 h 2317"/>
              <a:gd name="T22" fmla="*/ 1763 w 3456"/>
              <a:gd name="T23" fmla="*/ 0 h 2317"/>
              <a:gd name="T24" fmla="*/ 2093 w 3456"/>
              <a:gd name="T25" fmla="*/ 0 h 2317"/>
              <a:gd name="T26" fmla="*/ 2122 w 3456"/>
              <a:gd name="T27" fmla="*/ 113 h 2317"/>
              <a:gd name="T28" fmla="*/ 2189 w 3456"/>
              <a:gd name="T29" fmla="*/ 380 h 2317"/>
              <a:gd name="T30" fmla="*/ 2277 w 3456"/>
              <a:gd name="T31" fmla="*/ 734 h 2317"/>
              <a:gd name="T32" fmla="*/ 2369 w 3456"/>
              <a:gd name="T33" fmla="*/ 1105 h 2317"/>
              <a:gd name="T34" fmla="*/ 2447 w 3456"/>
              <a:gd name="T35" fmla="*/ 1420 h 2317"/>
              <a:gd name="T36" fmla="*/ 2496 w 3456"/>
              <a:gd name="T37" fmla="*/ 1611 h 2317"/>
              <a:gd name="T38" fmla="*/ 2634 w 3456"/>
              <a:gd name="T39" fmla="*/ 419 h 2317"/>
              <a:gd name="T40" fmla="*/ 2536 w 3456"/>
              <a:gd name="T41" fmla="*/ 281 h 2317"/>
              <a:gd name="T42" fmla="*/ 2536 w 3456"/>
              <a:gd name="T43" fmla="*/ 0 h 2317"/>
              <a:gd name="T44" fmla="*/ 3215 w 3456"/>
              <a:gd name="T45" fmla="*/ 419 h 2317"/>
              <a:gd name="T46" fmla="*/ 3178 w 3456"/>
              <a:gd name="T47" fmla="*/ 446 h 2317"/>
              <a:gd name="T48" fmla="*/ 3127 w 3456"/>
              <a:gd name="T49" fmla="*/ 640 h 2317"/>
              <a:gd name="T50" fmla="*/ 3041 w 3456"/>
              <a:gd name="T51" fmla="*/ 967 h 2317"/>
              <a:gd name="T52" fmla="*/ 2938 w 3456"/>
              <a:gd name="T53" fmla="*/ 1360 h 2317"/>
              <a:gd name="T54" fmla="*/ 2833 w 3456"/>
              <a:gd name="T55" fmla="*/ 1754 h 2317"/>
              <a:gd name="T56" fmla="*/ 2746 w 3456"/>
              <a:gd name="T57" fmla="*/ 2084 h 2317"/>
              <a:gd name="T58" fmla="*/ 2693 w 3456"/>
              <a:gd name="T59" fmla="*/ 2286 h 2317"/>
              <a:gd name="T60" fmla="*/ 2525 w 3456"/>
              <a:gd name="T61" fmla="*/ 2317 h 2317"/>
              <a:gd name="T62" fmla="*/ 2242 w 3456"/>
              <a:gd name="T63" fmla="*/ 2317 h 2317"/>
              <a:gd name="T64" fmla="*/ 2020 w 3456"/>
              <a:gd name="T65" fmla="*/ 2301 h 2317"/>
              <a:gd name="T66" fmla="*/ 1977 w 3456"/>
              <a:gd name="T67" fmla="*/ 2131 h 2317"/>
              <a:gd name="T68" fmla="*/ 1906 w 3456"/>
              <a:gd name="T69" fmla="*/ 1845 h 2317"/>
              <a:gd name="T70" fmla="*/ 1825 w 3456"/>
              <a:gd name="T71" fmla="*/ 1527 h 2317"/>
              <a:gd name="T72" fmla="*/ 1758 w 3456"/>
              <a:gd name="T73" fmla="*/ 1258 h 2317"/>
              <a:gd name="T74" fmla="*/ 1725 w 3456"/>
              <a:gd name="T75" fmla="*/ 1126 h 2317"/>
              <a:gd name="T76" fmla="*/ 1705 w 3456"/>
              <a:gd name="T77" fmla="*/ 1195 h 2317"/>
              <a:gd name="T78" fmla="*/ 1644 w 3456"/>
              <a:gd name="T79" fmla="*/ 1428 h 2317"/>
              <a:gd name="T80" fmla="*/ 1561 w 3456"/>
              <a:gd name="T81" fmla="*/ 1739 h 2317"/>
              <a:gd name="T82" fmla="*/ 1481 w 3456"/>
              <a:gd name="T83" fmla="*/ 2045 h 2317"/>
              <a:gd name="T84" fmla="*/ 1423 w 3456"/>
              <a:gd name="T85" fmla="*/ 2263 h 2317"/>
              <a:gd name="T86" fmla="*/ 1272 w 3456"/>
              <a:gd name="T87" fmla="*/ 2317 h 2317"/>
              <a:gd name="T88" fmla="*/ 1012 w 3456"/>
              <a:gd name="T89" fmla="*/ 2317 h 2317"/>
              <a:gd name="T90" fmla="*/ 748 w 3456"/>
              <a:gd name="T91" fmla="*/ 2313 h 2317"/>
              <a:gd name="T92" fmla="*/ 711 w 3456"/>
              <a:gd name="T93" fmla="*/ 2169 h 2317"/>
              <a:gd name="T94" fmla="*/ 638 w 3456"/>
              <a:gd name="T95" fmla="*/ 1874 h 2317"/>
              <a:gd name="T96" fmla="*/ 542 w 3456"/>
              <a:gd name="T97" fmla="*/ 1494 h 2317"/>
              <a:gd name="T98" fmla="*/ 442 w 3456"/>
              <a:gd name="T99" fmla="*/ 1093 h 2317"/>
              <a:gd name="T100" fmla="*/ 353 w 3456"/>
              <a:gd name="T101" fmla="*/ 738 h 2317"/>
              <a:gd name="T102" fmla="*/ 291 w 3456"/>
              <a:gd name="T103" fmla="*/ 492 h 2317"/>
              <a:gd name="T104" fmla="*/ 118 w 3456"/>
              <a:gd name="T105" fmla="*/ 419 h 2317"/>
              <a:gd name="T106" fmla="*/ 0 w 3456"/>
              <a:gd name="T107" fmla="*/ 419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2317">
                <a:moveTo>
                  <a:pt x="0" y="0"/>
                </a:moveTo>
                <a:lnTo>
                  <a:pt x="15" y="0"/>
                </a:lnTo>
                <a:lnTo>
                  <a:pt x="22" y="0"/>
                </a:lnTo>
                <a:lnTo>
                  <a:pt x="43" y="0"/>
                </a:lnTo>
                <a:lnTo>
                  <a:pt x="71" y="0"/>
                </a:lnTo>
                <a:lnTo>
                  <a:pt x="88" y="0"/>
                </a:lnTo>
                <a:lnTo>
                  <a:pt x="189" y="0"/>
                </a:lnTo>
                <a:lnTo>
                  <a:pt x="237" y="0"/>
                </a:lnTo>
                <a:lnTo>
                  <a:pt x="289" y="0"/>
                </a:lnTo>
                <a:lnTo>
                  <a:pt x="345" y="0"/>
                </a:lnTo>
                <a:lnTo>
                  <a:pt x="402" y="0"/>
                </a:lnTo>
                <a:lnTo>
                  <a:pt x="462" y="0"/>
                </a:lnTo>
                <a:lnTo>
                  <a:pt x="941" y="0"/>
                </a:lnTo>
                <a:lnTo>
                  <a:pt x="993" y="0"/>
                </a:lnTo>
                <a:lnTo>
                  <a:pt x="1042" y="0"/>
                </a:lnTo>
                <a:lnTo>
                  <a:pt x="1106" y="0"/>
                </a:lnTo>
                <a:lnTo>
                  <a:pt x="1125" y="0"/>
                </a:lnTo>
                <a:lnTo>
                  <a:pt x="1159" y="0"/>
                </a:lnTo>
                <a:lnTo>
                  <a:pt x="1188" y="0"/>
                </a:lnTo>
                <a:lnTo>
                  <a:pt x="1231" y="0"/>
                </a:lnTo>
                <a:lnTo>
                  <a:pt x="1231" y="372"/>
                </a:lnTo>
                <a:lnTo>
                  <a:pt x="1231" y="394"/>
                </a:lnTo>
                <a:lnTo>
                  <a:pt x="1231" y="410"/>
                </a:lnTo>
                <a:lnTo>
                  <a:pt x="1231" y="419"/>
                </a:lnTo>
                <a:lnTo>
                  <a:pt x="1082" y="419"/>
                </a:lnTo>
                <a:lnTo>
                  <a:pt x="1053" y="419"/>
                </a:lnTo>
                <a:lnTo>
                  <a:pt x="1024" y="419"/>
                </a:lnTo>
                <a:lnTo>
                  <a:pt x="997" y="419"/>
                </a:lnTo>
                <a:lnTo>
                  <a:pt x="973" y="419"/>
                </a:lnTo>
                <a:lnTo>
                  <a:pt x="953" y="419"/>
                </a:lnTo>
                <a:lnTo>
                  <a:pt x="924" y="419"/>
                </a:lnTo>
                <a:lnTo>
                  <a:pt x="1226" y="1638"/>
                </a:lnTo>
                <a:lnTo>
                  <a:pt x="1227" y="1635"/>
                </a:lnTo>
                <a:lnTo>
                  <a:pt x="1229" y="1627"/>
                </a:lnTo>
                <a:lnTo>
                  <a:pt x="1234" y="1611"/>
                </a:lnTo>
                <a:lnTo>
                  <a:pt x="1239" y="1591"/>
                </a:lnTo>
                <a:lnTo>
                  <a:pt x="1246" y="1566"/>
                </a:lnTo>
                <a:lnTo>
                  <a:pt x="1255" y="1536"/>
                </a:lnTo>
                <a:lnTo>
                  <a:pt x="1264" y="1502"/>
                </a:lnTo>
                <a:lnTo>
                  <a:pt x="1275" y="1463"/>
                </a:lnTo>
                <a:lnTo>
                  <a:pt x="1286" y="1420"/>
                </a:lnTo>
                <a:lnTo>
                  <a:pt x="1298" y="1374"/>
                </a:lnTo>
                <a:lnTo>
                  <a:pt x="1311" y="1325"/>
                </a:lnTo>
                <a:lnTo>
                  <a:pt x="1325" y="1273"/>
                </a:lnTo>
                <a:lnTo>
                  <a:pt x="1339" y="1219"/>
                </a:lnTo>
                <a:lnTo>
                  <a:pt x="1355" y="1162"/>
                </a:lnTo>
                <a:lnTo>
                  <a:pt x="1371" y="1104"/>
                </a:lnTo>
                <a:lnTo>
                  <a:pt x="1387" y="1044"/>
                </a:lnTo>
                <a:lnTo>
                  <a:pt x="1403" y="984"/>
                </a:lnTo>
                <a:lnTo>
                  <a:pt x="1420" y="922"/>
                </a:lnTo>
                <a:lnTo>
                  <a:pt x="1437" y="860"/>
                </a:lnTo>
                <a:lnTo>
                  <a:pt x="1454" y="797"/>
                </a:lnTo>
                <a:lnTo>
                  <a:pt x="1470" y="734"/>
                </a:lnTo>
                <a:lnTo>
                  <a:pt x="1487" y="673"/>
                </a:lnTo>
                <a:lnTo>
                  <a:pt x="1504" y="611"/>
                </a:lnTo>
                <a:lnTo>
                  <a:pt x="1520" y="551"/>
                </a:lnTo>
                <a:lnTo>
                  <a:pt x="1535" y="492"/>
                </a:lnTo>
                <a:lnTo>
                  <a:pt x="1551" y="436"/>
                </a:lnTo>
                <a:lnTo>
                  <a:pt x="1566" y="380"/>
                </a:lnTo>
                <a:lnTo>
                  <a:pt x="1580" y="328"/>
                </a:lnTo>
                <a:lnTo>
                  <a:pt x="1593" y="278"/>
                </a:lnTo>
                <a:lnTo>
                  <a:pt x="1605" y="231"/>
                </a:lnTo>
                <a:lnTo>
                  <a:pt x="1618" y="188"/>
                </a:lnTo>
                <a:lnTo>
                  <a:pt x="1629" y="149"/>
                </a:lnTo>
                <a:lnTo>
                  <a:pt x="1638" y="112"/>
                </a:lnTo>
                <a:lnTo>
                  <a:pt x="1646" y="81"/>
                </a:lnTo>
                <a:lnTo>
                  <a:pt x="1654" y="55"/>
                </a:lnTo>
                <a:lnTo>
                  <a:pt x="1660" y="33"/>
                </a:lnTo>
                <a:lnTo>
                  <a:pt x="1664" y="16"/>
                </a:lnTo>
                <a:lnTo>
                  <a:pt x="1667" y="6"/>
                </a:lnTo>
                <a:lnTo>
                  <a:pt x="1668" y="0"/>
                </a:lnTo>
                <a:lnTo>
                  <a:pt x="1763" y="0"/>
                </a:lnTo>
                <a:lnTo>
                  <a:pt x="1794" y="0"/>
                </a:lnTo>
                <a:lnTo>
                  <a:pt x="1811" y="0"/>
                </a:lnTo>
                <a:lnTo>
                  <a:pt x="1968" y="0"/>
                </a:lnTo>
                <a:lnTo>
                  <a:pt x="1999" y="0"/>
                </a:lnTo>
                <a:lnTo>
                  <a:pt x="2028" y="0"/>
                </a:lnTo>
                <a:lnTo>
                  <a:pt x="2093" y="0"/>
                </a:lnTo>
                <a:lnTo>
                  <a:pt x="2095" y="6"/>
                </a:lnTo>
                <a:lnTo>
                  <a:pt x="2098" y="16"/>
                </a:lnTo>
                <a:lnTo>
                  <a:pt x="2102" y="33"/>
                </a:lnTo>
                <a:lnTo>
                  <a:pt x="2107" y="55"/>
                </a:lnTo>
                <a:lnTo>
                  <a:pt x="2113" y="81"/>
                </a:lnTo>
                <a:lnTo>
                  <a:pt x="2122" y="113"/>
                </a:lnTo>
                <a:lnTo>
                  <a:pt x="2130" y="149"/>
                </a:lnTo>
                <a:lnTo>
                  <a:pt x="2141" y="188"/>
                </a:lnTo>
                <a:lnTo>
                  <a:pt x="2151" y="231"/>
                </a:lnTo>
                <a:lnTo>
                  <a:pt x="2163" y="278"/>
                </a:lnTo>
                <a:lnTo>
                  <a:pt x="2175" y="328"/>
                </a:lnTo>
                <a:lnTo>
                  <a:pt x="2189" y="380"/>
                </a:lnTo>
                <a:lnTo>
                  <a:pt x="2202" y="436"/>
                </a:lnTo>
                <a:lnTo>
                  <a:pt x="2216" y="492"/>
                </a:lnTo>
                <a:lnTo>
                  <a:pt x="2231" y="552"/>
                </a:lnTo>
                <a:lnTo>
                  <a:pt x="2246" y="611"/>
                </a:lnTo>
                <a:lnTo>
                  <a:pt x="2261" y="673"/>
                </a:lnTo>
                <a:lnTo>
                  <a:pt x="2277" y="734"/>
                </a:lnTo>
                <a:lnTo>
                  <a:pt x="2292" y="797"/>
                </a:lnTo>
                <a:lnTo>
                  <a:pt x="2308" y="860"/>
                </a:lnTo>
                <a:lnTo>
                  <a:pt x="2323" y="922"/>
                </a:lnTo>
                <a:lnTo>
                  <a:pt x="2339" y="984"/>
                </a:lnTo>
                <a:lnTo>
                  <a:pt x="2354" y="1044"/>
                </a:lnTo>
                <a:lnTo>
                  <a:pt x="2369" y="1105"/>
                </a:lnTo>
                <a:lnTo>
                  <a:pt x="2384" y="1162"/>
                </a:lnTo>
                <a:lnTo>
                  <a:pt x="2397" y="1219"/>
                </a:lnTo>
                <a:lnTo>
                  <a:pt x="2411" y="1273"/>
                </a:lnTo>
                <a:lnTo>
                  <a:pt x="2423" y="1325"/>
                </a:lnTo>
                <a:lnTo>
                  <a:pt x="2436" y="1374"/>
                </a:lnTo>
                <a:lnTo>
                  <a:pt x="2447" y="1420"/>
                </a:lnTo>
                <a:lnTo>
                  <a:pt x="2458" y="1463"/>
                </a:lnTo>
                <a:lnTo>
                  <a:pt x="2467" y="1502"/>
                </a:lnTo>
                <a:lnTo>
                  <a:pt x="2477" y="1536"/>
                </a:lnTo>
                <a:lnTo>
                  <a:pt x="2484" y="1565"/>
                </a:lnTo>
                <a:lnTo>
                  <a:pt x="2490" y="1591"/>
                </a:lnTo>
                <a:lnTo>
                  <a:pt x="2496" y="1611"/>
                </a:lnTo>
                <a:lnTo>
                  <a:pt x="2499" y="1627"/>
                </a:lnTo>
                <a:lnTo>
                  <a:pt x="2501" y="1635"/>
                </a:lnTo>
                <a:lnTo>
                  <a:pt x="2502" y="1638"/>
                </a:lnTo>
                <a:lnTo>
                  <a:pt x="2831" y="419"/>
                </a:lnTo>
                <a:lnTo>
                  <a:pt x="2663" y="419"/>
                </a:lnTo>
                <a:lnTo>
                  <a:pt x="2634" y="419"/>
                </a:lnTo>
                <a:lnTo>
                  <a:pt x="2607" y="419"/>
                </a:lnTo>
                <a:lnTo>
                  <a:pt x="2582" y="419"/>
                </a:lnTo>
                <a:lnTo>
                  <a:pt x="2562" y="419"/>
                </a:lnTo>
                <a:lnTo>
                  <a:pt x="2546" y="419"/>
                </a:lnTo>
                <a:lnTo>
                  <a:pt x="2536" y="419"/>
                </a:lnTo>
                <a:lnTo>
                  <a:pt x="2536" y="281"/>
                </a:lnTo>
                <a:lnTo>
                  <a:pt x="2536" y="246"/>
                </a:lnTo>
                <a:lnTo>
                  <a:pt x="2536" y="209"/>
                </a:lnTo>
                <a:lnTo>
                  <a:pt x="2536" y="47"/>
                </a:lnTo>
                <a:lnTo>
                  <a:pt x="2536" y="26"/>
                </a:lnTo>
                <a:lnTo>
                  <a:pt x="2536" y="10"/>
                </a:lnTo>
                <a:lnTo>
                  <a:pt x="2536" y="0"/>
                </a:lnTo>
                <a:lnTo>
                  <a:pt x="3456" y="0"/>
                </a:lnTo>
                <a:lnTo>
                  <a:pt x="3456" y="419"/>
                </a:lnTo>
                <a:lnTo>
                  <a:pt x="3283" y="419"/>
                </a:lnTo>
                <a:lnTo>
                  <a:pt x="3258" y="419"/>
                </a:lnTo>
                <a:lnTo>
                  <a:pt x="3234" y="419"/>
                </a:lnTo>
                <a:lnTo>
                  <a:pt x="3215" y="419"/>
                </a:lnTo>
                <a:lnTo>
                  <a:pt x="3199" y="419"/>
                </a:lnTo>
                <a:lnTo>
                  <a:pt x="3189" y="419"/>
                </a:lnTo>
                <a:lnTo>
                  <a:pt x="3186" y="419"/>
                </a:lnTo>
                <a:lnTo>
                  <a:pt x="3185" y="422"/>
                </a:lnTo>
                <a:lnTo>
                  <a:pt x="3183" y="431"/>
                </a:lnTo>
                <a:lnTo>
                  <a:pt x="3178" y="446"/>
                </a:lnTo>
                <a:lnTo>
                  <a:pt x="3173" y="466"/>
                </a:lnTo>
                <a:lnTo>
                  <a:pt x="3166" y="492"/>
                </a:lnTo>
                <a:lnTo>
                  <a:pt x="3159" y="522"/>
                </a:lnTo>
                <a:lnTo>
                  <a:pt x="3149" y="558"/>
                </a:lnTo>
                <a:lnTo>
                  <a:pt x="3139" y="597"/>
                </a:lnTo>
                <a:lnTo>
                  <a:pt x="3127" y="640"/>
                </a:lnTo>
                <a:lnTo>
                  <a:pt x="3115" y="687"/>
                </a:lnTo>
                <a:lnTo>
                  <a:pt x="3101" y="738"/>
                </a:lnTo>
                <a:lnTo>
                  <a:pt x="3087" y="791"/>
                </a:lnTo>
                <a:lnTo>
                  <a:pt x="3073" y="847"/>
                </a:lnTo>
                <a:lnTo>
                  <a:pt x="3057" y="906"/>
                </a:lnTo>
                <a:lnTo>
                  <a:pt x="3041" y="967"/>
                </a:lnTo>
                <a:lnTo>
                  <a:pt x="3025" y="1029"/>
                </a:lnTo>
                <a:lnTo>
                  <a:pt x="3008" y="1093"/>
                </a:lnTo>
                <a:lnTo>
                  <a:pt x="2990" y="1159"/>
                </a:lnTo>
                <a:lnTo>
                  <a:pt x="2973" y="1225"/>
                </a:lnTo>
                <a:lnTo>
                  <a:pt x="2955" y="1292"/>
                </a:lnTo>
                <a:lnTo>
                  <a:pt x="2938" y="1360"/>
                </a:lnTo>
                <a:lnTo>
                  <a:pt x="2920" y="1427"/>
                </a:lnTo>
                <a:lnTo>
                  <a:pt x="2902" y="1494"/>
                </a:lnTo>
                <a:lnTo>
                  <a:pt x="2884" y="1560"/>
                </a:lnTo>
                <a:lnTo>
                  <a:pt x="2867" y="1626"/>
                </a:lnTo>
                <a:lnTo>
                  <a:pt x="2850" y="1691"/>
                </a:lnTo>
                <a:lnTo>
                  <a:pt x="2833" y="1754"/>
                </a:lnTo>
                <a:lnTo>
                  <a:pt x="2817" y="1815"/>
                </a:lnTo>
                <a:lnTo>
                  <a:pt x="2801" y="1874"/>
                </a:lnTo>
                <a:lnTo>
                  <a:pt x="2787" y="1931"/>
                </a:lnTo>
                <a:lnTo>
                  <a:pt x="2772" y="1985"/>
                </a:lnTo>
                <a:lnTo>
                  <a:pt x="2759" y="2036"/>
                </a:lnTo>
                <a:lnTo>
                  <a:pt x="2746" y="2084"/>
                </a:lnTo>
                <a:lnTo>
                  <a:pt x="2734" y="2128"/>
                </a:lnTo>
                <a:lnTo>
                  <a:pt x="2724" y="2169"/>
                </a:lnTo>
                <a:lnTo>
                  <a:pt x="2715" y="2205"/>
                </a:lnTo>
                <a:lnTo>
                  <a:pt x="2706" y="2237"/>
                </a:lnTo>
                <a:lnTo>
                  <a:pt x="2699" y="2264"/>
                </a:lnTo>
                <a:lnTo>
                  <a:pt x="2693" y="2286"/>
                </a:lnTo>
                <a:lnTo>
                  <a:pt x="2688" y="2302"/>
                </a:lnTo>
                <a:lnTo>
                  <a:pt x="2686" y="2313"/>
                </a:lnTo>
                <a:lnTo>
                  <a:pt x="2684" y="2317"/>
                </a:lnTo>
                <a:lnTo>
                  <a:pt x="2584" y="2317"/>
                </a:lnTo>
                <a:lnTo>
                  <a:pt x="2548" y="2317"/>
                </a:lnTo>
                <a:lnTo>
                  <a:pt x="2525" y="2317"/>
                </a:lnTo>
                <a:lnTo>
                  <a:pt x="2490" y="2317"/>
                </a:lnTo>
                <a:lnTo>
                  <a:pt x="2466" y="2317"/>
                </a:lnTo>
                <a:lnTo>
                  <a:pt x="2422" y="2317"/>
                </a:lnTo>
                <a:lnTo>
                  <a:pt x="2312" y="2317"/>
                </a:lnTo>
                <a:lnTo>
                  <a:pt x="2286" y="2317"/>
                </a:lnTo>
                <a:lnTo>
                  <a:pt x="2242" y="2317"/>
                </a:lnTo>
                <a:lnTo>
                  <a:pt x="2058" y="2317"/>
                </a:lnTo>
                <a:lnTo>
                  <a:pt x="2045" y="2317"/>
                </a:lnTo>
                <a:lnTo>
                  <a:pt x="2032" y="2317"/>
                </a:lnTo>
                <a:lnTo>
                  <a:pt x="2024" y="2317"/>
                </a:lnTo>
                <a:lnTo>
                  <a:pt x="2023" y="2312"/>
                </a:lnTo>
                <a:lnTo>
                  <a:pt x="2020" y="2301"/>
                </a:lnTo>
                <a:lnTo>
                  <a:pt x="2016" y="2285"/>
                </a:lnTo>
                <a:lnTo>
                  <a:pt x="2011" y="2263"/>
                </a:lnTo>
                <a:lnTo>
                  <a:pt x="2003" y="2236"/>
                </a:lnTo>
                <a:lnTo>
                  <a:pt x="1996" y="2205"/>
                </a:lnTo>
                <a:lnTo>
                  <a:pt x="1988" y="2170"/>
                </a:lnTo>
                <a:lnTo>
                  <a:pt x="1977" y="2131"/>
                </a:lnTo>
                <a:lnTo>
                  <a:pt x="1967" y="2089"/>
                </a:lnTo>
                <a:lnTo>
                  <a:pt x="1956" y="2045"/>
                </a:lnTo>
                <a:lnTo>
                  <a:pt x="1944" y="1998"/>
                </a:lnTo>
                <a:lnTo>
                  <a:pt x="1931" y="1948"/>
                </a:lnTo>
                <a:lnTo>
                  <a:pt x="1919" y="1897"/>
                </a:lnTo>
                <a:lnTo>
                  <a:pt x="1906" y="1845"/>
                </a:lnTo>
                <a:lnTo>
                  <a:pt x="1892" y="1792"/>
                </a:lnTo>
                <a:lnTo>
                  <a:pt x="1879" y="1739"/>
                </a:lnTo>
                <a:lnTo>
                  <a:pt x="1865" y="1684"/>
                </a:lnTo>
                <a:lnTo>
                  <a:pt x="1852" y="1631"/>
                </a:lnTo>
                <a:lnTo>
                  <a:pt x="1839" y="1578"/>
                </a:lnTo>
                <a:lnTo>
                  <a:pt x="1825" y="1527"/>
                </a:lnTo>
                <a:lnTo>
                  <a:pt x="1813" y="1476"/>
                </a:lnTo>
                <a:lnTo>
                  <a:pt x="1801" y="1428"/>
                </a:lnTo>
                <a:lnTo>
                  <a:pt x="1790" y="1381"/>
                </a:lnTo>
                <a:lnTo>
                  <a:pt x="1778" y="1337"/>
                </a:lnTo>
                <a:lnTo>
                  <a:pt x="1768" y="1296"/>
                </a:lnTo>
                <a:lnTo>
                  <a:pt x="1758" y="1258"/>
                </a:lnTo>
                <a:lnTo>
                  <a:pt x="1750" y="1225"/>
                </a:lnTo>
                <a:lnTo>
                  <a:pt x="1743" y="1195"/>
                </a:lnTo>
                <a:lnTo>
                  <a:pt x="1736" y="1170"/>
                </a:lnTo>
                <a:lnTo>
                  <a:pt x="1731" y="1150"/>
                </a:lnTo>
                <a:lnTo>
                  <a:pt x="1727" y="1135"/>
                </a:lnTo>
                <a:lnTo>
                  <a:pt x="1725" y="1126"/>
                </a:lnTo>
                <a:lnTo>
                  <a:pt x="1725" y="1123"/>
                </a:lnTo>
                <a:lnTo>
                  <a:pt x="1724" y="1126"/>
                </a:lnTo>
                <a:lnTo>
                  <a:pt x="1722" y="1135"/>
                </a:lnTo>
                <a:lnTo>
                  <a:pt x="1718" y="1150"/>
                </a:lnTo>
                <a:lnTo>
                  <a:pt x="1712" y="1170"/>
                </a:lnTo>
                <a:lnTo>
                  <a:pt x="1705" y="1195"/>
                </a:lnTo>
                <a:lnTo>
                  <a:pt x="1698" y="1225"/>
                </a:lnTo>
                <a:lnTo>
                  <a:pt x="1688" y="1258"/>
                </a:lnTo>
                <a:lnTo>
                  <a:pt x="1679" y="1296"/>
                </a:lnTo>
                <a:lnTo>
                  <a:pt x="1668" y="1337"/>
                </a:lnTo>
                <a:lnTo>
                  <a:pt x="1657" y="1381"/>
                </a:lnTo>
                <a:lnTo>
                  <a:pt x="1644" y="1428"/>
                </a:lnTo>
                <a:lnTo>
                  <a:pt x="1632" y="1476"/>
                </a:lnTo>
                <a:lnTo>
                  <a:pt x="1618" y="1527"/>
                </a:lnTo>
                <a:lnTo>
                  <a:pt x="1604" y="1578"/>
                </a:lnTo>
                <a:lnTo>
                  <a:pt x="1591" y="1631"/>
                </a:lnTo>
                <a:lnTo>
                  <a:pt x="1576" y="1684"/>
                </a:lnTo>
                <a:lnTo>
                  <a:pt x="1561" y="1739"/>
                </a:lnTo>
                <a:lnTo>
                  <a:pt x="1548" y="1792"/>
                </a:lnTo>
                <a:lnTo>
                  <a:pt x="1534" y="1845"/>
                </a:lnTo>
                <a:lnTo>
                  <a:pt x="1520" y="1897"/>
                </a:lnTo>
                <a:lnTo>
                  <a:pt x="1507" y="1948"/>
                </a:lnTo>
                <a:lnTo>
                  <a:pt x="1493" y="1998"/>
                </a:lnTo>
                <a:lnTo>
                  <a:pt x="1481" y="2045"/>
                </a:lnTo>
                <a:lnTo>
                  <a:pt x="1469" y="2089"/>
                </a:lnTo>
                <a:lnTo>
                  <a:pt x="1458" y="2131"/>
                </a:lnTo>
                <a:lnTo>
                  <a:pt x="1448" y="2170"/>
                </a:lnTo>
                <a:lnTo>
                  <a:pt x="1439" y="2205"/>
                </a:lnTo>
                <a:lnTo>
                  <a:pt x="1431" y="2236"/>
                </a:lnTo>
                <a:lnTo>
                  <a:pt x="1423" y="2263"/>
                </a:lnTo>
                <a:lnTo>
                  <a:pt x="1418" y="2285"/>
                </a:lnTo>
                <a:lnTo>
                  <a:pt x="1414" y="2301"/>
                </a:lnTo>
                <a:lnTo>
                  <a:pt x="1411" y="2312"/>
                </a:lnTo>
                <a:lnTo>
                  <a:pt x="1410" y="2317"/>
                </a:lnTo>
                <a:lnTo>
                  <a:pt x="1308" y="2317"/>
                </a:lnTo>
                <a:lnTo>
                  <a:pt x="1272" y="2317"/>
                </a:lnTo>
                <a:lnTo>
                  <a:pt x="1250" y="2317"/>
                </a:lnTo>
                <a:lnTo>
                  <a:pt x="1215" y="2317"/>
                </a:lnTo>
                <a:lnTo>
                  <a:pt x="1191" y="2317"/>
                </a:lnTo>
                <a:lnTo>
                  <a:pt x="1147" y="2317"/>
                </a:lnTo>
                <a:lnTo>
                  <a:pt x="1037" y="2317"/>
                </a:lnTo>
                <a:lnTo>
                  <a:pt x="1012" y="2317"/>
                </a:lnTo>
                <a:lnTo>
                  <a:pt x="968" y="2317"/>
                </a:lnTo>
                <a:lnTo>
                  <a:pt x="782" y="2317"/>
                </a:lnTo>
                <a:lnTo>
                  <a:pt x="771" y="2317"/>
                </a:lnTo>
                <a:lnTo>
                  <a:pt x="756" y="2317"/>
                </a:lnTo>
                <a:lnTo>
                  <a:pt x="749" y="2317"/>
                </a:lnTo>
                <a:lnTo>
                  <a:pt x="748" y="2313"/>
                </a:lnTo>
                <a:lnTo>
                  <a:pt x="745" y="2301"/>
                </a:lnTo>
                <a:lnTo>
                  <a:pt x="740" y="2286"/>
                </a:lnTo>
                <a:lnTo>
                  <a:pt x="735" y="2264"/>
                </a:lnTo>
                <a:lnTo>
                  <a:pt x="729" y="2237"/>
                </a:lnTo>
                <a:lnTo>
                  <a:pt x="721" y="2205"/>
                </a:lnTo>
                <a:lnTo>
                  <a:pt x="711" y="2169"/>
                </a:lnTo>
                <a:lnTo>
                  <a:pt x="702" y="2128"/>
                </a:lnTo>
                <a:lnTo>
                  <a:pt x="690" y="2084"/>
                </a:lnTo>
                <a:lnTo>
                  <a:pt x="679" y="2036"/>
                </a:lnTo>
                <a:lnTo>
                  <a:pt x="665" y="1985"/>
                </a:lnTo>
                <a:lnTo>
                  <a:pt x="651" y="1931"/>
                </a:lnTo>
                <a:lnTo>
                  <a:pt x="638" y="1874"/>
                </a:lnTo>
                <a:lnTo>
                  <a:pt x="623" y="1815"/>
                </a:lnTo>
                <a:lnTo>
                  <a:pt x="607" y="1753"/>
                </a:lnTo>
                <a:lnTo>
                  <a:pt x="592" y="1691"/>
                </a:lnTo>
                <a:lnTo>
                  <a:pt x="576" y="1626"/>
                </a:lnTo>
                <a:lnTo>
                  <a:pt x="559" y="1560"/>
                </a:lnTo>
                <a:lnTo>
                  <a:pt x="542" y="1494"/>
                </a:lnTo>
                <a:lnTo>
                  <a:pt x="526" y="1427"/>
                </a:lnTo>
                <a:lnTo>
                  <a:pt x="509" y="1360"/>
                </a:lnTo>
                <a:lnTo>
                  <a:pt x="492" y="1292"/>
                </a:lnTo>
                <a:lnTo>
                  <a:pt x="474" y="1225"/>
                </a:lnTo>
                <a:lnTo>
                  <a:pt x="459" y="1159"/>
                </a:lnTo>
                <a:lnTo>
                  <a:pt x="442" y="1093"/>
                </a:lnTo>
                <a:lnTo>
                  <a:pt x="426" y="1029"/>
                </a:lnTo>
                <a:lnTo>
                  <a:pt x="411" y="966"/>
                </a:lnTo>
                <a:lnTo>
                  <a:pt x="395" y="906"/>
                </a:lnTo>
                <a:lnTo>
                  <a:pt x="380" y="847"/>
                </a:lnTo>
                <a:lnTo>
                  <a:pt x="367" y="791"/>
                </a:lnTo>
                <a:lnTo>
                  <a:pt x="353" y="738"/>
                </a:lnTo>
                <a:lnTo>
                  <a:pt x="340" y="687"/>
                </a:lnTo>
                <a:lnTo>
                  <a:pt x="328" y="640"/>
                </a:lnTo>
                <a:lnTo>
                  <a:pt x="317" y="597"/>
                </a:lnTo>
                <a:lnTo>
                  <a:pt x="308" y="558"/>
                </a:lnTo>
                <a:lnTo>
                  <a:pt x="298" y="522"/>
                </a:lnTo>
                <a:lnTo>
                  <a:pt x="291" y="492"/>
                </a:lnTo>
                <a:lnTo>
                  <a:pt x="285" y="466"/>
                </a:lnTo>
                <a:lnTo>
                  <a:pt x="280" y="446"/>
                </a:lnTo>
                <a:lnTo>
                  <a:pt x="275" y="431"/>
                </a:lnTo>
                <a:lnTo>
                  <a:pt x="273" y="422"/>
                </a:lnTo>
                <a:lnTo>
                  <a:pt x="272" y="419"/>
                </a:lnTo>
                <a:lnTo>
                  <a:pt x="118" y="419"/>
                </a:lnTo>
                <a:lnTo>
                  <a:pt x="91" y="419"/>
                </a:lnTo>
                <a:lnTo>
                  <a:pt x="66" y="419"/>
                </a:lnTo>
                <a:lnTo>
                  <a:pt x="43" y="419"/>
                </a:lnTo>
                <a:lnTo>
                  <a:pt x="24" y="419"/>
                </a:lnTo>
                <a:lnTo>
                  <a:pt x="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C02FC-EED9-489D-B8A1-ECFBA2B3D86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48" y="321539"/>
            <a:ext cx="2084429" cy="79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D1FDA-CCAE-4272-99EE-EE0E4A60B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9" b="8545"/>
          <a:stretch/>
        </p:blipFill>
        <p:spPr>
          <a:xfrm>
            <a:off x="8068147" y="0"/>
            <a:ext cx="4123852" cy="65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601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68">
          <p15:clr>
            <a:srgbClr val="FBAE40"/>
          </p15:clr>
        </p15:guide>
        <p15:guide id="3" pos="32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2" y="4046918"/>
            <a:ext cx="10350500" cy="67710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400"/>
              </a:spcAft>
              <a:buNone/>
              <a:defRPr sz="3800" b="0">
                <a:solidFill>
                  <a:schemeClr val="bg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2602" y="2091146"/>
            <a:ext cx="10325100" cy="149100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5333"/>
              </a:lnSpc>
              <a:spcBef>
                <a:spcPts val="0"/>
              </a:spcBef>
              <a:defRPr sz="5067" b="0" cap="all" spc="-4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This Click to edit master title style</a:t>
            </a: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-3821" y="3620243"/>
            <a:ext cx="3413760" cy="169333"/>
          </a:xfrm>
          <a:custGeom>
            <a:avLst/>
            <a:gdLst/>
            <a:ahLst/>
            <a:cxnLst/>
            <a:rect l="l" t="t" r="r" b="b"/>
            <a:pathLst>
              <a:path w="3224662" h="127000">
                <a:moveTo>
                  <a:pt x="0" y="0"/>
                </a:moveTo>
                <a:lnTo>
                  <a:pt x="3224662" y="0"/>
                </a:lnTo>
                <a:lnTo>
                  <a:pt x="3191325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3006" y="5905649"/>
            <a:ext cx="256031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400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39726"/>
          </a:xfrm>
          <a:prstGeom prst="rect">
            <a:avLst/>
          </a:prstGeom>
          <a:solidFill>
            <a:srgbClr val="4B2E84">
              <a:alpha val="75000"/>
            </a:srgbClr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marL="45720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957011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>
              <a:def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>
              <a:def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360595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43794"/>
            <a:ext cx="11074400" cy="10259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5867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33501"/>
            <a:ext cx="10972800" cy="2103140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459306" indent="-459306">
              <a:buFont typeface="Arial" panose="020B0604020202020204" pitchFamily="34" charset="0"/>
              <a:buChar char="•"/>
              <a:defRPr lang="en-US" sz="4267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136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2536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6884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8" y="2695484"/>
            <a:ext cx="10894141" cy="1928733"/>
          </a:xfrm>
        </p:spPr>
        <p:txBody>
          <a:bodyPr/>
          <a:lstStyle>
            <a:lvl1pPr algn="ctr">
              <a:defRPr sz="5867" b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3966" y="5966609"/>
            <a:ext cx="256031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8043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82600" y="449891"/>
            <a:ext cx="10894141" cy="74898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2600" y="1337859"/>
            <a:ext cx="10894141" cy="2325423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970863" y="6133789"/>
            <a:ext cx="192023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6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hf hdr="0" ftr="0" dt="0"/>
  <p:txStyles>
    <p:titleStyle>
      <a:lvl1pPr algn="l" defTabSz="609585" rtl="0" fontAlgn="base">
        <a:spcBef>
          <a:spcPct val="0"/>
        </a:spcBef>
        <a:spcAft>
          <a:spcPct val="0"/>
        </a:spcAft>
        <a:defRPr sz="4267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609585" rtl="0" fontAlgn="base">
        <a:spcBef>
          <a:spcPts val="0"/>
        </a:spcBef>
        <a:spcAft>
          <a:spcPts val="133"/>
        </a:spcAft>
        <a:buFont typeface="Arial" charset="0"/>
        <a:buNone/>
        <a:defRPr sz="2933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759865" indent="-304792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068891" indent="-302676" algn="l" defTabSz="609585" rtl="0" fontAlgn="base">
        <a:spcBef>
          <a:spcPts val="0"/>
        </a:spcBef>
        <a:spcAft>
          <a:spcPts val="133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369450" indent="-294210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678475" indent="-319609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79">
          <p15:clr>
            <a:srgbClr val="F26B43"/>
          </p15:clr>
        </p15:guide>
        <p15:guide id="5" orient="horz" pos="840">
          <p15:clr>
            <a:srgbClr val="F26B43"/>
          </p15:clr>
        </p15:guide>
        <p15:guide id="6" pos="542">
          <p15:clr>
            <a:srgbClr val="F26B43"/>
          </p15:clr>
        </p15:guide>
        <p15:guide id="7" pos="55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egex101.com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203" y="2005956"/>
            <a:ext cx="8685177" cy="1582934"/>
          </a:xfrm>
        </p:spPr>
        <p:txBody>
          <a:bodyPr/>
          <a:lstStyle/>
          <a:p>
            <a:r>
              <a:rPr lang="en-US" sz="3600" dirty="0"/>
              <a:t>Advanced ETL and Textual Analysis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2773AAD-913F-4F7D-B76C-297F2718F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3" y="4019111"/>
            <a:ext cx="8502777" cy="1928733"/>
          </a:xfrm>
        </p:spPr>
        <p:txBody>
          <a:bodyPr/>
          <a:lstStyle/>
          <a:p>
            <a:r>
              <a:rPr lang="en-US" sz="3600" dirty="0"/>
              <a:t>Data Analytics for Professional Accountants </a:t>
            </a:r>
            <a:r>
              <a:rPr lang="en-US" sz="4000" dirty="0"/>
              <a:t>(ACCTG 522)</a:t>
            </a:r>
          </a:p>
          <a:p>
            <a:r>
              <a:rPr lang="en-US" sz="3600" dirty="0"/>
              <a:t>Class 4 | MPAcc Class of 2026</a:t>
            </a:r>
          </a:p>
        </p:txBody>
      </p:sp>
    </p:spTree>
    <p:extLst>
      <p:ext uri="{BB962C8B-B14F-4D97-AF65-F5344CB8AC3E}">
        <p14:creationId xmlns:p14="http://schemas.microsoft.com/office/powerpoint/2010/main" val="228729265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CC1BB4-307F-E001-BDF9-B7795CEAE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62" y="0"/>
            <a:ext cx="10448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8522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48EB0-4FD2-81D9-BB01-2416A0C91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303E7-1892-0C91-85AF-E794EF772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58F14-B8D9-B9B8-0040-CC5EF622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2980175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(Extended) Review: Joins Case </a:t>
            </a:r>
          </a:p>
          <a:p>
            <a:pPr marL="1331365" lvl="1" indent="-571500"/>
            <a:r>
              <a:rPr lang="en-US" sz="2133" b="1" dirty="0">
                <a:solidFill>
                  <a:schemeClr val="bg1">
                    <a:lumMod val="65000"/>
                  </a:schemeClr>
                </a:solidFill>
              </a:rPr>
              <a:t>Mini-Lab Alteryx Joins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Case Overview: Enron Emails Case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Lab: </a:t>
            </a:r>
            <a:r>
              <a:rPr lang="en-US" sz="2800" b="1" dirty="0" err="1">
                <a:solidFill>
                  <a:schemeClr val="tx2"/>
                </a:solidFill>
              </a:rPr>
              <a:t>RegEx</a:t>
            </a:r>
            <a:r>
              <a:rPr lang="en-US" sz="2800" b="1" dirty="0">
                <a:solidFill>
                  <a:schemeClr val="tx2"/>
                </a:solidFill>
              </a:rPr>
              <a:t> parsing of email header &amp; subject/body</a:t>
            </a:r>
          </a:p>
          <a:p>
            <a:pPr marL="1331365" lvl="1" indent="-571500"/>
            <a:r>
              <a:rPr lang="en-US" sz="2133" b="1" dirty="0">
                <a:solidFill>
                  <a:schemeClr val="tx2"/>
                </a:solidFill>
              </a:rPr>
              <a:t>Tools (</a:t>
            </a:r>
            <a:r>
              <a:rPr lang="en-US" sz="2133" b="1" dirty="0" err="1">
                <a:solidFill>
                  <a:schemeClr val="tx2"/>
                </a:solidFill>
              </a:rPr>
              <a:t>RegEx</a:t>
            </a:r>
            <a:r>
              <a:rPr lang="en-US" sz="2133" b="1" dirty="0">
                <a:solidFill>
                  <a:schemeClr val="tx2"/>
                </a:solidFill>
              </a:rPr>
              <a:t>, </a:t>
            </a:r>
            <a:r>
              <a:rPr lang="en-US" sz="2133" b="1" dirty="0" err="1">
                <a:solidFill>
                  <a:schemeClr val="tx2"/>
                </a:solidFill>
              </a:rPr>
              <a:t>DateTime</a:t>
            </a:r>
            <a:r>
              <a:rPr lang="en-US" sz="2133" b="1" dirty="0">
                <a:solidFill>
                  <a:schemeClr val="tx2"/>
                </a:solidFill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344801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F653E0-14A5-47F0-8A07-24ED9E9D2F27}"/>
              </a:ext>
            </a:extLst>
          </p:cNvPr>
          <p:cNvSpPr txBox="1"/>
          <p:nvPr/>
        </p:nvSpPr>
        <p:spPr>
          <a:xfrm>
            <a:off x="914400" y="1539551"/>
            <a:ext cx="10636898" cy="2175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Case Overview:</a:t>
            </a:r>
          </a:p>
          <a:p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Enron Emails Case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7991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EC65-603F-1633-155B-3E177A02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Regex101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E8BC9-1923-34DA-4123-2C35583CC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331681"/>
          </a:xfrm>
        </p:spPr>
        <p:txBody>
          <a:bodyPr/>
          <a:lstStyle/>
          <a:p>
            <a:r>
              <a:rPr lang="en-US" sz="1600" dirty="0"/>
              <a:t>Paste the example email below into </a:t>
            </a:r>
            <a:r>
              <a:rPr lang="en-US" sz="1600" dirty="0">
                <a:hlinkClick r:id="rId2"/>
              </a:rPr>
              <a:t>https://regex101.com/</a:t>
            </a:r>
            <a:r>
              <a:rPr lang="en-US" sz="1600" dirty="0"/>
              <a:t>: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Message-ID: &lt;25828831.1075855376669.JavaMail.evans@thyme&gt; Date: Mon, 26 Nov 2001 07:25:16 -0800 (PST) From: k..allen@enron.com To: jsmith@austintx.com Subject: RE: Additional properties in San Antonio Jeff, Can you resend the info on the three properties you mailed and the one you faxed on Tuesday. I was out of the office last week. Phillip -----Original Message----- From: "JEFF SMITH" &lt;jsmith@austintx.com&gt;@ENRON Sent: Tuesday, November 20, 2001 3:43 PM To: Allen, Phillip K. Subject: Additional properties in San Antonio Phillip, I am waiting to get info. on two more properties in San Antonio. The broker will be faxing info. on Monday. One is 74 units for $1,900,000, and the other is 24 units for $550,000. Also, I have mailed you info. on three other properties in addition to the 100 unit property that I faxed this AM. Let me know if you have any questions. Jeff Smith The Smith Company 9400 Circle Drive Austin, TX 78736 512-394-0908 office 512-394-0913 fax 512-751-9728 mobile jsmith@austintx.com</a:t>
            </a:r>
          </a:p>
        </p:txBody>
      </p:sp>
    </p:spTree>
    <p:extLst>
      <p:ext uri="{BB962C8B-B14F-4D97-AF65-F5344CB8AC3E}">
        <p14:creationId xmlns:p14="http://schemas.microsoft.com/office/powerpoint/2010/main" val="303686100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5C425C-D450-2F28-3558-841FDFB0A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87" y="1195075"/>
            <a:ext cx="10031225" cy="44678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94DE33-3F59-8D07-919A-75C2697B8CC6}"/>
              </a:ext>
            </a:extLst>
          </p:cNvPr>
          <p:cNvSpPr txBox="1"/>
          <p:nvPr/>
        </p:nvSpPr>
        <p:spPr>
          <a:xfrm>
            <a:off x="535460" y="33019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Enron Emails ETL Overview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6CBDC8-976D-04AB-8A1B-848E1FCD2812}"/>
              </a:ext>
            </a:extLst>
          </p:cNvPr>
          <p:cNvCxnSpPr/>
          <p:nvPr/>
        </p:nvCxnSpPr>
        <p:spPr>
          <a:xfrm flipH="1" flipV="1">
            <a:off x="7554097" y="4094205"/>
            <a:ext cx="1367481" cy="15687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7735C3-6681-D840-A70A-57AC8F93E8E9}"/>
              </a:ext>
            </a:extLst>
          </p:cNvPr>
          <p:cNvCxnSpPr/>
          <p:nvPr/>
        </p:nvCxnSpPr>
        <p:spPr>
          <a:xfrm flipH="1" flipV="1">
            <a:off x="5906530" y="3962400"/>
            <a:ext cx="3031524" cy="17005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0E1E6B-C74A-E167-7D1B-7AECAEB0EA72}"/>
              </a:ext>
            </a:extLst>
          </p:cNvPr>
          <p:cNvCxnSpPr/>
          <p:nvPr/>
        </p:nvCxnSpPr>
        <p:spPr>
          <a:xfrm flipH="1" flipV="1">
            <a:off x="4876800" y="3970638"/>
            <a:ext cx="4044778" cy="16922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1F5A7C-161B-99A8-1FDD-EF365EFA28F7}"/>
              </a:ext>
            </a:extLst>
          </p:cNvPr>
          <p:cNvCxnSpPr/>
          <p:nvPr/>
        </p:nvCxnSpPr>
        <p:spPr>
          <a:xfrm flipH="1">
            <a:off x="6549081" y="708454"/>
            <a:ext cx="1845276" cy="2866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D5C2677-39AC-40BA-4492-A8684DF7A735}"/>
              </a:ext>
            </a:extLst>
          </p:cNvPr>
          <p:cNvSpPr txBox="1"/>
          <p:nvPr/>
        </p:nvSpPr>
        <p:spPr>
          <a:xfrm>
            <a:off x="5906530" y="5747591"/>
            <a:ext cx="583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We will use Regular Expressions to break apart the text fields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9C9E36-637B-1C19-9038-6CFB823629A5}"/>
              </a:ext>
            </a:extLst>
          </p:cNvPr>
          <p:cNvSpPr txBox="1"/>
          <p:nvPr/>
        </p:nvSpPr>
        <p:spPr>
          <a:xfrm>
            <a:off x="8237837" y="339122"/>
            <a:ext cx="396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will use “Custom” Date-Time Parsing</a:t>
            </a:r>
            <a:endParaRPr lang="en-US" dirty="0">
              <a:latin typeface="+mn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3DD8C41-E044-D6C8-48A0-5D435585EC13}"/>
              </a:ext>
            </a:extLst>
          </p:cNvPr>
          <p:cNvCxnSpPr>
            <a:cxnSpLocks/>
          </p:cNvCxnSpPr>
          <p:nvPr/>
        </p:nvCxnSpPr>
        <p:spPr>
          <a:xfrm>
            <a:off x="1413933" y="4241800"/>
            <a:ext cx="313267" cy="1608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F63A782-C411-847D-B653-2CA92B024388}"/>
              </a:ext>
            </a:extLst>
          </p:cNvPr>
          <p:cNvSpPr txBox="1"/>
          <p:nvPr/>
        </p:nvSpPr>
        <p:spPr>
          <a:xfrm>
            <a:off x="71101" y="3666229"/>
            <a:ext cx="142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Input data and browse to look at 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BFA37A-3338-AFA7-FC2E-F7F7A5F1F8E2}"/>
              </a:ext>
            </a:extLst>
          </p:cNvPr>
          <p:cNvSpPr txBox="1"/>
          <p:nvPr/>
        </p:nvSpPr>
        <p:spPr>
          <a:xfrm>
            <a:off x="939800" y="5923720"/>
            <a:ext cx="311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One example email for practice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573619-C075-F9B3-C720-65DF11D08008}"/>
              </a:ext>
            </a:extLst>
          </p:cNvPr>
          <p:cNvCxnSpPr/>
          <p:nvPr/>
        </p:nvCxnSpPr>
        <p:spPr>
          <a:xfrm flipV="1">
            <a:off x="2023533" y="5139267"/>
            <a:ext cx="592667" cy="635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D3EE358-878A-EC16-E422-D6E7B2195227}"/>
              </a:ext>
            </a:extLst>
          </p:cNvPr>
          <p:cNvSpPr txBox="1"/>
          <p:nvPr/>
        </p:nvSpPr>
        <p:spPr>
          <a:xfrm>
            <a:off x="10091500" y="2235199"/>
            <a:ext cx="206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Additional Formulas</a:t>
            </a:r>
            <a:endParaRPr lang="en-US" dirty="0"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5B0F6F9-5515-849E-2BAA-8B2C3F49E0C7}"/>
              </a:ext>
            </a:extLst>
          </p:cNvPr>
          <p:cNvCxnSpPr>
            <a:cxnSpLocks/>
          </p:cNvCxnSpPr>
          <p:nvPr/>
        </p:nvCxnSpPr>
        <p:spPr>
          <a:xfrm flipH="1">
            <a:off x="8534400" y="2612769"/>
            <a:ext cx="2577212" cy="9624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D9D3880-12DD-7F42-290E-5C847750F624}"/>
              </a:ext>
            </a:extLst>
          </p:cNvPr>
          <p:cNvSpPr txBox="1"/>
          <p:nvPr/>
        </p:nvSpPr>
        <p:spPr>
          <a:xfrm>
            <a:off x="10676467" y="4094205"/>
            <a:ext cx="1459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Retain and output data we want to keep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8F7406-DCC3-F26C-E805-65579E727B70}"/>
              </a:ext>
            </a:extLst>
          </p:cNvPr>
          <p:cNvCxnSpPr/>
          <p:nvPr/>
        </p:nvCxnSpPr>
        <p:spPr>
          <a:xfrm flipH="1" flipV="1">
            <a:off x="9414933" y="4094205"/>
            <a:ext cx="1100667" cy="647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F323790-98CB-D2D3-FDC9-C203421E0CAC}"/>
              </a:ext>
            </a:extLst>
          </p:cNvPr>
          <p:cNvCxnSpPr/>
          <p:nvPr/>
        </p:nvCxnSpPr>
        <p:spPr>
          <a:xfrm flipH="1" flipV="1">
            <a:off x="10202333" y="4094205"/>
            <a:ext cx="372534" cy="4953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81277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74C336-914F-9FEE-2394-465BCF894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61" y="1919077"/>
            <a:ext cx="10050278" cy="30198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992303-D1C4-BFF0-ABEE-FAACDFE44486}"/>
              </a:ext>
            </a:extLst>
          </p:cNvPr>
          <p:cNvSpPr txBox="1"/>
          <p:nvPr/>
        </p:nvSpPr>
        <p:spPr>
          <a:xfrm>
            <a:off x="535460" y="330198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Enron Emails Analysis Overview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466D6-EFC7-76B6-B088-3BA4B31E87FC}"/>
              </a:ext>
            </a:extLst>
          </p:cNvPr>
          <p:cNvSpPr txBox="1"/>
          <p:nvPr/>
        </p:nvSpPr>
        <p:spPr>
          <a:xfrm>
            <a:off x="948267" y="5477934"/>
            <a:ext cx="4685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Save dataset from part 1 and read it into Alteryx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3618B9-7F62-0ADB-5D20-7FA180961107}"/>
              </a:ext>
            </a:extLst>
          </p:cNvPr>
          <p:cNvCxnSpPr/>
          <p:nvPr/>
        </p:nvCxnSpPr>
        <p:spPr>
          <a:xfrm flipH="1" flipV="1">
            <a:off x="2362200" y="4250267"/>
            <a:ext cx="491067" cy="1143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DD6018A-E774-CDCE-CBD2-2FAE0E2D0F01}"/>
              </a:ext>
            </a:extLst>
          </p:cNvPr>
          <p:cNvSpPr txBox="1"/>
          <p:nvPr/>
        </p:nvSpPr>
        <p:spPr>
          <a:xfrm>
            <a:off x="8661401" y="3603936"/>
            <a:ext cx="3141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Teams will work on each question together</a:t>
            </a:r>
          </a:p>
          <a:p>
            <a:r>
              <a:rPr lang="en-US" dirty="0"/>
              <a:t>Start on: </a:t>
            </a:r>
          </a:p>
          <a:p>
            <a:r>
              <a:rPr lang="en-US" dirty="0"/>
              <a:t>Q2 (teams 1,2,3) -&gt; Q3</a:t>
            </a:r>
          </a:p>
          <a:p>
            <a:r>
              <a:rPr lang="en-US" dirty="0"/>
              <a:t>Q3 (teams 4,5) -&gt; Q2</a:t>
            </a:r>
          </a:p>
          <a:p>
            <a:r>
              <a:rPr lang="en-US" dirty="0"/>
              <a:t>Q4 (teams 6,7) -&gt; Q5</a:t>
            </a:r>
          </a:p>
          <a:p>
            <a:r>
              <a:rPr lang="en-US" dirty="0"/>
              <a:t>Q5 (teams 8,9,10) -&gt; Q4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768769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A42078-E73A-68AD-C84E-DEC894A1E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653" y="1223654"/>
            <a:ext cx="5858693" cy="44106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626DC-6AC4-6679-118F-8B0CE193E978}"/>
              </a:ext>
            </a:extLst>
          </p:cNvPr>
          <p:cNvSpPr txBox="1"/>
          <p:nvPr/>
        </p:nvSpPr>
        <p:spPr>
          <a:xfrm>
            <a:off x="535460" y="33019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Enron Emails Analysis Hints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5360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3FD27-0AC7-9005-E7A7-6633FE2A7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5DF9D7-22D4-91AD-F587-E9C93423C784}"/>
              </a:ext>
            </a:extLst>
          </p:cNvPr>
          <p:cNvSpPr txBox="1"/>
          <p:nvPr/>
        </p:nvSpPr>
        <p:spPr>
          <a:xfrm>
            <a:off x="535460" y="33019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Enron Emails Analysis Hints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C7F04C-1F60-D37D-09CC-C11030C45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521" y="1117774"/>
            <a:ext cx="7220958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0744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71015-D6D7-B656-F52E-FE7DFF933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970442-1835-57A7-5E2A-9CE7133BA417}"/>
              </a:ext>
            </a:extLst>
          </p:cNvPr>
          <p:cNvSpPr txBox="1"/>
          <p:nvPr/>
        </p:nvSpPr>
        <p:spPr>
          <a:xfrm>
            <a:off x="535460" y="33019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Enron Emails Analysis Hints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843C3-5E46-781E-7C7B-6A40FCFBA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67" y="1095049"/>
            <a:ext cx="8526065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7062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DDC0-E70C-456B-A378-97D5BFE7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Extension: Enron Email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6436-38D4-4EC7-A65B-CD0B6301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429144"/>
          </a:xfrm>
        </p:spPr>
        <p:txBody>
          <a:bodyPr/>
          <a:lstStyle/>
          <a:p>
            <a:r>
              <a:rPr lang="en-US" dirty="0"/>
              <a:t>Extracting data from unstructured text, like emails, requires more advanced ETL tools. We can use regular expressions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Undertake open-ended exploration for suspicious email and negative sentiment/tone over time.</a:t>
            </a:r>
          </a:p>
        </p:txBody>
      </p:sp>
    </p:spTree>
    <p:extLst>
      <p:ext uri="{BB962C8B-B14F-4D97-AF65-F5344CB8AC3E}">
        <p14:creationId xmlns:p14="http://schemas.microsoft.com/office/powerpoint/2010/main" val="41681904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19804-7AF1-016B-53FC-5352F5F77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57DB4-05A7-3D64-DDAA-AF733CE04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DEC10-3EB6-8B84-A364-73D9650FE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2980175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(Extended) Review: Joins Case </a:t>
            </a:r>
          </a:p>
          <a:p>
            <a:pPr marL="1331365" lvl="1" indent="-571500"/>
            <a:r>
              <a:rPr lang="en-US" sz="2133" b="1" dirty="0">
                <a:solidFill>
                  <a:schemeClr val="tx2"/>
                </a:solidFill>
              </a:rPr>
              <a:t>Mini-Lab Alteryx Joins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Case Overview: Enron Emails Case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Lab: </a:t>
            </a:r>
            <a:r>
              <a:rPr lang="en-US" sz="2800" dirty="0" err="1"/>
              <a:t>RegEx</a:t>
            </a:r>
            <a:r>
              <a:rPr lang="en-US" sz="2800" dirty="0"/>
              <a:t> parsing of email header &amp; subject/body</a:t>
            </a:r>
          </a:p>
          <a:p>
            <a:pPr marL="1331365" lvl="1" indent="-571500"/>
            <a:r>
              <a:rPr lang="en-US" sz="2133" dirty="0"/>
              <a:t>Tools (</a:t>
            </a:r>
            <a:r>
              <a:rPr lang="en-US" sz="2133" dirty="0" err="1"/>
              <a:t>RegEx</a:t>
            </a:r>
            <a:r>
              <a:rPr lang="en-US" sz="2133" dirty="0"/>
              <a:t>, </a:t>
            </a:r>
            <a:r>
              <a:rPr lang="en-US" sz="2133" dirty="0" err="1"/>
              <a:t>DateTime</a:t>
            </a:r>
            <a:r>
              <a:rPr lang="en-US" sz="2133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891358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9C8580-E897-96EF-19DC-CF5ECFCB8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56" y="0"/>
            <a:ext cx="10009687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0794B3-C373-CD48-5A6D-7D5862D6247C}"/>
              </a:ext>
            </a:extLst>
          </p:cNvPr>
          <p:cNvCxnSpPr>
            <a:cxnSpLocks/>
          </p:cNvCxnSpPr>
          <p:nvPr/>
        </p:nvCxnSpPr>
        <p:spPr>
          <a:xfrm flipV="1">
            <a:off x="1631092" y="3550508"/>
            <a:ext cx="4226011" cy="1952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C9E4C0-10AF-5791-50B6-ACED171CE2BB}"/>
              </a:ext>
            </a:extLst>
          </p:cNvPr>
          <p:cNvCxnSpPr/>
          <p:nvPr/>
        </p:nvCxnSpPr>
        <p:spPr>
          <a:xfrm flipH="1">
            <a:off x="5321643" y="1746422"/>
            <a:ext cx="1696995" cy="14004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2B27E90-5B67-5F3D-F7B9-050F93DEF251}"/>
              </a:ext>
            </a:extLst>
          </p:cNvPr>
          <p:cNvSpPr txBox="1"/>
          <p:nvPr/>
        </p:nvSpPr>
        <p:spPr>
          <a:xfrm>
            <a:off x="7018638" y="1499288"/>
            <a:ext cx="3599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Extracts individual “words” \&lt;\w+\&gt; with Tokenize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3DBE25-83A2-40A8-0896-DA3182AFCDFA}"/>
              </a:ext>
            </a:extLst>
          </p:cNvPr>
          <p:cNvCxnSpPr/>
          <p:nvPr/>
        </p:nvCxnSpPr>
        <p:spPr>
          <a:xfrm flipV="1">
            <a:off x="1614616" y="3649362"/>
            <a:ext cx="5750011" cy="1886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84E63B-2E64-739A-D9D0-72B659ACBC49}"/>
              </a:ext>
            </a:extLst>
          </p:cNvPr>
          <p:cNvCxnSpPr/>
          <p:nvPr/>
        </p:nvCxnSpPr>
        <p:spPr>
          <a:xfrm flipV="1">
            <a:off x="1631092" y="5469925"/>
            <a:ext cx="6145427" cy="57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334952F-2D99-D915-1D60-4CF1F8CBE872}"/>
              </a:ext>
            </a:extLst>
          </p:cNvPr>
          <p:cNvSpPr txBox="1"/>
          <p:nvPr/>
        </p:nvSpPr>
        <p:spPr>
          <a:xfrm>
            <a:off x="193765" y="5669003"/>
            <a:ext cx="363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Three different joins for different purposes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14286F-4718-18C7-3EF7-F6B532B168A3}"/>
              </a:ext>
            </a:extLst>
          </p:cNvPr>
          <p:cNvSpPr/>
          <p:nvPr/>
        </p:nvSpPr>
        <p:spPr>
          <a:xfrm>
            <a:off x="5947717" y="3080952"/>
            <a:ext cx="296564" cy="2883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1FC224-28E9-37F3-1D0A-9229C3F12F50}"/>
              </a:ext>
            </a:extLst>
          </p:cNvPr>
          <p:cNvSpPr/>
          <p:nvPr/>
        </p:nvSpPr>
        <p:spPr>
          <a:xfrm>
            <a:off x="7377336" y="2936790"/>
            <a:ext cx="296564" cy="2883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01F884-AB3D-3394-867B-763E500FA96E}"/>
              </a:ext>
            </a:extLst>
          </p:cNvPr>
          <p:cNvSpPr/>
          <p:nvPr/>
        </p:nvSpPr>
        <p:spPr>
          <a:xfrm>
            <a:off x="7846539" y="4967416"/>
            <a:ext cx="296564" cy="2883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82D0A8-8054-7448-93E2-9795A51FBAD4}"/>
              </a:ext>
            </a:extLst>
          </p:cNvPr>
          <p:cNvSpPr txBox="1"/>
          <p:nvPr/>
        </p:nvSpPr>
        <p:spPr>
          <a:xfrm>
            <a:off x="389467" y="3550508"/>
            <a:ext cx="257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Dictionary of positive/negative words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5F9348-1788-DD81-F44C-DE853A5E7A58}"/>
              </a:ext>
            </a:extLst>
          </p:cNvPr>
          <p:cNvCxnSpPr/>
          <p:nvPr/>
        </p:nvCxnSpPr>
        <p:spPr>
          <a:xfrm flipV="1">
            <a:off x="1312333" y="3080952"/>
            <a:ext cx="318759" cy="2883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45EC9C0-082B-5C8C-5B2D-D888013E18A1}"/>
              </a:ext>
            </a:extLst>
          </p:cNvPr>
          <p:cNvSpPr txBox="1"/>
          <p:nvPr/>
        </p:nvSpPr>
        <p:spPr>
          <a:xfrm>
            <a:off x="-9511" y="1239456"/>
            <a:ext cx="149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The parsed dataset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8BAC7A-7534-369F-EA9E-B6DD7203666B}"/>
              </a:ext>
            </a:extLst>
          </p:cNvPr>
          <p:cNvCxnSpPr/>
          <p:nvPr/>
        </p:nvCxnSpPr>
        <p:spPr>
          <a:xfrm>
            <a:off x="1151467" y="1566333"/>
            <a:ext cx="479625" cy="1800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E90F2D6-E6A8-936F-5AF7-BD4E8F0DDD81}"/>
              </a:ext>
            </a:extLst>
          </p:cNvPr>
          <p:cNvSpPr txBox="1"/>
          <p:nvPr/>
        </p:nvSpPr>
        <p:spPr>
          <a:xfrm>
            <a:off x="10470537" y="2962188"/>
            <a:ext cx="1527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Summarize tool used four different ways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521E7B-98A5-8DBD-56F7-2AC44B34C07B}"/>
              </a:ext>
            </a:extLst>
          </p:cNvPr>
          <p:cNvCxnSpPr/>
          <p:nvPr/>
        </p:nvCxnSpPr>
        <p:spPr>
          <a:xfrm flipH="1">
            <a:off x="9364133" y="3369276"/>
            <a:ext cx="10498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D094EE6-BD44-4ABC-F49D-509933BDFDF9}"/>
              </a:ext>
            </a:extLst>
          </p:cNvPr>
          <p:cNvSpPr txBox="1"/>
          <p:nvPr/>
        </p:nvSpPr>
        <p:spPr>
          <a:xfrm>
            <a:off x="10470537" y="4445000"/>
            <a:ext cx="1277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Sorting tool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8F3AD6A-9A7A-52F5-A3A4-DBACC67AC3EA}"/>
              </a:ext>
            </a:extLst>
          </p:cNvPr>
          <p:cNvCxnSpPr/>
          <p:nvPr/>
        </p:nvCxnSpPr>
        <p:spPr>
          <a:xfrm flipH="1" flipV="1">
            <a:off x="9364133" y="4047067"/>
            <a:ext cx="1049867" cy="53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BC8DFAC-0EFB-932C-C790-5C35404AF808}"/>
              </a:ext>
            </a:extLst>
          </p:cNvPr>
          <p:cNvSpPr txBox="1"/>
          <p:nvPr/>
        </p:nvSpPr>
        <p:spPr>
          <a:xfrm>
            <a:off x="3789506" y="1134183"/>
            <a:ext cx="2099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Formula tool to transform data for analysis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B9ECDCE-4FD2-3291-3D85-F0070AB1A825}"/>
              </a:ext>
            </a:extLst>
          </p:cNvPr>
          <p:cNvCxnSpPr/>
          <p:nvPr/>
        </p:nvCxnSpPr>
        <p:spPr>
          <a:xfrm flipH="1">
            <a:off x="2963333" y="1822453"/>
            <a:ext cx="685800" cy="9546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92882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7EB423-44D8-B055-1B02-A2CFB7FD5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50" y="552048"/>
            <a:ext cx="10021699" cy="57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8702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6FD9-0B8C-482E-AC95-60C51853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look-ahead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94BA5-329A-4FA8-8D31-F5D00F1C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454792"/>
          </a:xfrm>
        </p:spPr>
        <p:txBody>
          <a:bodyPr/>
          <a:lstStyle/>
          <a:p>
            <a:r>
              <a:rPr lang="en-US" dirty="0"/>
              <a:t>We have started using advanced tools to perform analyses on unstructured (email) data.</a:t>
            </a:r>
          </a:p>
          <a:p>
            <a:endParaRPr lang="en-US" dirty="0"/>
          </a:p>
          <a:p>
            <a:r>
              <a:rPr lang="en-US" dirty="0"/>
              <a:t>We will continue this on Wednesday with </a:t>
            </a:r>
            <a:r>
              <a:rPr lang="en-US" dirty="0" err="1"/>
              <a:t>keyord</a:t>
            </a:r>
            <a:r>
              <a:rPr lang="en-US" dirty="0"/>
              <a:t> and sentiment analyses.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9410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E59E-D035-442F-B808-80D34A40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2695485"/>
            <a:ext cx="10894141" cy="102592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F8A0F-A392-468B-83F5-F4CB4C1F3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6270"/>
            <a:ext cx="12192000" cy="8130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65860-206F-486C-94A8-1A3581784A71}"/>
              </a:ext>
            </a:extLst>
          </p:cNvPr>
          <p:cNvSpPr txBox="1"/>
          <p:nvPr/>
        </p:nvSpPr>
        <p:spPr>
          <a:xfrm>
            <a:off x="3996705" y="1536193"/>
            <a:ext cx="4198585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70"/>
            <a:r>
              <a:rPr lang="en-US" sz="5867" b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Thank you!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8996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87D53-5D8C-391A-FF0D-17A54F9E0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QL JOINS and ALIASES. Hello everyone, in this insight, I'll… | by João  Marçura | Medium">
            <a:extLst>
              <a:ext uri="{FF2B5EF4-FFF2-40B4-BE49-F238E27FC236}">
                <a16:creationId xmlns:a16="http://schemas.microsoft.com/office/drawing/2014/main" id="{38C5420D-C404-6D7D-7A23-81E93E4B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77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8132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78B59A-3EA2-4040-9E33-4BAB008F5734}"/>
              </a:ext>
            </a:extLst>
          </p:cNvPr>
          <p:cNvSpPr txBox="1"/>
          <p:nvPr/>
        </p:nvSpPr>
        <p:spPr>
          <a:xfrm>
            <a:off x="394283" y="474149"/>
            <a:ext cx="10636898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867" b="1" dirty="0">
                <a:solidFill>
                  <a:srgbClr val="4B2E84"/>
                </a:solidFill>
                <a:latin typeface="Arial"/>
                <a:ea typeface="+mj-ea"/>
                <a:cs typeface="Arial" panose="020B0604020202020204" pitchFamily="34" charset="0"/>
              </a:rPr>
              <a:t>Tableau Relationships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F352B-ED15-454D-A60B-0C65A72D3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84" y="2061857"/>
            <a:ext cx="73437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2600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69199-4AFD-485C-93A7-DEDD0AABD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2266950"/>
            <a:ext cx="6019800" cy="2324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C7FFE7-7E7B-4292-B3D4-C14E0D70DE9F}"/>
              </a:ext>
            </a:extLst>
          </p:cNvPr>
          <p:cNvSpPr txBox="1"/>
          <p:nvPr/>
        </p:nvSpPr>
        <p:spPr>
          <a:xfrm>
            <a:off x="394283" y="474149"/>
            <a:ext cx="10636898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867" b="1" dirty="0">
                <a:solidFill>
                  <a:srgbClr val="4B2E84"/>
                </a:solidFill>
                <a:latin typeface="Arial"/>
                <a:ea typeface="+mj-ea"/>
                <a:cs typeface="Arial" panose="020B0604020202020204" pitchFamily="34" charset="0"/>
              </a:rPr>
              <a:t>Tableau Joins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1571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62A0D1-354D-42F3-B44A-B17DE1275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99" y="750506"/>
            <a:ext cx="7849084" cy="6107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422B9E-517F-40CC-85B8-3E9B164BCE74}"/>
              </a:ext>
            </a:extLst>
          </p:cNvPr>
          <p:cNvSpPr txBox="1"/>
          <p:nvPr/>
        </p:nvSpPr>
        <p:spPr>
          <a:xfrm>
            <a:off x="295292" y="252901"/>
            <a:ext cx="10636898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867" b="1" dirty="0">
                <a:solidFill>
                  <a:srgbClr val="4B2E84"/>
                </a:solidFill>
                <a:latin typeface="Arial"/>
                <a:ea typeface="+mj-ea"/>
                <a:cs typeface="Arial" panose="020B0604020202020204" pitchFamily="34" charset="0"/>
              </a:rPr>
              <a:t>Power BI Data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684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QL JOINS and ALIASES. Hello everyone, in this insight, I'll… | by João  Marçura | Medium">
            <a:extLst>
              <a:ext uri="{FF2B5EF4-FFF2-40B4-BE49-F238E27FC236}">
                <a16:creationId xmlns:a16="http://schemas.microsoft.com/office/drawing/2014/main" id="{2FEA6F1C-4D7A-4B8B-B32A-399B48628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77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7682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9FA6F1-74D0-46B7-A696-AE797045B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124" y="1365456"/>
            <a:ext cx="2991476" cy="2873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B0416C-5854-4842-AE49-D80040497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62" y="1852612"/>
            <a:ext cx="6638925" cy="3152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85643-0341-4A3E-90DA-4755B8BE9593}"/>
              </a:ext>
            </a:extLst>
          </p:cNvPr>
          <p:cNvSpPr txBox="1"/>
          <p:nvPr/>
        </p:nvSpPr>
        <p:spPr>
          <a:xfrm>
            <a:off x="243062" y="448983"/>
            <a:ext cx="10636898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867" b="1" dirty="0">
                <a:solidFill>
                  <a:srgbClr val="4B2E84"/>
                </a:solidFill>
                <a:latin typeface="Arial"/>
                <a:ea typeface="+mj-ea"/>
                <a:cs typeface="Arial" panose="020B0604020202020204" pitchFamily="34" charset="0"/>
              </a:rPr>
              <a:t>Alteryx Join Tool: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BB5CA85-ADDB-2EB5-2F9F-1757B377BAF5}"/>
              </a:ext>
            </a:extLst>
          </p:cNvPr>
          <p:cNvCxnSpPr/>
          <p:nvPr/>
        </p:nvCxnSpPr>
        <p:spPr>
          <a:xfrm flipH="1" flipV="1">
            <a:off x="1820333" y="4064000"/>
            <a:ext cx="1126067" cy="22267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0669C86-D64F-B0BA-B810-5F15792E80B2}"/>
              </a:ext>
            </a:extLst>
          </p:cNvPr>
          <p:cNvSpPr txBox="1"/>
          <p:nvPr/>
        </p:nvSpPr>
        <p:spPr>
          <a:xfrm>
            <a:off x="3014133" y="5892800"/>
            <a:ext cx="298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Alteryx explains what is kept for each node, e.g. “L” output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7E4297-9A6A-1225-FA2B-51E9CCAA44DA}"/>
              </a:ext>
            </a:extLst>
          </p:cNvPr>
          <p:cNvCxnSpPr/>
          <p:nvPr/>
        </p:nvCxnSpPr>
        <p:spPr>
          <a:xfrm>
            <a:off x="7789333" y="1134533"/>
            <a:ext cx="922867" cy="13546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8B189E-1A00-08FC-DDD3-F328305A712C}"/>
              </a:ext>
            </a:extLst>
          </p:cNvPr>
          <p:cNvCxnSpPr/>
          <p:nvPr/>
        </p:nvCxnSpPr>
        <p:spPr>
          <a:xfrm>
            <a:off x="9762067" y="2472267"/>
            <a:ext cx="770466" cy="1066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E2FCED7-8DA8-5EA1-AFC6-4FE45BEA1F16}"/>
              </a:ext>
            </a:extLst>
          </p:cNvPr>
          <p:cNvSpPr txBox="1"/>
          <p:nvPr/>
        </p:nvSpPr>
        <p:spPr>
          <a:xfrm>
            <a:off x="10346267" y="3767667"/>
            <a:ext cx="16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“L” output node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F3C9C5-5FA4-E2E7-E1A9-3A7698B172F2}"/>
              </a:ext>
            </a:extLst>
          </p:cNvPr>
          <p:cNvCxnSpPr/>
          <p:nvPr/>
        </p:nvCxnSpPr>
        <p:spPr>
          <a:xfrm flipH="1">
            <a:off x="5926667" y="4238625"/>
            <a:ext cx="4605866" cy="17388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1EE3B40-A43E-A80F-7ECC-E2C368FC5447}"/>
              </a:ext>
            </a:extLst>
          </p:cNvPr>
          <p:cNvSpPr txBox="1"/>
          <p:nvPr/>
        </p:nvSpPr>
        <p:spPr>
          <a:xfrm>
            <a:off x="7865533" y="914400"/>
            <a:ext cx="154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“L” input node</a:t>
            </a:r>
          </a:p>
        </p:txBody>
      </p:sp>
    </p:spTree>
    <p:extLst>
      <p:ext uri="{BB962C8B-B14F-4D97-AF65-F5344CB8AC3E}">
        <p14:creationId xmlns:p14="http://schemas.microsoft.com/office/powerpoint/2010/main" val="366518116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5BFD6-DC00-AA18-4E83-73C1A68BA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8071131-EF97-8A52-DB29-786AA52E2D28}"/>
              </a:ext>
            </a:extLst>
          </p:cNvPr>
          <p:cNvSpPr txBox="1"/>
          <p:nvPr/>
        </p:nvSpPr>
        <p:spPr>
          <a:xfrm>
            <a:off x="243062" y="448983"/>
            <a:ext cx="10636898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867" b="1" dirty="0">
                <a:solidFill>
                  <a:srgbClr val="4B2E84"/>
                </a:solidFill>
                <a:latin typeface="Arial"/>
                <a:ea typeface="+mj-ea"/>
                <a:cs typeface="Arial" panose="020B0604020202020204" pitchFamily="34" charset="0"/>
              </a:rPr>
              <a:t>Alteryx Union Tool: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FC1F4-FF7C-6E5A-B950-98130550A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32" y="1600198"/>
            <a:ext cx="6193801" cy="5139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2C6171-DD48-E447-4642-366E74B8B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556" y="2304255"/>
            <a:ext cx="2365443" cy="224948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D7225F-AE7A-D4C5-8F17-B8792F2D830B}"/>
              </a:ext>
            </a:extLst>
          </p:cNvPr>
          <p:cNvCxnSpPr/>
          <p:nvPr/>
        </p:nvCxnSpPr>
        <p:spPr>
          <a:xfrm>
            <a:off x="7738533" y="2794000"/>
            <a:ext cx="660400" cy="7027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A51585A-ADFE-DEF8-64AF-5D9D4D7FEB43}"/>
              </a:ext>
            </a:extLst>
          </p:cNvPr>
          <p:cNvSpPr txBox="1"/>
          <p:nvPr/>
        </p:nvSpPr>
        <p:spPr>
          <a:xfrm>
            <a:off x="7366000" y="2057400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Multiple input node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9CCDE1-D215-563B-A6D6-15D4B5AF1C5A}"/>
              </a:ext>
            </a:extLst>
          </p:cNvPr>
          <p:cNvCxnSpPr/>
          <p:nvPr/>
        </p:nvCxnSpPr>
        <p:spPr>
          <a:xfrm>
            <a:off x="10168467" y="3598333"/>
            <a:ext cx="711493" cy="6434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50763CA-60F6-9ED1-4E05-4AB6111FD357}"/>
              </a:ext>
            </a:extLst>
          </p:cNvPr>
          <p:cNvSpPr txBox="1"/>
          <p:nvPr/>
        </p:nvSpPr>
        <p:spPr>
          <a:xfrm>
            <a:off x="9894754" y="4431267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Single output node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887A01-7CEF-F5D0-682F-604E14D9F031}"/>
              </a:ext>
            </a:extLst>
          </p:cNvPr>
          <p:cNvSpPr/>
          <p:nvPr/>
        </p:nvSpPr>
        <p:spPr>
          <a:xfrm>
            <a:off x="7560733" y="1219200"/>
            <a:ext cx="719667" cy="2249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AEACDA-4993-E5A1-23A8-E67EB27F6706}"/>
              </a:ext>
            </a:extLst>
          </p:cNvPr>
          <p:cNvSpPr/>
          <p:nvPr/>
        </p:nvSpPr>
        <p:spPr>
          <a:xfrm>
            <a:off x="8549713" y="1219200"/>
            <a:ext cx="719667" cy="224992"/>
          </a:xfrm>
          <a:prstGeom prst="rect">
            <a:avLst/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3EE884-8287-FEB4-DD2E-EBB2C7445D4C}"/>
              </a:ext>
            </a:extLst>
          </p:cNvPr>
          <p:cNvSpPr/>
          <p:nvPr/>
        </p:nvSpPr>
        <p:spPr>
          <a:xfrm>
            <a:off x="9534920" y="1215627"/>
            <a:ext cx="719667" cy="2249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0353E7-9115-82F2-3A9A-CE8F874712B2}"/>
              </a:ext>
            </a:extLst>
          </p:cNvPr>
          <p:cNvSpPr/>
          <p:nvPr/>
        </p:nvSpPr>
        <p:spPr>
          <a:xfrm>
            <a:off x="10590327" y="5283658"/>
            <a:ext cx="719667" cy="2249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256069-3F44-9A40-C6A4-386E5232009D}"/>
              </a:ext>
            </a:extLst>
          </p:cNvPr>
          <p:cNvSpPr/>
          <p:nvPr/>
        </p:nvSpPr>
        <p:spPr>
          <a:xfrm>
            <a:off x="10601719" y="5506581"/>
            <a:ext cx="719667" cy="224992"/>
          </a:xfrm>
          <a:prstGeom prst="rect">
            <a:avLst/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A22EB5-254C-35F6-4AED-305C16D0E1DB}"/>
              </a:ext>
            </a:extLst>
          </p:cNvPr>
          <p:cNvSpPr/>
          <p:nvPr/>
        </p:nvSpPr>
        <p:spPr>
          <a:xfrm>
            <a:off x="10601720" y="5731753"/>
            <a:ext cx="719667" cy="2249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135B2E-3BC6-5CA3-7E63-26E7BD3015DB}"/>
              </a:ext>
            </a:extLst>
          </p:cNvPr>
          <p:cNvSpPr/>
          <p:nvPr/>
        </p:nvSpPr>
        <p:spPr>
          <a:xfrm>
            <a:off x="10601719" y="5283658"/>
            <a:ext cx="719667" cy="67308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6457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 Foster MBA Career Mgmt">
  <a:themeElements>
    <a:clrScheme name="Foster">
      <a:dk1>
        <a:sysClr val="windowText" lastClr="000000"/>
      </a:dk1>
      <a:lt1>
        <a:sysClr val="window" lastClr="FFFFFF"/>
      </a:lt1>
      <a:dk2>
        <a:srgbClr val="4B2E84"/>
      </a:dk2>
      <a:lt2>
        <a:srgbClr val="B9A077"/>
      </a:lt2>
      <a:accent1>
        <a:srgbClr val="86754D"/>
      </a:accent1>
      <a:accent2>
        <a:srgbClr val="0988C1"/>
      </a:accent2>
      <a:accent3>
        <a:srgbClr val="3CB2A7"/>
      </a:accent3>
      <a:accent4>
        <a:srgbClr val="41AD49"/>
      </a:accent4>
      <a:accent5>
        <a:srgbClr val="DC4327"/>
      </a:accent5>
      <a:accent6>
        <a:srgbClr val="D2B887"/>
      </a:accent6>
      <a:hlink>
        <a:srgbClr val="4B2E84"/>
      </a:hlink>
      <a:folHlink>
        <a:srgbClr val="4B2E84"/>
      </a:folHlink>
    </a:clrScheme>
    <a:fontScheme name="Custom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Microsoft Office PowerPoint</Application>
  <PresentationFormat>Widescreen</PresentationFormat>
  <Paragraphs>82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Open Sans</vt:lpstr>
      <vt:lpstr>W Foster MBA Career Mgmt</vt:lpstr>
      <vt:lpstr>Advanced ETL and Textual Analysis</vt:lpstr>
      <vt:lpstr>Welcome!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Regex101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Extension: Enron Email Case</vt:lpstr>
      <vt:lpstr>PowerPoint Presentation</vt:lpstr>
      <vt:lpstr>PowerPoint Presentation</vt:lpstr>
      <vt:lpstr>Conclusion and look-ahead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2021-10-04T16:58:22Z</dcterms:created>
  <dcterms:modified xsi:type="dcterms:W3CDTF">2025-10-06T16:32:30Z</dcterms:modified>
</cp:coreProperties>
</file>