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7"/>
  </p:notesMasterIdLst>
  <p:sldIdLst>
    <p:sldId id="710" r:id="rId2"/>
    <p:sldId id="880" r:id="rId3"/>
    <p:sldId id="860" r:id="rId4"/>
    <p:sldId id="877" r:id="rId5"/>
    <p:sldId id="901" r:id="rId6"/>
    <p:sldId id="902" r:id="rId7"/>
    <p:sldId id="903" r:id="rId8"/>
    <p:sldId id="900" r:id="rId9"/>
    <p:sldId id="904" r:id="rId10"/>
    <p:sldId id="906" r:id="rId11"/>
    <p:sldId id="905" r:id="rId12"/>
    <p:sldId id="908" r:id="rId13"/>
    <p:sldId id="910" r:id="rId14"/>
    <p:sldId id="912" r:id="rId15"/>
    <p:sldId id="870" r:id="rId16"/>
    <p:sldId id="911" r:id="rId17"/>
    <p:sldId id="886" r:id="rId18"/>
    <p:sldId id="887" r:id="rId19"/>
    <p:sldId id="890" r:id="rId20"/>
    <p:sldId id="891" r:id="rId21"/>
    <p:sldId id="871" r:id="rId22"/>
    <p:sldId id="885" r:id="rId23"/>
    <p:sldId id="913" r:id="rId24"/>
    <p:sldId id="745" r:id="rId25"/>
    <p:sldId id="8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E84"/>
    <a:srgbClr val="715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B59D6-3659-4B6B-856F-67D73A1415EA}" v="49" dt="2025-10-08T17:11:31.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72889" autoAdjust="0"/>
  </p:normalViewPr>
  <p:slideViewPr>
    <p:cSldViewPr snapToGrid="0">
      <p:cViewPr varScale="1">
        <p:scale>
          <a:sx n="113" d="100"/>
          <a:sy n="113" d="100"/>
        </p:scale>
        <p:origin x="4284" y="102"/>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3229F-290C-4F18-9BC2-F59739490F78}"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4417D-1188-4C37-8002-C7B0954B3805}" type="slidenum">
              <a:rPr lang="en-US" smtClean="0"/>
              <a:t>‹#›</a:t>
            </a:fld>
            <a:endParaRPr lang="en-US"/>
          </a:p>
        </p:txBody>
      </p:sp>
    </p:spTree>
    <p:extLst>
      <p:ext uri="{BB962C8B-B14F-4D97-AF65-F5344CB8AC3E}">
        <p14:creationId xmlns:p14="http://schemas.microsoft.com/office/powerpoint/2010/main" val="62268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1</a:t>
            </a:fld>
            <a:endParaRPr lang="en-US"/>
          </a:p>
        </p:txBody>
      </p:sp>
    </p:spTree>
    <p:extLst>
      <p:ext uri="{BB962C8B-B14F-4D97-AF65-F5344CB8AC3E}">
        <p14:creationId xmlns:p14="http://schemas.microsoft.com/office/powerpoint/2010/main" val="116377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59C9D-24AA-B155-315C-CEC0AEC6B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CE6F8-D960-A22D-D978-3F1DA9EA5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20957-C7EA-1E7E-D870-5A41475BE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ECD2D-F17E-9A35-339E-F05D1C64D21F}"/>
              </a:ext>
            </a:extLst>
          </p:cNvPr>
          <p:cNvSpPr>
            <a:spLocks noGrp="1"/>
          </p:cNvSpPr>
          <p:nvPr>
            <p:ph type="sldNum" sz="quarter" idx="5"/>
          </p:nvPr>
        </p:nvSpPr>
        <p:spPr/>
        <p:txBody>
          <a:bodyPr/>
          <a:lstStyle/>
          <a:p>
            <a:fld id="{9E84417D-1188-4C37-8002-C7B0954B3805}" type="slidenum">
              <a:rPr lang="en-US" smtClean="0"/>
              <a:t>2</a:t>
            </a:fld>
            <a:endParaRPr lang="en-US"/>
          </a:p>
        </p:txBody>
      </p:sp>
    </p:spTree>
    <p:extLst>
      <p:ext uri="{BB962C8B-B14F-4D97-AF65-F5344CB8AC3E}">
        <p14:creationId xmlns:p14="http://schemas.microsoft.com/office/powerpoint/2010/main" val="59804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3</a:t>
            </a:fld>
            <a:endParaRPr lang="en-US"/>
          </a:p>
        </p:txBody>
      </p:sp>
    </p:spTree>
    <p:extLst>
      <p:ext uri="{BB962C8B-B14F-4D97-AF65-F5344CB8AC3E}">
        <p14:creationId xmlns:p14="http://schemas.microsoft.com/office/powerpoint/2010/main" val="38262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257C1-EAD1-8E60-0E15-B27BC3C91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CFFFB-46D9-E14D-D8F2-6779DB4F9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4F267-A54B-2A8A-1995-BBF1C288F8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AC27B-D595-031D-8908-986B9519A4BF}"/>
              </a:ext>
            </a:extLst>
          </p:cNvPr>
          <p:cNvSpPr>
            <a:spLocks noGrp="1"/>
          </p:cNvSpPr>
          <p:nvPr>
            <p:ph type="sldNum" sz="quarter" idx="5"/>
          </p:nvPr>
        </p:nvSpPr>
        <p:spPr/>
        <p:txBody>
          <a:bodyPr/>
          <a:lstStyle/>
          <a:p>
            <a:fld id="{9E84417D-1188-4C37-8002-C7B0954B3805}" type="slidenum">
              <a:rPr lang="en-US" smtClean="0"/>
              <a:t>9</a:t>
            </a:fld>
            <a:endParaRPr lang="en-US"/>
          </a:p>
        </p:txBody>
      </p:sp>
    </p:spTree>
    <p:extLst>
      <p:ext uri="{BB962C8B-B14F-4D97-AF65-F5344CB8AC3E}">
        <p14:creationId xmlns:p14="http://schemas.microsoft.com/office/powerpoint/2010/main" val="224649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D5041-90D7-6A0D-C9C4-994C733B0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815F9-F802-E71C-70FC-3F74E5ADA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36F8-4F99-E97C-D977-5340CDECD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77556-20CC-C211-2E60-8A99917B6710}"/>
              </a:ext>
            </a:extLst>
          </p:cNvPr>
          <p:cNvSpPr>
            <a:spLocks noGrp="1"/>
          </p:cNvSpPr>
          <p:nvPr>
            <p:ph type="sldNum" sz="quarter" idx="5"/>
          </p:nvPr>
        </p:nvSpPr>
        <p:spPr/>
        <p:txBody>
          <a:bodyPr/>
          <a:lstStyle/>
          <a:p>
            <a:fld id="{9E84417D-1188-4C37-8002-C7B0954B3805}" type="slidenum">
              <a:rPr lang="en-US" smtClean="0"/>
              <a:t>14</a:t>
            </a:fld>
            <a:endParaRPr lang="en-US"/>
          </a:p>
        </p:txBody>
      </p:sp>
    </p:spTree>
    <p:extLst>
      <p:ext uri="{BB962C8B-B14F-4D97-AF65-F5344CB8AC3E}">
        <p14:creationId xmlns:p14="http://schemas.microsoft.com/office/powerpoint/2010/main" val="150896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D45F-0673-26C1-5362-4F34352EA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BE603-EFCC-ADDC-497A-AC22437D2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FDEA3-1D7F-80EE-50F7-F4FCAE6D51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A80C10-2EA8-4064-0EC9-D8248B6B611C}"/>
              </a:ext>
            </a:extLst>
          </p:cNvPr>
          <p:cNvSpPr>
            <a:spLocks noGrp="1"/>
          </p:cNvSpPr>
          <p:nvPr>
            <p:ph type="sldNum" sz="quarter" idx="5"/>
          </p:nvPr>
        </p:nvSpPr>
        <p:spPr/>
        <p:txBody>
          <a:bodyPr/>
          <a:lstStyle/>
          <a:p>
            <a:fld id="{9E84417D-1188-4C37-8002-C7B0954B3805}" type="slidenum">
              <a:rPr lang="en-US" smtClean="0"/>
              <a:t>23</a:t>
            </a:fld>
            <a:endParaRPr lang="en-US"/>
          </a:p>
        </p:txBody>
      </p:sp>
    </p:spTree>
    <p:extLst>
      <p:ext uri="{BB962C8B-B14F-4D97-AF65-F5344CB8AC3E}">
        <p14:creationId xmlns:p14="http://schemas.microsoft.com/office/powerpoint/2010/main" val="2337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84417D-1188-4C37-8002-C7B0954B3805}" type="slidenum">
              <a:rPr lang="en-US" smtClean="0"/>
              <a:t>24</a:t>
            </a:fld>
            <a:endParaRPr lang="en-US"/>
          </a:p>
        </p:txBody>
      </p:sp>
    </p:spTree>
    <p:extLst>
      <p:ext uri="{BB962C8B-B14F-4D97-AF65-F5344CB8AC3E}">
        <p14:creationId xmlns:p14="http://schemas.microsoft.com/office/powerpoint/2010/main" val="158323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25</a:t>
            </a:fld>
            <a:endParaRPr lang="en-US"/>
          </a:p>
        </p:txBody>
      </p:sp>
    </p:spTree>
    <p:extLst>
      <p:ext uri="{BB962C8B-B14F-4D97-AF65-F5344CB8AC3E}">
        <p14:creationId xmlns:p14="http://schemas.microsoft.com/office/powerpoint/2010/main" val="6858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2602" y="4019110"/>
            <a:ext cx="7871689" cy="687432"/>
          </a:xfrm>
          <a:prstGeom prst="rect">
            <a:avLst/>
          </a:prstGeom>
        </p:spPr>
        <p:txBody>
          <a:bodyPr anchor="t" anchorCtr="0"/>
          <a:lstStyle>
            <a:lvl1pPr marL="0" indent="0" algn="l">
              <a:spcBef>
                <a:spcPts val="0"/>
              </a:spcBef>
              <a:spcAft>
                <a:spcPts val="400"/>
              </a:spcAft>
              <a:buNone/>
              <a:defRPr sz="3867" b="0">
                <a:solidFill>
                  <a:schemeClr val="tx2"/>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name</a:t>
            </a:r>
          </a:p>
        </p:txBody>
      </p:sp>
      <p:sp>
        <p:nvSpPr>
          <p:cNvPr id="7" name="Title 1"/>
          <p:cNvSpPr>
            <a:spLocks noGrp="1"/>
          </p:cNvSpPr>
          <p:nvPr>
            <p:ph type="title" hasCustomPrompt="1"/>
          </p:nvPr>
        </p:nvSpPr>
        <p:spPr>
          <a:xfrm>
            <a:off x="482602" y="1978961"/>
            <a:ext cx="7871689" cy="1609928"/>
          </a:xfrm>
          <a:prstGeom prst="rect">
            <a:avLst/>
          </a:prstGeom>
        </p:spPr>
        <p:txBody>
          <a:bodyPr anchor="b" anchorCtr="0"/>
          <a:lstStyle>
            <a:lvl1pPr algn="l">
              <a:lnSpc>
                <a:spcPts val="6133"/>
              </a:lnSpc>
              <a:spcBef>
                <a:spcPts val="0"/>
              </a:spcBef>
              <a:defRPr sz="4400" b="0" cap="all" spc="-40" baseline="0">
                <a:solidFill>
                  <a:schemeClr val="tx2"/>
                </a:solidFill>
                <a:latin typeface="Arial Black" panose="020B0A04020102020204" pitchFamily="34" charset="0"/>
              </a:defRPr>
            </a:lvl1pPr>
          </a:lstStyle>
          <a:p>
            <a:r>
              <a:rPr lang="en-US" dirty="0"/>
              <a:t>Click to edit master title style</a:t>
            </a:r>
          </a:p>
        </p:txBody>
      </p:sp>
      <p:grpSp>
        <p:nvGrpSpPr>
          <p:cNvPr id="5" name="Group 4"/>
          <p:cNvGrpSpPr/>
          <p:nvPr userDrawn="1"/>
        </p:nvGrpSpPr>
        <p:grpSpPr>
          <a:xfrm>
            <a:off x="0" y="6551875"/>
            <a:ext cx="12192000" cy="306125"/>
            <a:chOff x="0" y="4913906"/>
            <a:chExt cx="9144000" cy="229594"/>
          </a:xfrm>
        </p:grpSpPr>
        <p:pic>
          <p:nvPicPr>
            <p:cNvPr id="19"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reeform 8"/>
          <p:cNvSpPr>
            <a:spLocks/>
          </p:cNvSpPr>
          <p:nvPr userDrawn="1"/>
        </p:nvSpPr>
        <p:spPr bwMode="auto">
          <a:xfrm>
            <a:off x="0" y="3620243"/>
            <a:ext cx="6501384" cy="169333"/>
          </a:xfrm>
          <a:custGeom>
            <a:avLst/>
            <a:gdLst/>
            <a:ahLst/>
            <a:cxnLst/>
            <a:rect l="l" t="t" r="r" b="b"/>
            <a:pathLst>
              <a:path w="4876038" h="127000">
                <a:moveTo>
                  <a:pt x="0" y="0"/>
                </a:moveTo>
                <a:lnTo>
                  <a:pt x="1651376" y="0"/>
                </a:lnTo>
                <a:lnTo>
                  <a:pt x="3224662" y="0"/>
                </a:lnTo>
                <a:lnTo>
                  <a:pt x="4876038" y="0"/>
                </a:lnTo>
                <a:lnTo>
                  <a:pt x="4842701" y="127000"/>
                </a:lnTo>
                <a:lnTo>
                  <a:pt x="3191325" y="127000"/>
                </a:lnTo>
                <a:lnTo>
                  <a:pt x="1651376" y="127000"/>
                </a:lnTo>
                <a:lnTo>
                  <a:pt x="0" y="12700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solidFill>
                <a:schemeClr val="lt1"/>
              </a:solidFill>
              <a:latin typeface="+mn-lt"/>
              <a:cs typeface="+mn-cs"/>
            </a:endParaRPr>
          </a:p>
        </p:txBody>
      </p:sp>
      <p:sp>
        <p:nvSpPr>
          <p:cNvPr id="2" name="Freeform 12">
            <a:extLst>
              <a:ext uri="{FF2B5EF4-FFF2-40B4-BE49-F238E27FC236}">
                <a16:creationId xmlns:a16="http://schemas.microsoft.com/office/drawing/2014/main" id="{5DB9B2FA-4418-4794-B0BC-0E6815046AA2}"/>
              </a:ext>
            </a:extLst>
          </p:cNvPr>
          <p:cNvSpPr>
            <a:spLocks/>
          </p:cNvSpPr>
          <p:nvPr userDrawn="1"/>
        </p:nvSpPr>
        <p:spPr bwMode="auto">
          <a:xfrm>
            <a:off x="1" y="381215"/>
            <a:ext cx="970889" cy="650631"/>
          </a:xfrm>
          <a:custGeom>
            <a:avLst/>
            <a:gdLst>
              <a:gd name="T0" fmla="*/ 88 w 3456"/>
              <a:gd name="T1" fmla="*/ 0 h 2317"/>
              <a:gd name="T2" fmla="*/ 462 w 3456"/>
              <a:gd name="T3" fmla="*/ 0 h 2317"/>
              <a:gd name="T4" fmla="*/ 1159 w 3456"/>
              <a:gd name="T5" fmla="*/ 0 h 2317"/>
              <a:gd name="T6" fmla="*/ 1231 w 3456"/>
              <a:gd name="T7" fmla="*/ 419 h 2317"/>
              <a:gd name="T8" fmla="*/ 953 w 3456"/>
              <a:gd name="T9" fmla="*/ 419 h 2317"/>
              <a:gd name="T10" fmla="*/ 1239 w 3456"/>
              <a:gd name="T11" fmla="*/ 1591 h 2317"/>
              <a:gd name="T12" fmla="*/ 1298 w 3456"/>
              <a:gd name="T13" fmla="*/ 1374 h 2317"/>
              <a:gd name="T14" fmla="*/ 1387 w 3456"/>
              <a:gd name="T15" fmla="*/ 1044 h 2317"/>
              <a:gd name="T16" fmla="*/ 1487 w 3456"/>
              <a:gd name="T17" fmla="*/ 673 h 2317"/>
              <a:gd name="T18" fmla="*/ 1580 w 3456"/>
              <a:gd name="T19" fmla="*/ 328 h 2317"/>
              <a:gd name="T20" fmla="*/ 1646 w 3456"/>
              <a:gd name="T21" fmla="*/ 81 h 2317"/>
              <a:gd name="T22" fmla="*/ 1763 w 3456"/>
              <a:gd name="T23" fmla="*/ 0 h 2317"/>
              <a:gd name="T24" fmla="*/ 2093 w 3456"/>
              <a:gd name="T25" fmla="*/ 0 h 2317"/>
              <a:gd name="T26" fmla="*/ 2122 w 3456"/>
              <a:gd name="T27" fmla="*/ 113 h 2317"/>
              <a:gd name="T28" fmla="*/ 2189 w 3456"/>
              <a:gd name="T29" fmla="*/ 380 h 2317"/>
              <a:gd name="T30" fmla="*/ 2277 w 3456"/>
              <a:gd name="T31" fmla="*/ 734 h 2317"/>
              <a:gd name="T32" fmla="*/ 2369 w 3456"/>
              <a:gd name="T33" fmla="*/ 1105 h 2317"/>
              <a:gd name="T34" fmla="*/ 2447 w 3456"/>
              <a:gd name="T35" fmla="*/ 1420 h 2317"/>
              <a:gd name="T36" fmla="*/ 2496 w 3456"/>
              <a:gd name="T37" fmla="*/ 1611 h 2317"/>
              <a:gd name="T38" fmla="*/ 2634 w 3456"/>
              <a:gd name="T39" fmla="*/ 419 h 2317"/>
              <a:gd name="T40" fmla="*/ 2536 w 3456"/>
              <a:gd name="T41" fmla="*/ 281 h 2317"/>
              <a:gd name="T42" fmla="*/ 2536 w 3456"/>
              <a:gd name="T43" fmla="*/ 0 h 2317"/>
              <a:gd name="T44" fmla="*/ 3215 w 3456"/>
              <a:gd name="T45" fmla="*/ 419 h 2317"/>
              <a:gd name="T46" fmla="*/ 3178 w 3456"/>
              <a:gd name="T47" fmla="*/ 446 h 2317"/>
              <a:gd name="T48" fmla="*/ 3127 w 3456"/>
              <a:gd name="T49" fmla="*/ 640 h 2317"/>
              <a:gd name="T50" fmla="*/ 3041 w 3456"/>
              <a:gd name="T51" fmla="*/ 967 h 2317"/>
              <a:gd name="T52" fmla="*/ 2938 w 3456"/>
              <a:gd name="T53" fmla="*/ 1360 h 2317"/>
              <a:gd name="T54" fmla="*/ 2833 w 3456"/>
              <a:gd name="T55" fmla="*/ 1754 h 2317"/>
              <a:gd name="T56" fmla="*/ 2746 w 3456"/>
              <a:gd name="T57" fmla="*/ 2084 h 2317"/>
              <a:gd name="T58" fmla="*/ 2693 w 3456"/>
              <a:gd name="T59" fmla="*/ 2286 h 2317"/>
              <a:gd name="T60" fmla="*/ 2525 w 3456"/>
              <a:gd name="T61" fmla="*/ 2317 h 2317"/>
              <a:gd name="T62" fmla="*/ 2242 w 3456"/>
              <a:gd name="T63" fmla="*/ 2317 h 2317"/>
              <a:gd name="T64" fmla="*/ 2020 w 3456"/>
              <a:gd name="T65" fmla="*/ 2301 h 2317"/>
              <a:gd name="T66" fmla="*/ 1977 w 3456"/>
              <a:gd name="T67" fmla="*/ 2131 h 2317"/>
              <a:gd name="T68" fmla="*/ 1906 w 3456"/>
              <a:gd name="T69" fmla="*/ 1845 h 2317"/>
              <a:gd name="T70" fmla="*/ 1825 w 3456"/>
              <a:gd name="T71" fmla="*/ 1527 h 2317"/>
              <a:gd name="T72" fmla="*/ 1758 w 3456"/>
              <a:gd name="T73" fmla="*/ 1258 h 2317"/>
              <a:gd name="T74" fmla="*/ 1725 w 3456"/>
              <a:gd name="T75" fmla="*/ 1126 h 2317"/>
              <a:gd name="T76" fmla="*/ 1705 w 3456"/>
              <a:gd name="T77" fmla="*/ 1195 h 2317"/>
              <a:gd name="T78" fmla="*/ 1644 w 3456"/>
              <a:gd name="T79" fmla="*/ 1428 h 2317"/>
              <a:gd name="T80" fmla="*/ 1561 w 3456"/>
              <a:gd name="T81" fmla="*/ 1739 h 2317"/>
              <a:gd name="T82" fmla="*/ 1481 w 3456"/>
              <a:gd name="T83" fmla="*/ 2045 h 2317"/>
              <a:gd name="T84" fmla="*/ 1423 w 3456"/>
              <a:gd name="T85" fmla="*/ 2263 h 2317"/>
              <a:gd name="T86" fmla="*/ 1272 w 3456"/>
              <a:gd name="T87" fmla="*/ 2317 h 2317"/>
              <a:gd name="T88" fmla="*/ 1012 w 3456"/>
              <a:gd name="T89" fmla="*/ 2317 h 2317"/>
              <a:gd name="T90" fmla="*/ 748 w 3456"/>
              <a:gd name="T91" fmla="*/ 2313 h 2317"/>
              <a:gd name="T92" fmla="*/ 711 w 3456"/>
              <a:gd name="T93" fmla="*/ 2169 h 2317"/>
              <a:gd name="T94" fmla="*/ 638 w 3456"/>
              <a:gd name="T95" fmla="*/ 1874 h 2317"/>
              <a:gd name="T96" fmla="*/ 542 w 3456"/>
              <a:gd name="T97" fmla="*/ 1494 h 2317"/>
              <a:gd name="T98" fmla="*/ 442 w 3456"/>
              <a:gd name="T99" fmla="*/ 1093 h 2317"/>
              <a:gd name="T100" fmla="*/ 353 w 3456"/>
              <a:gd name="T101" fmla="*/ 738 h 2317"/>
              <a:gd name="T102" fmla="*/ 291 w 3456"/>
              <a:gd name="T103" fmla="*/ 492 h 2317"/>
              <a:gd name="T104" fmla="*/ 118 w 3456"/>
              <a:gd name="T105" fmla="*/ 419 h 2317"/>
              <a:gd name="T106" fmla="*/ 0 w 3456"/>
              <a:gd name="T107" fmla="*/ 419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6" h="2317">
                <a:moveTo>
                  <a:pt x="0" y="0"/>
                </a:moveTo>
                <a:lnTo>
                  <a:pt x="15" y="0"/>
                </a:lnTo>
                <a:lnTo>
                  <a:pt x="22" y="0"/>
                </a:lnTo>
                <a:lnTo>
                  <a:pt x="43" y="0"/>
                </a:lnTo>
                <a:lnTo>
                  <a:pt x="71" y="0"/>
                </a:lnTo>
                <a:lnTo>
                  <a:pt x="88" y="0"/>
                </a:lnTo>
                <a:lnTo>
                  <a:pt x="189" y="0"/>
                </a:lnTo>
                <a:lnTo>
                  <a:pt x="237" y="0"/>
                </a:lnTo>
                <a:lnTo>
                  <a:pt x="289" y="0"/>
                </a:lnTo>
                <a:lnTo>
                  <a:pt x="345" y="0"/>
                </a:lnTo>
                <a:lnTo>
                  <a:pt x="402" y="0"/>
                </a:lnTo>
                <a:lnTo>
                  <a:pt x="462" y="0"/>
                </a:lnTo>
                <a:lnTo>
                  <a:pt x="941" y="0"/>
                </a:lnTo>
                <a:lnTo>
                  <a:pt x="993" y="0"/>
                </a:lnTo>
                <a:lnTo>
                  <a:pt x="1042" y="0"/>
                </a:lnTo>
                <a:lnTo>
                  <a:pt x="1106" y="0"/>
                </a:lnTo>
                <a:lnTo>
                  <a:pt x="1125" y="0"/>
                </a:lnTo>
                <a:lnTo>
                  <a:pt x="1159" y="0"/>
                </a:lnTo>
                <a:lnTo>
                  <a:pt x="1188" y="0"/>
                </a:lnTo>
                <a:lnTo>
                  <a:pt x="1231" y="0"/>
                </a:lnTo>
                <a:lnTo>
                  <a:pt x="1231" y="372"/>
                </a:lnTo>
                <a:lnTo>
                  <a:pt x="1231" y="394"/>
                </a:lnTo>
                <a:lnTo>
                  <a:pt x="1231" y="410"/>
                </a:lnTo>
                <a:lnTo>
                  <a:pt x="1231" y="419"/>
                </a:lnTo>
                <a:lnTo>
                  <a:pt x="1082" y="419"/>
                </a:lnTo>
                <a:lnTo>
                  <a:pt x="1053" y="419"/>
                </a:lnTo>
                <a:lnTo>
                  <a:pt x="1024" y="419"/>
                </a:lnTo>
                <a:lnTo>
                  <a:pt x="997" y="419"/>
                </a:lnTo>
                <a:lnTo>
                  <a:pt x="973" y="419"/>
                </a:lnTo>
                <a:lnTo>
                  <a:pt x="953" y="419"/>
                </a:lnTo>
                <a:lnTo>
                  <a:pt x="924" y="419"/>
                </a:lnTo>
                <a:lnTo>
                  <a:pt x="1226" y="1638"/>
                </a:lnTo>
                <a:lnTo>
                  <a:pt x="1227" y="1635"/>
                </a:lnTo>
                <a:lnTo>
                  <a:pt x="1229" y="1627"/>
                </a:lnTo>
                <a:lnTo>
                  <a:pt x="1234" y="1611"/>
                </a:lnTo>
                <a:lnTo>
                  <a:pt x="1239" y="1591"/>
                </a:lnTo>
                <a:lnTo>
                  <a:pt x="1246" y="1566"/>
                </a:lnTo>
                <a:lnTo>
                  <a:pt x="1255" y="1536"/>
                </a:lnTo>
                <a:lnTo>
                  <a:pt x="1264" y="1502"/>
                </a:lnTo>
                <a:lnTo>
                  <a:pt x="1275" y="1463"/>
                </a:lnTo>
                <a:lnTo>
                  <a:pt x="1286" y="1420"/>
                </a:lnTo>
                <a:lnTo>
                  <a:pt x="1298" y="1374"/>
                </a:lnTo>
                <a:lnTo>
                  <a:pt x="1311" y="1325"/>
                </a:lnTo>
                <a:lnTo>
                  <a:pt x="1325" y="1273"/>
                </a:lnTo>
                <a:lnTo>
                  <a:pt x="1339" y="1219"/>
                </a:lnTo>
                <a:lnTo>
                  <a:pt x="1355" y="1162"/>
                </a:lnTo>
                <a:lnTo>
                  <a:pt x="1371" y="1104"/>
                </a:lnTo>
                <a:lnTo>
                  <a:pt x="1387" y="1044"/>
                </a:lnTo>
                <a:lnTo>
                  <a:pt x="1403" y="984"/>
                </a:lnTo>
                <a:lnTo>
                  <a:pt x="1420" y="922"/>
                </a:lnTo>
                <a:lnTo>
                  <a:pt x="1437" y="860"/>
                </a:lnTo>
                <a:lnTo>
                  <a:pt x="1454" y="797"/>
                </a:lnTo>
                <a:lnTo>
                  <a:pt x="1470" y="734"/>
                </a:lnTo>
                <a:lnTo>
                  <a:pt x="1487" y="673"/>
                </a:lnTo>
                <a:lnTo>
                  <a:pt x="1504" y="611"/>
                </a:lnTo>
                <a:lnTo>
                  <a:pt x="1520" y="551"/>
                </a:lnTo>
                <a:lnTo>
                  <a:pt x="1535" y="492"/>
                </a:lnTo>
                <a:lnTo>
                  <a:pt x="1551" y="436"/>
                </a:lnTo>
                <a:lnTo>
                  <a:pt x="1566" y="380"/>
                </a:lnTo>
                <a:lnTo>
                  <a:pt x="1580" y="328"/>
                </a:lnTo>
                <a:lnTo>
                  <a:pt x="1593" y="278"/>
                </a:lnTo>
                <a:lnTo>
                  <a:pt x="1605" y="231"/>
                </a:lnTo>
                <a:lnTo>
                  <a:pt x="1618" y="188"/>
                </a:lnTo>
                <a:lnTo>
                  <a:pt x="1629" y="149"/>
                </a:lnTo>
                <a:lnTo>
                  <a:pt x="1638" y="112"/>
                </a:lnTo>
                <a:lnTo>
                  <a:pt x="1646" y="81"/>
                </a:lnTo>
                <a:lnTo>
                  <a:pt x="1654" y="55"/>
                </a:lnTo>
                <a:lnTo>
                  <a:pt x="1660" y="33"/>
                </a:lnTo>
                <a:lnTo>
                  <a:pt x="1664" y="16"/>
                </a:lnTo>
                <a:lnTo>
                  <a:pt x="1667" y="6"/>
                </a:lnTo>
                <a:lnTo>
                  <a:pt x="1668" y="0"/>
                </a:lnTo>
                <a:lnTo>
                  <a:pt x="1763" y="0"/>
                </a:lnTo>
                <a:lnTo>
                  <a:pt x="1794" y="0"/>
                </a:lnTo>
                <a:lnTo>
                  <a:pt x="1811" y="0"/>
                </a:lnTo>
                <a:lnTo>
                  <a:pt x="1968" y="0"/>
                </a:lnTo>
                <a:lnTo>
                  <a:pt x="1999" y="0"/>
                </a:lnTo>
                <a:lnTo>
                  <a:pt x="2028" y="0"/>
                </a:lnTo>
                <a:lnTo>
                  <a:pt x="2093" y="0"/>
                </a:lnTo>
                <a:lnTo>
                  <a:pt x="2095" y="6"/>
                </a:lnTo>
                <a:lnTo>
                  <a:pt x="2098" y="16"/>
                </a:lnTo>
                <a:lnTo>
                  <a:pt x="2102" y="33"/>
                </a:lnTo>
                <a:lnTo>
                  <a:pt x="2107" y="55"/>
                </a:lnTo>
                <a:lnTo>
                  <a:pt x="2113" y="81"/>
                </a:lnTo>
                <a:lnTo>
                  <a:pt x="2122" y="113"/>
                </a:lnTo>
                <a:lnTo>
                  <a:pt x="2130" y="149"/>
                </a:lnTo>
                <a:lnTo>
                  <a:pt x="2141" y="188"/>
                </a:lnTo>
                <a:lnTo>
                  <a:pt x="2151" y="231"/>
                </a:lnTo>
                <a:lnTo>
                  <a:pt x="2163" y="278"/>
                </a:lnTo>
                <a:lnTo>
                  <a:pt x="2175" y="328"/>
                </a:lnTo>
                <a:lnTo>
                  <a:pt x="2189" y="380"/>
                </a:lnTo>
                <a:lnTo>
                  <a:pt x="2202" y="436"/>
                </a:lnTo>
                <a:lnTo>
                  <a:pt x="2216" y="492"/>
                </a:lnTo>
                <a:lnTo>
                  <a:pt x="2231" y="552"/>
                </a:lnTo>
                <a:lnTo>
                  <a:pt x="2246" y="611"/>
                </a:lnTo>
                <a:lnTo>
                  <a:pt x="2261" y="673"/>
                </a:lnTo>
                <a:lnTo>
                  <a:pt x="2277" y="734"/>
                </a:lnTo>
                <a:lnTo>
                  <a:pt x="2292" y="797"/>
                </a:lnTo>
                <a:lnTo>
                  <a:pt x="2308" y="860"/>
                </a:lnTo>
                <a:lnTo>
                  <a:pt x="2323" y="922"/>
                </a:lnTo>
                <a:lnTo>
                  <a:pt x="2339" y="984"/>
                </a:lnTo>
                <a:lnTo>
                  <a:pt x="2354" y="1044"/>
                </a:lnTo>
                <a:lnTo>
                  <a:pt x="2369" y="1105"/>
                </a:lnTo>
                <a:lnTo>
                  <a:pt x="2384" y="1162"/>
                </a:lnTo>
                <a:lnTo>
                  <a:pt x="2397" y="1219"/>
                </a:lnTo>
                <a:lnTo>
                  <a:pt x="2411" y="1273"/>
                </a:lnTo>
                <a:lnTo>
                  <a:pt x="2423" y="1325"/>
                </a:lnTo>
                <a:lnTo>
                  <a:pt x="2436" y="1374"/>
                </a:lnTo>
                <a:lnTo>
                  <a:pt x="2447" y="1420"/>
                </a:lnTo>
                <a:lnTo>
                  <a:pt x="2458" y="1463"/>
                </a:lnTo>
                <a:lnTo>
                  <a:pt x="2467" y="1502"/>
                </a:lnTo>
                <a:lnTo>
                  <a:pt x="2477" y="1536"/>
                </a:lnTo>
                <a:lnTo>
                  <a:pt x="2484" y="1565"/>
                </a:lnTo>
                <a:lnTo>
                  <a:pt x="2490" y="1591"/>
                </a:lnTo>
                <a:lnTo>
                  <a:pt x="2496" y="1611"/>
                </a:lnTo>
                <a:lnTo>
                  <a:pt x="2499" y="1627"/>
                </a:lnTo>
                <a:lnTo>
                  <a:pt x="2501" y="1635"/>
                </a:lnTo>
                <a:lnTo>
                  <a:pt x="2502" y="1638"/>
                </a:lnTo>
                <a:lnTo>
                  <a:pt x="2831" y="419"/>
                </a:lnTo>
                <a:lnTo>
                  <a:pt x="2663" y="419"/>
                </a:lnTo>
                <a:lnTo>
                  <a:pt x="2634" y="419"/>
                </a:lnTo>
                <a:lnTo>
                  <a:pt x="2607" y="419"/>
                </a:lnTo>
                <a:lnTo>
                  <a:pt x="2582" y="419"/>
                </a:lnTo>
                <a:lnTo>
                  <a:pt x="2562" y="419"/>
                </a:lnTo>
                <a:lnTo>
                  <a:pt x="2546" y="419"/>
                </a:lnTo>
                <a:lnTo>
                  <a:pt x="2536" y="419"/>
                </a:lnTo>
                <a:lnTo>
                  <a:pt x="2536" y="281"/>
                </a:lnTo>
                <a:lnTo>
                  <a:pt x="2536" y="246"/>
                </a:lnTo>
                <a:lnTo>
                  <a:pt x="2536" y="209"/>
                </a:lnTo>
                <a:lnTo>
                  <a:pt x="2536" y="47"/>
                </a:lnTo>
                <a:lnTo>
                  <a:pt x="2536" y="26"/>
                </a:lnTo>
                <a:lnTo>
                  <a:pt x="2536" y="10"/>
                </a:lnTo>
                <a:lnTo>
                  <a:pt x="2536" y="0"/>
                </a:lnTo>
                <a:lnTo>
                  <a:pt x="3456" y="0"/>
                </a:lnTo>
                <a:lnTo>
                  <a:pt x="3456" y="419"/>
                </a:lnTo>
                <a:lnTo>
                  <a:pt x="3283" y="419"/>
                </a:lnTo>
                <a:lnTo>
                  <a:pt x="3258" y="419"/>
                </a:lnTo>
                <a:lnTo>
                  <a:pt x="3234" y="419"/>
                </a:lnTo>
                <a:lnTo>
                  <a:pt x="3215" y="419"/>
                </a:lnTo>
                <a:lnTo>
                  <a:pt x="3199" y="419"/>
                </a:lnTo>
                <a:lnTo>
                  <a:pt x="3189" y="419"/>
                </a:lnTo>
                <a:lnTo>
                  <a:pt x="3186" y="419"/>
                </a:lnTo>
                <a:lnTo>
                  <a:pt x="3185" y="422"/>
                </a:lnTo>
                <a:lnTo>
                  <a:pt x="3183" y="431"/>
                </a:lnTo>
                <a:lnTo>
                  <a:pt x="3178" y="446"/>
                </a:lnTo>
                <a:lnTo>
                  <a:pt x="3173" y="466"/>
                </a:lnTo>
                <a:lnTo>
                  <a:pt x="3166" y="492"/>
                </a:lnTo>
                <a:lnTo>
                  <a:pt x="3159" y="522"/>
                </a:lnTo>
                <a:lnTo>
                  <a:pt x="3149" y="558"/>
                </a:lnTo>
                <a:lnTo>
                  <a:pt x="3139" y="597"/>
                </a:lnTo>
                <a:lnTo>
                  <a:pt x="3127" y="640"/>
                </a:lnTo>
                <a:lnTo>
                  <a:pt x="3115" y="687"/>
                </a:lnTo>
                <a:lnTo>
                  <a:pt x="3101" y="738"/>
                </a:lnTo>
                <a:lnTo>
                  <a:pt x="3087" y="791"/>
                </a:lnTo>
                <a:lnTo>
                  <a:pt x="3073" y="847"/>
                </a:lnTo>
                <a:lnTo>
                  <a:pt x="3057" y="906"/>
                </a:lnTo>
                <a:lnTo>
                  <a:pt x="3041" y="967"/>
                </a:lnTo>
                <a:lnTo>
                  <a:pt x="3025" y="1029"/>
                </a:lnTo>
                <a:lnTo>
                  <a:pt x="3008" y="1093"/>
                </a:lnTo>
                <a:lnTo>
                  <a:pt x="2990" y="1159"/>
                </a:lnTo>
                <a:lnTo>
                  <a:pt x="2973" y="1225"/>
                </a:lnTo>
                <a:lnTo>
                  <a:pt x="2955" y="1292"/>
                </a:lnTo>
                <a:lnTo>
                  <a:pt x="2938" y="1360"/>
                </a:lnTo>
                <a:lnTo>
                  <a:pt x="2920" y="1427"/>
                </a:lnTo>
                <a:lnTo>
                  <a:pt x="2902" y="1494"/>
                </a:lnTo>
                <a:lnTo>
                  <a:pt x="2884" y="1560"/>
                </a:lnTo>
                <a:lnTo>
                  <a:pt x="2867" y="1626"/>
                </a:lnTo>
                <a:lnTo>
                  <a:pt x="2850" y="1691"/>
                </a:lnTo>
                <a:lnTo>
                  <a:pt x="2833" y="1754"/>
                </a:lnTo>
                <a:lnTo>
                  <a:pt x="2817" y="1815"/>
                </a:lnTo>
                <a:lnTo>
                  <a:pt x="2801" y="1874"/>
                </a:lnTo>
                <a:lnTo>
                  <a:pt x="2787" y="1931"/>
                </a:lnTo>
                <a:lnTo>
                  <a:pt x="2772" y="1985"/>
                </a:lnTo>
                <a:lnTo>
                  <a:pt x="2759" y="2036"/>
                </a:lnTo>
                <a:lnTo>
                  <a:pt x="2746" y="2084"/>
                </a:lnTo>
                <a:lnTo>
                  <a:pt x="2734" y="2128"/>
                </a:lnTo>
                <a:lnTo>
                  <a:pt x="2724" y="2169"/>
                </a:lnTo>
                <a:lnTo>
                  <a:pt x="2715" y="2205"/>
                </a:lnTo>
                <a:lnTo>
                  <a:pt x="2706" y="2237"/>
                </a:lnTo>
                <a:lnTo>
                  <a:pt x="2699" y="2264"/>
                </a:lnTo>
                <a:lnTo>
                  <a:pt x="2693" y="2286"/>
                </a:lnTo>
                <a:lnTo>
                  <a:pt x="2688" y="2302"/>
                </a:lnTo>
                <a:lnTo>
                  <a:pt x="2686" y="2313"/>
                </a:lnTo>
                <a:lnTo>
                  <a:pt x="2684" y="2317"/>
                </a:lnTo>
                <a:lnTo>
                  <a:pt x="2584" y="2317"/>
                </a:lnTo>
                <a:lnTo>
                  <a:pt x="2548" y="2317"/>
                </a:lnTo>
                <a:lnTo>
                  <a:pt x="2525" y="2317"/>
                </a:lnTo>
                <a:lnTo>
                  <a:pt x="2490" y="2317"/>
                </a:lnTo>
                <a:lnTo>
                  <a:pt x="2466" y="2317"/>
                </a:lnTo>
                <a:lnTo>
                  <a:pt x="2422" y="2317"/>
                </a:lnTo>
                <a:lnTo>
                  <a:pt x="2312" y="2317"/>
                </a:lnTo>
                <a:lnTo>
                  <a:pt x="2286" y="2317"/>
                </a:lnTo>
                <a:lnTo>
                  <a:pt x="2242" y="2317"/>
                </a:lnTo>
                <a:lnTo>
                  <a:pt x="2058" y="2317"/>
                </a:lnTo>
                <a:lnTo>
                  <a:pt x="2045" y="2317"/>
                </a:lnTo>
                <a:lnTo>
                  <a:pt x="2032" y="2317"/>
                </a:lnTo>
                <a:lnTo>
                  <a:pt x="2024" y="2317"/>
                </a:lnTo>
                <a:lnTo>
                  <a:pt x="2023" y="2312"/>
                </a:lnTo>
                <a:lnTo>
                  <a:pt x="2020" y="2301"/>
                </a:lnTo>
                <a:lnTo>
                  <a:pt x="2016" y="2285"/>
                </a:lnTo>
                <a:lnTo>
                  <a:pt x="2011" y="2263"/>
                </a:lnTo>
                <a:lnTo>
                  <a:pt x="2003" y="2236"/>
                </a:lnTo>
                <a:lnTo>
                  <a:pt x="1996" y="2205"/>
                </a:lnTo>
                <a:lnTo>
                  <a:pt x="1988" y="2170"/>
                </a:lnTo>
                <a:lnTo>
                  <a:pt x="1977" y="2131"/>
                </a:lnTo>
                <a:lnTo>
                  <a:pt x="1967" y="2089"/>
                </a:lnTo>
                <a:lnTo>
                  <a:pt x="1956" y="2045"/>
                </a:lnTo>
                <a:lnTo>
                  <a:pt x="1944" y="1998"/>
                </a:lnTo>
                <a:lnTo>
                  <a:pt x="1931" y="1948"/>
                </a:lnTo>
                <a:lnTo>
                  <a:pt x="1919" y="1897"/>
                </a:lnTo>
                <a:lnTo>
                  <a:pt x="1906" y="1845"/>
                </a:lnTo>
                <a:lnTo>
                  <a:pt x="1892" y="1792"/>
                </a:lnTo>
                <a:lnTo>
                  <a:pt x="1879" y="1739"/>
                </a:lnTo>
                <a:lnTo>
                  <a:pt x="1865" y="1684"/>
                </a:lnTo>
                <a:lnTo>
                  <a:pt x="1852" y="1631"/>
                </a:lnTo>
                <a:lnTo>
                  <a:pt x="1839" y="1578"/>
                </a:lnTo>
                <a:lnTo>
                  <a:pt x="1825" y="1527"/>
                </a:lnTo>
                <a:lnTo>
                  <a:pt x="1813" y="1476"/>
                </a:lnTo>
                <a:lnTo>
                  <a:pt x="1801" y="1428"/>
                </a:lnTo>
                <a:lnTo>
                  <a:pt x="1790" y="1381"/>
                </a:lnTo>
                <a:lnTo>
                  <a:pt x="1778" y="1337"/>
                </a:lnTo>
                <a:lnTo>
                  <a:pt x="1768" y="1296"/>
                </a:lnTo>
                <a:lnTo>
                  <a:pt x="1758" y="1258"/>
                </a:lnTo>
                <a:lnTo>
                  <a:pt x="1750" y="1225"/>
                </a:lnTo>
                <a:lnTo>
                  <a:pt x="1743" y="1195"/>
                </a:lnTo>
                <a:lnTo>
                  <a:pt x="1736" y="1170"/>
                </a:lnTo>
                <a:lnTo>
                  <a:pt x="1731" y="1150"/>
                </a:lnTo>
                <a:lnTo>
                  <a:pt x="1727" y="1135"/>
                </a:lnTo>
                <a:lnTo>
                  <a:pt x="1725" y="1126"/>
                </a:lnTo>
                <a:lnTo>
                  <a:pt x="1725" y="1123"/>
                </a:lnTo>
                <a:lnTo>
                  <a:pt x="1724" y="1126"/>
                </a:lnTo>
                <a:lnTo>
                  <a:pt x="1722" y="1135"/>
                </a:lnTo>
                <a:lnTo>
                  <a:pt x="1718" y="1150"/>
                </a:lnTo>
                <a:lnTo>
                  <a:pt x="1712" y="1170"/>
                </a:lnTo>
                <a:lnTo>
                  <a:pt x="1705" y="1195"/>
                </a:lnTo>
                <a:lnTo>
                  <a:pt x="1698" y="1225"/>
                </a:lnTo>
                <a:lnTo>
                  <a:pt x="1688" y="1258"/>
                </a:lnTo>
                <a:lnTo>
                  <a:pt x="1679" y="1296"/>
                </a:lnTo>
                <a:lnTo>
                  <a:pt x="1668" y="1337"/>
                </a:lnTo>
                <a:lnTo>
                  <a:pt x="1657" y="1381"/>
                </a:lnTo>
                <a:lnTo>
                  <a:pt x="1644" y="1428"/>
                </a:lnTo>
                <a:lnTo>
                  <a:pt x="1632" y="1476"/>
                </a:lnTo>
                <a:lnTo>
                  <a:pt x="1618" y="1527"/>
                </a:lnTo>
                <a:lnTo>
                  <a:pt x="1604" y="1578"/>
                </a:lnTo>
                <a:lnTo>
                  <a:pt x="1591" y="1631"/>
                </a:lnTo>
                <a:lnTo>
                  <a:pt x="1576" y="1684"/>
                </a:lnTo>
                <a:lnTo>
                  <a:pt x="1561" y="1739"/>
                </a:lnTo>
                <a:lnTo>
                  <a:pt x="1548" y="1792"/>
                </a:lnTo>
                <a:lnTo>
                  <a:pt x="1534" y="1845"/>
                </a:lnTo>
                <a:lnTo>
                  <a:pt x="1520" y="1897"/>
                </a:lnTo>
                <a:lnTo>
                  <a:pt x="1507" y="1948"/>
                </a:lnTo>
                <a:lnTo>
                  <a:pt x="1493" y="1998"/>
                </a:lnTo>
                <a:lnTo>
                  <a:pt x="1481" y="2045"/>
                </a:lnTo>
                <a:lnTo>
                  <a:pt x="1469" y="2089"/>
                </a:lnTo>
                <a:lnTo>
                  <a:pt x="1458" y="2131"/>
                </a:lnTo>
                <a:lnTo>
                  <a:pt x="1448" y="2170"/>
                </a:lnTo>
                <a:lnTo>
                  <a:pt x="1439" y="2205"/>
                </a:lnTo>
                <a:lnTo>
                  <a:pt x="1431" y="2236"/>
                </a:lnTo>
                <a:lnTo>
                  <a:pt x="1423" y="2263"/>
                </a:lnTo>
                <a:lnTo>
                  <a:pt x="1418" y="2285"/>
                </a:lnTo>
                <a:lnTo>
                  <a:pt x="1414" y="2301"/>
                </a:lnTo>
                <a:lnTo>
                  <a:pt x="1411" y="2312"/>
                </a:lnTo>
                <a:lnTo>
                  <a:pt x="1410" y="2317"/>
                </a:lnTo>
                <a:lnTo>
                  <a:pt x="1308" y="2317"/>
                </a:lnTo>
                <a:lnTo>
                  <a:pt x="1272" y="2317"/>
                </a:lnTo>
                <a:lnTo>
                  <a:pt x="1250" y="2317"/>
                </a:lnTo>
                <a:lnTo>
                  <a:pt x="1215" y="2317"/>
                </a:lnTo>
                <a:lnTo>
                  <a:pt x="1191" y="2317"/>
                </a:lnTo>
                <a:lnTo>
                  <a:pt x="1147" y="2317"/>
                </a:lnTo>
                <a:lnTo>
                  <a:pt x="1037" y="2317"/>
                </a:lnTo>
                <a:lnTo>
                  <a:pt x="1012" y="2317"/>
                </a:lnTo>
                <a:lnTo>
                  <a:pt x="968" y="2317"/>
                </a:lnTo>
                <a:lnTo>
                  <a:pt x="782" y="2317"/>
                </a:lnTo>
                <a:lnTo>
                  <a:pt x="771" y="2317"/>
                </a:lnTo>
                <a:lnTo>
                  <a:pt x="756" y="2317"/>
                </a:lnTo>
                <a:lnTo>
                  <a:pt x="749" y="2317"/>
                </a:lnTo>
                <a:lnTo>
                  <a:pt x="748" y="2313"/>
                </a:lnTo>
                <a:lnTo>
                  <a:pt x="745" y="2301"/>
                </a:lnTo>
                <a:lnTo>
                  <a:pt x="740" y="2286"/>
                </a:lnTo>
                <a:lnTo>
                  <a:pt x="735" y="2264"/>
                </a:lnTo>
                <a:lnTo>
                  <a:pt x="729" y="2237"/>
                </a:lnTo>
                <a:lnTo>
                  <a:pt x="721" y="2205"/>
                </a:lnTo>
                <a:lnTo>
                  <a:pt x="711" y="2169"/>
                </a:lnTo>
                <a:lnTo>
                  <a:pt x="702" y="2128"/>
                </a:lnTo>
                <a:lnTo>
                  <a:pt x="690" y="2084"/>
                </a:lnTo>
                <a:lnTo>
                  <a:pt x="679" y="2036"/>
                </a:lnTo>
                <a:lnTo>
                  <a:pt x="665" y="1985"/>
                </a:lnTo>
                <a:lnTo>
                  <a:pt x="651" y="1931"/>
                </a:lnTo>
                <a:lnTo>
                  <a:pt x="638" y="1874"/>
                </a:lnTo>
                <a:lnTo>
                  <a:pt x="623" y="1815"/>
                </a:lnTo>
                <a:lnTo>
                  <a:pt x="607" y="1753"/>
                </a:lnTo>
                <a:lnTo>
                  <a:pt x="592" y="1691"/>
                </a:lnTo>
                <a:lnTo>
                  <a:pt x="576" y="1626"/>
                </a:lnTo>
                <a:lnTo>
                  <a:pt x="559" y="1560"/>
                </a:lnTo>
                <a:lnTo>
                  <a:pt x="542" y="1494"/>
                </a:lnTo>
                <a:lnTo>
                  <a:pt x="526" y="1427"/>
                </a:lnTo>
                <a:lnTo>
                  <a:pt x="509" y="1360"/>
                </a:lnTo>
                <a:lnTo>
                  <a:pt x="492" y="1292"/>
                </a:lnTo>
                <a:lnTo>
                  <a:pt x="474" y="1225"/>
                </a:lnTo>
                <a:lnTo>
                  <a:pt x="459" y="1159"/>
                </a:lnTo>
                <a:lnTo>
                  <a:pt x="442" y="1093"/>
                </a:lnTo>
                <a:lnTo>
                  <a:pt x="426" y="1029"/>
                </a:lnTo>
                <a:lnTo>
                  <a:pt x="411" y="966"/>
                </a:lnTo>
                <a:lnTo>
                  <a:pt x="395" y="906"/>
                </a:lnTo>
                <a:lnTo>
                  <a:pt x="380" y="847"/>
                </a:lnTo>
                <a:lnTo>
                  <a:pt x="367" y="791"/>
                </a:lnTo>
                <a:lnTo>
                  <a:pt x="353" y="738"/>
                </a:lnTo>
                <a:lnTo>
                  <a:pt x="340" y="687"/>
                </a:lnTo>
                <a:lnTo>
                  <a:pt x="328" y="640"/>
                </a:lnTo>
                <a:lnTo>
                  <a:pt x="317" y="597"/>
                </a:lnTo>
                <a:lnTo>
                  <a:pt x="308" y="558"/>
                </a:lnTo>
                <a:lnTo>
                  <a:pt x="298" y="522"/>
                </a:lnTo>
                <a:lnTo>
                  <a:pt x="291" y="492"/>
                </a:lnTo>
                <a:lnTo>
                  <a:pt x="285" y="466"/>
                </a:lnTo>
                <a:lnTo>
                  <a:pt x="280" y="446"/>
                </a:lnTo>
                <a:lnTo>
                  <a:pt x="275" y="431"/>
                </a:lnTo>
                <a:lnTo>
                  <a:pt x="273" y="422"/>
                </a:lnTo>
                <a:lnTo>
                  <a:pt x="272" y="419"/>
                </a:lnTo>
                <a:lnTo>
                  <a:pt x="118" y="419"/>
                </a:lnTo>
                <a:lnTo>
                  <a:pt x="91" y="419"/>
                </a:lnTo>
                <a:lnTo>
                  <a:pt x="66" y="419"/>
                </a:lnTo>
                <a:lnTo>
                  <a:pt x="43" y="419"/>
                </a:lnTo>
                <a:lnTo>
                  <a:pt x="24" y="419"/>
                </a:lnTo>
                <a:lnTo>
                  <a:pt x="9" y="419"/>
                </a:lnTo>
                <a:lnTo>
                  <a:pt x="0" y="419"/>
                </a:lnTo>
                <a:lnTo>
                  <a:pt x="0"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 name="Picture 3">
            <a:extLst>
              <a:ext uri="{FF2B5EF4-FFF2-40B4-BE49-F238E27FC236}">
                <a16:creationId xmlns:a16="http://schemas.microsoft.com/office/drawing/2014/main" id="{968C02FC-EED9-489D-B8A1-ECFBA2B3D86A}"/>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0548" y="321539"/>
            <a:ext cx="2084429" cy="796131"/>
          </a:xfrm>
          <a:prstGeom prst="rect">
            <a:avLst/>
          </a:prstGeom>
          <a:noFill/>
          <a:ln>
            <a:noFill/>
          </a:ln>
        </p:spPr>
      </p:pic>
      <p:pic>
        <p:nvPicPr>
          <p:cNvPr id="6" name="Picture 5">
            <a:extLst>
              <a:ext uri="{FF2B5EF4-FFF2-40B4-BE49-F238E27FC236}">
                <a16:creationId xmlns:a16="http://schemas.microsoft.com/office/drawing/2014/main" id="{D16D1FDA-CCAE-4272-99EE-EE0E4A60BE97}"/>
              </a:ext>
            </a:extLst>
          </p:cNvPr>
          <p:cNvPicPr>
            <a:picLocks noChangeAspect="1"/>
          </p:cNvPicPr>
          <p:nvPr userDrawn="1"/>
        </p:nvPicPr>
        <p:blipFill rotWithShape="1">
          <a:blip r:embed="rId4">
            <a:clrChange>
              <a:clrFrom>
                <a:srgbClr val="FFFFFF"/>
              </a:clrFrom>
              <a:clrTo>
                <a:srgbClr val="FFFFFF">
                  <a:alpha val="0"/>
                </a:srgbClr>
              </a:clrTo>
            </a:clrChange>
          </a:blip>
          <a:srcRect t="3759" b="8545"/>
          <a:stretch/>
        </p:blipFill>
        <p:spPr>
          <a:xfrm>
            <a:off x="8068147" y="0"/>
            <a:ext cx="4123852" cy="6543769"/>
          </a:xfrm>
          <a:prstGeom prst="rect">
            <a:avLst/>
          </a:prstGeom>
        </p:spPr>
      </p:pic>
    </p:spTree>
    <p:extLst>
      <p:ext uri="{BB962C8B-B14F-4D97-AF65-F5344CB8AC3E}">
        <p14:creationId xmlns:p14="http://schemas.microsoft.com/office/powerpoint/2010/main" val="2052760197"/>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pos="5568">
          <p15:clr>
            <a:srgbClr val="FBAE40"/>
          </p15:clr>
        </p15:guide>
        <p15:guide id="3" pos="3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_purpl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2602" y="4046918"/>
            <a:ext cx="10350500" cy="677108"/>
          </a:xfrm>
          <a:prstGeom prst="rect">
            <a:avLst/>
          </a:prstGeom>
        </p:spPr>
        <p:txBody>
          <a:bodyPr anchor="t" anchorCtr="0"/>
          <a:lstStyle>
            <a:lvl1pPr marL="0" indent="0" algn="l">
              <a:spcBef>
                <a:spcPts val="0"/>
              </a:spcBef>
              <a:spcAft>
                <a:spcPts val="400"/>
              </a:spcAft>
              <a:buNone/>
              <a:defRPr sz="3800" b="0">
                <a:solidFill>
                  <a:schemeClr val="bg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name</a:t>
            </a:r>
          </a:p>
        </p:txBody>
      </p:sp>
      <p:sp>
        <p:nvSpPr>
          <p:cNvPr id="7" name="Title 1"/>
          <p:cNvSpPr>
            <a:spLocks noGrp="1"/>
          </p:cNvSpPr>
          <p:nvPr>
            <p:ph type="title" hasCustomPrompt="1"/>
          </p:nvPr>
        </p:nvSpPr>
        <p:spPr>
          <a:xfrm>
            <a:off x="482602" y="2091146"/>
            <a:ext cx="10325100" cy="1491007"/>
          </a:xfrm>
          <a:prstGeom prst="rect">
            <a:avLst/>
          </a:prstGeom>
        </p:spPr>
        <p:txBody>
          <a:bodyPr anchor="t" anchorCtr="0"/>
          <a:lstStyle>
            <a:lvl1pPr algn="l">
              <a:lnSpc>
                <a:spcPts val="5333"/>
              </a:lnSpc>
              <a:spcBef>
                <a:spcPts val="0"/>
              </a:spcBef>
              <a:defRPr sz="5067" b="0" cap="all" spc="-40" baseline="0">
                <a:solidFill>
                  <a:schemeClr val="bg2"/>
                </a:solidFill>
                <a:latin typeface="Arial Black" panose="020B0A04020102020204" pitchFamily="34" charset="0"/>
              </a:defRPr>
            </a:lvl1pPr>
          </a:lstStyle>
          <a:p>
            <a:r>
              <a:rPr lang="en-US" dirty="0"/>
              <a:t>This Click to edit master title style</a:t>
            </a:r>
          </a:p>
        </p:txBody>
      </p:sp>
      <p:sp>
        <p:nvSpPr>
          <p:cNvPr id="11" name="Freeform 8"/>
          <p:cNvSpPr>
            <a:spLocks/>
          </p:cNvSpPr>
          <p:nvPr userDrawn="1"/>
        </p:nvSpPr>
        <p:spPr bwMode="auto">
          <a:xfrm>
            <a:off x="-3821" y="3620243"/>
            <a:ext cx="3413760" cy="169333"/>
          </a:xfrm>
          <a:custGeom>
            <a:avLst/>
            <a:gdLst/>
            <a:ahLst/>
            <a:cxnLst/>
            <a:rect l="l" t="t" r="r" b="b"/>
            <a:pathLst>
              <a:path w="3224662" h="127000">
                <a:moveTo>
                  <a:pt x="0" y="0"/>
                </a:moveTo>
                <a:lnTo>
                  <a:pt x="3224662" y="0"/>
                </a:lnTo>
                <a:lnTo>
                  <a:pt x="3191325" y="127000"/>
                </a:lnTo>
                <a:lnTo>
                  <a:pt x="0" y="127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solidFill>
                <a:schemeClr val="lt1"/>
              </a:solidFill>
              <a:latin typeface="+mn-lt"/>
              <a:cs typeface="+mn-cs"/>
            </a:endParaRPr>
          </a:p>
        </p:txBody>
      </p:sp>
      <p:pic>
        <p:nvPicPr>
          <p:cNvPr id="12" name="Picture 11"/>
          <p:cNvPicPr>
            <a:picLocks noChangeAspect="1"/>
          </p:cNvPicPr>
          <p:nvPr userDrawn="1"/>
        </p:nvPicPr>
        <p:blipFill>
          <a:blip r:embed="rId2"/>
          <a:stretch>
            <a:fillRect/>
          </a:stretch>
        </p:blipFill>
        <p:spPr>
          <a:xfrm>
            <a:off x="9353006" y="5905649"/>
            <a:ext cx="2560319" cy="731520"/>
          </a:xfrm>
          <a:prstGeom prst="rect">
            <a:avLst/>
          </a:prstGeom>
        </p:spPr>
      </p:pic>
    </p:spTree>
    <p:extLst>
      <p:ext uri="{BB962C8B-B14F-4D97-AF65-F5344CB8AC3E}">
        <p14:creationId xmlns:p14="http://schemas.microsoft.com/office/powerpoint/2010/main" val="23101400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4233"/>
            <a:ext cx="11187404" cy="1339726"/>
          </a:xfrm>
          <a:prstGeom prst="rect">
            <a:avLst/>
          </a:prstGeom>
          <a:solidFill>
            <a:srgbClr val="4B2E84">
              <a:alpha val="75000"/>
            </a:srgbClr>
          </a:solidFill>
        </p:spPr>
        <p:txBody>
          <a:bodyPr vert="horz" wrap="square" lIns="91440" tIns="45720" rIns="91440" bIns="45720" rtlCol="0" anchor="t" anchorCtr="0">
            <a:spAutoFit/>
          </a:bodyPr>
          <a:lstStyle>
            <a:lvl1pPr marL="457200">
              <a:lnSpc>
                <a:spcPct val="200000"/>
              </a:lnSpc>
              <a:spcBef>
                <a:spcPts val="1200"/>
              </a:spcBef>
              <a:spcAft>
                <a:spcPts val="1200"/>
              </a:spcAft>
              <a:defRPr lang="en-US" sz="4800" dirty="0">
                <a:solidFill>
                  <a:schemeClr val="bg1"/>
                </a:solidFill>
              </a:defRPr>
            </a:lvl1pPr>
          </a:lstStyle>
          <a:p>
            <a:pPr lvl="0"/>
            <a:r>
              <a:rPr lang="en-US" dirty="0"/>
              <a:t>Click to edit Master title style</a:t>
            </a:r>
          </a:p>
        </p:txBody>
      </p:sp>
      <p:sp>
        <p:nvSpPr>
          <p:cNvPr id="3" name="Content Placeholder 2"/>
          <p:cNvSpPr>
            <a:spLocks noGrp="1"/>
          </p:cNvSpPr>
          <p:nvPr>
            <p:ph idx="1"/>
          </p:nvPr>
        </p:nvSpPr>
        <p:spPr>
          <a:xfrm>
            <a:off x="370632" y="2061289"/>
            <a:ext cx="10994053" cy="1957011"/>
          </a:xfrm>
          <a:prstGeom prst="rect">
            <a:avLst/>
          </a:prstGeom>
        </p:spPr>
        <p:txBody>
          <a:bodyPr vert="horz" wrap="square" lIns="137160" tIns="45720" rIns="91440" bIns="45720" rtlCol="0">
            <a:spAutoFit/>
          </a:bodyPr>
          <a:lstStyle>
            <a:lvl1pPr>
              <a:defRPr lang="en-US" sz="3600" dirty="0" smtClean="0">
                <a:solidFill>
                  <a:schemeClr val="tx1">
                    <a:lumMod val="65000"/>
                    <a:lumOff val="35000"/>
                  </a:schemeClr>
                </a:solidFill>
                <a:latin typeface="+mj-lt"/>
              </a:defRPr>
            </a:lvl1pPr>
            <a:lvl2pPr>
              <a:defRPr lang="en-US" dirty="0" smtClean="0">
                <a:solidFill>
                  <a:schemeClr val="tx1">
                    <a:lumMod val="65000"/>
                    <a:lumOff val="35000"/>
                  </a:schemeClr>
                </a:solidFill>
                <a:latin typeface="+mj-lt"/>
              </a:defRPr>
            </a:lvl2pPr>
            <a:lvl3pPr>
              <a:defRPr lang="en-US" dirty="0" smtClean="0">
                <a:solidFill>
                  <a:schemeClr val="tx1">
                    <a:lumMod val="65000"/>
                    <a:lumOff val="35000"/>
                  </a:schemeClr>
                </a:solidFill>
                <a:latin typeface="+mj-lt"/>
              </a:defRPr>
            </a:lvl3pPr>
            <a:lvl4pPr>
              <a:defRPr lang="en-US" dirty="0">
                <a:solidFill>
                  <a:schemeClr val="tx1">
                    <a:lumMod val="65000"/>
                    <a:lumOff val="35000"/>
                  </a:schemeClr>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360595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482600" y="443794"/>
            <a:ext cx="11074400" cy="1025921"/>
          </a:xfrm>
          <a:prstGeom prst="rect">
            <a:avLst/>
          </a:prstGeom>
        </p:spPr>
        <p:txBody>
          <a:bodyPr vert="horz" wrap="square" lIns="91440" tIns="45720" rIns="91440" bIns="45720" rtlCol="0" anchor="t" anchorCtr="0">
            <a:spAutoFit/>
          </a:bodyPr>
          <a:lstStyle>
            <a:lvl1pPr>
              <a:defRPr lang="en-US" sz="5867" dirty="0"/>
            </a:lvl1pPr>
          </a:lstStyle>
          <a:p>
            <a:pPr lvl="0"/>
            <a:r>
              <a:rPr lang="en-US" dirty="0"/>
              <a:t>Click to edit Master title style</a:t>
            </a:r>
          </a:p>
        </p:txBody>
      </p:sp>
      <p:sp>
        <p:nvSpPr>
          <p:cNvPr id="3" name="Content Placeholder 2"/>
          <p:cNvSpPr>
            <a:spLocks noGrp="1"/>
          </p:cNvSpPr>
          <p:nvPr>
            <p:ph idx="1"/>
          </p:nvPr>
        </p:nvSpPr>
        <p:spPr>
          <a:xfrm>
            <a:off x="482600" y="1333501"/>
            <a:ext cx="10972800" cy="2103140"/>
          </a:xfrm>
          <a:prstGeom prst="rect">
            <a:avLst/>
          </a:prstGeom>
        </p:spPr>
        <p:txBody>
          <a:bodyPr vert="horz" wrap="square" lIns="137160" tIns="45720" rIns="91440" bIns="45720" rtlCol="0">
            <a:spAutoFit/>
          </a:bodyPr>
          <a:lstStyle>
            <a:lvl1pPr marL="459306" indent="-459306">
              <a:buFont typeface="Arial" panose="020B0604020202020204" pitchFamily="34" charset="0"/>
              <a:buChar char="•"/>
              <a:defRPr lang="en-US" sz="4267" dirty="0" smtClean="0"/>
            </a:lvl1pPr>
            <a:lvl2pPr>
              <a:defRPr lang="en-US" dirty="0" smtClean="0"/>
            </a:lvl2pPr>
            <a:lvl3pPr>
              <a:defRPr lang="en-US" dirty="0" smtClean="0"/>
            </a:lvl3pPr>
            <a:lvl4pPr>
              <a:defRPr lang="en-US" dirty="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defRPr lang="en-US" smtClean="0"/>
            </a:lvl1pPr>
          </a:lstStyle>
          <a:p>
            <a:fld id="{D82AC86B-39BA-4CB3-92E4-E7DC2740F1BF}" type="slidenum">
              <a:rPr lang="en-US" smtClean="0"/>
              <a:pPr/>
              <a:t>‹#›</a:t>
            </a:fld>
            <a:endParaRPr lang="en-US" dirty="0"/>
          </a:p>
        </p:txBody>
      </p:sp>
    </p:spTree>
    <p:extLst>
      <p:ext uri="{BB962C8B-B14F-4D97-AF65-F5344CB8AC3E}">
        <p14:creationId xmlns:p14="http://schemas.microsoft.com/office/powerpoint/2010/main" val="23705136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defRPr lang="en-US" smtClean="0"/>
            </a:lvl1pPr>
          </a:lstStyle>
          <a:p>
            <a:fld id="{D82AC86B-39BA-4CB3-92E4-E7DC2740F1BF}" type="slidenum">
              <a:rPr lang="en-US" smtClean="0"/>
              <a:pPr/>
              <a:t>‹#›</a:t>
            </a:fld>
            <a:endParaRPr lang="en-US" dirty="0"/>
          </a:p>
        </p:txBody>
      </p:sp>
    </p:spTree>
    <p:extLst>
      <p:ext uri="{BB962C8B-B14F-4D97-AF65-F5344CB8AC3E}">
        <p14:creationId xmlns:p14="http://schemas.microsoft.com/office/powerpoint/2010/main" val="7928253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6884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_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8" y="2695484"/>
            <a:ext cx="10894141" cy="1928733"/>
          </a:xfrm>
        </p:spPr>
        <p:txBody>
          <a:bodyPr/>
          <a:lstStyle>
            <a:lvl1pPr algn="ctr">
              <a:defRPr sz="5867" b="0" baseline="0">
                <a:solidFill>
                  <a:schemeClr val="bg2"/>
                </a:solidFill>
                <a:latin typeface="Arial Black" panose="020B0A04020102020204" pitchFamily="34" charset="0"/>
              </a:defRPr>
            </a:lvl1pPr>
          </a:lstStyle>
          <a:p>
            <a:r>
              <a:rPr lang="en-US" dirty="0"/>
              <a:t>Click to edit Master title style</a:t>
            </a:r>
          </a:p>
        </p:txBody>
      </p:sp>
      <p:pic>
        <p:nvPicPr>
          <p:cNvPr id="9" name="Picture 8"/>
          <p:cNvPicPr>
            <a:picLocks noChangeAspect="1"/>
          </p:cNvPicPr>
          <p:nvPr userDrawn="1"/>
        </p:nvPicPr>
        <p:blipFill>
          <a:blip r:embed="rId2"/>
          <a:stretch>
            <a:fillRect/>
          </a:stretch>
        </p:blipFill>
        <p:spPr>
          <a:xfrm>
            <a:off x="9413966" y="5966609"/>
            <a:ext cx="2560317" cy="731520"/>
          </a:xfrm>
          <a:prstGeom prst="rect">
            <a:avLst/>
          </a:prstGeom>
        </p:spPr>
      </p:pic>
    </p:spTree>
    <p:extLst>
      <p:ext uri="{BB962C8B-B14F-4D97-AF65-F5344CB8AC3E}">
        <p14:creationId xmlns:p14="http://schemas.microsoft.com/office/powerpoint/2010/main" val="42683804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82600" y="449891"/>
            <a:ext cx="10894141" cy="748988"/>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6" name="Text Placeholder 5"/>
          <p:cNvSpPr>
            <a:spLocks noGrp="1"/>
          </p:cNvSpPr>
          <p:nvPr>
            <p:ph type="body" idx="1"/>
          </p:nvPr>
        </p:nvSpPr>
        <p:spPr>
          <a:xfrm>
            <a:off x="482600" y="1337859"/>
            <a:ext cx="10894141" cy="2325423"/>
          </a:xfrm>
          <a:prstGeom prst="rect">
            <a:avLst/>
          </a:prstGeom>
        </p:spPr>
        <p:txBody>
          <a:bodyPr vert="horz" wrap="square" lIns="13716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ea typeface="Open Sans" panose="020B0606030504020204" pitchFamily="34" charset="0"/>
                <a:cs typeface="Open Sans" panose="020B0606030504020204" pitchFamily="34" charset="0"/>
              </a:defRPr>
            </a:lvl1pPr>
          </a:lstStyle>
          <a:p>
            <a:fld id="{D82AC86B-39BA-4CB3-92E4-E7DC2740F1BF}" type="slidenum">
              <a:rPr lang="en-US" smtClean="0"/>
              <a:pPr/>
              <a:t>‹#›</a:t>
            </a:fld>
            <a:endParaRPr lang="en-US" dirty="0"/>
          </a:p>
        </p:txBody>
      </p:sp>
      <p:pic>
        <p:nvPicPr>
          <p:cNvPr id="15" name="Picture 14"/>
          <p:cNvPicPr>
            <a:picLocks noChangeAspect="1"/>
          </p:cNvPicPr>
          <p:nvPr userDrawn="1"/>
        </p:nvPicPr>
        <p:blipFill>
          <a:blip r:embed="rId9"/>
          <a:stretch>
            <a:fillRect/>
          </a:stretch>
        </p:blipFill>
        <p:spPr>
          <a:xfrm>
            <a:off x="9970863" y="6133789"/>
            <a:ext cx="1920239" cy="548640"/>
          </a:xfrm>
          <a:prstGeom prst="rect">
            <a:avLst/>
          </a:prstGeom>
        </p:spPr>
      </p:pic>
    </p:spTree>
    <p:extLst>
      <p:ext uri="{BB962C8B-B14F-4D97-AF65-F5344CB8AC3E}">
        <p14:creationId xmlns:p14="http://schemas.microsoft.com/office/powerpoint/2010/main" val="364666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609585" rtl="0" fontAlgn="base">
        <a:spcBef>
          <a:spcPct val="0"/>
        </a:spcBef>
        <a:spcAft>
          <a:spcPct val="0"/>
        </a:spcAft>
        <a:defRPr sz="4267" b="1" kern="1200">
          <a:solidFill>
            <a:schemeClr val="tx2"/>
          </a:solidFill>
          <a:latin typeface="+mj-lt"/>
          <a:ea typeface="+mj-ea"/>
          <a:cs typeface="Arial" panose="020B0604020202020204" pitchFamily="34" charset="0"/>
        </a:defRPr>
      </a:lvl1pPr>
      <a:lvl2pPr algn="ctr" defTabSz="609585" rtl="0" fontAlgn="base">
        <a:spcBef>
          <a:spcPct val="0"/>
        </a:spcBef>
        <a:spcAft>
          <a:spcPct val="0"/>
        </a:spcAft>
        <a:defRPr sz="5867">
          <a:solidFill>
            <a:schemeClr val="tx1"/>
          </a:solidFill>
          <a:latin typeface="Calibri" pitchFamily="34" charset="0"/>
        </a:defRPr>
      </a:lvl2pPr>
      <a:lvl3pPr algn="ctr" defTabSz="609585" rtl="0" fontAlgn="base">
        <a:spcBef>
          <a:spcPct val="0"/>
        </a:spcBef>
        <a:spcAft>
          <a:spcPct val="0"/>
        </a:spcAft>
        <a:defRPr sz="5867">
          <a:solidFill>
            <a:schemeClr val="tx1"/>
          </a:solidFill>
          <a:latin typeface="Calibri" pitchFamily="34" charset="0"/>
        </a:defRPr>
      </a:lvl3pPr>
      <a:lvl4pPr algn="ctr" defTabSz="609585" rtl="0" fontAlgn="base">
        <a:spcBef>
          <a:spcPct val="0"/>
        </a:spcBef>
        <a:spcAft>
          <a:spcPct val="0"/>
        </a:spcAft>
        <a:defRPr sz="5867">
          <a:solidFill>
            <a:schemeClr val="tx1"/>
          </a:solidFill>
          <a:latin typeface="Calibri" pitchFamily="34" charset="0"/>
        </a:defRPr>
      </a:lvl4pPr>
      <a:lvl5pPr algn="ctr" defTabSz="609585" rtl="0" fontAlgn="base">
        <a:spcBef>
          <a:spcPct val="0"/>
        </a:spcBef>
        <a:spcAft>
          <a:spcPct val="0"/>
        </a:spcAft>
        <a:defRPr sz="5867">
          <a:solidFill>
            <a:schemeClr val="tx1"/>
          </a:solidFill>
          <a:latin typeface="Calibri" pitchFamily="34" charset="0"/>
        </a:defRPr>
      </a:lvl5pPr>
      <a:lvl6pPr marL="609585" algn="ctr" defTabSz="609585" rtl="0" fontAlgn="base">
        <a:spcBef>
          <a:spcPct val="0"/>
        </a:spcBef>
        <a:spcAft>
          <a:spcPct val="0"/>
        </a:spcAft>
        <a:defRPr sz="5867">
          <a:solidFill>
            <a:schemeClr val="tx1"/>
          </a:solidFill>
          <a:latin typeface="Calibri" pitchFamily="34" charset="0"/>
        </a:defRPr>
      </a:lvl6pPr>
      <a:lvl7pPr marL="1219170" algn="ctr" defTabSz="609585" rtl="0" fontAlgn="base">
        <a:spcBef>
          <a:spcPct val="0"/>
        </a:spcBef>
        <a:spcAft>
          <a:spcPct val="0"/>
        </a:spcAft>
        <a:defRPr sz="5867">
          <a:solidFill>
            <a:schemeClr val="tx1"/>
          </a:solidFill>
          <a:latin typeface="Calibri" pitchFamily="34" charset="0"/>
        </a:defRPr>
      </a:lvl7pPr>
      <a:lvl8pPr marL="1828754" algn="ctr" defTabSz="609585" rtl="0" fontAlgn="base">
        <a:spcBef>
          <a:spcPct val="0"/>
        </a:spcBef>
        <a:spcAft>
          <a:spcPct val="0"/>
        </a:spcAft>
        <a:defRPr sz="5867">
          <a:solidFill>
            <a:schemeClr val="tx1"/>
          </a:solidFill>
          <a:latin typeface="Calibri" pitchFamily="34" charset="0"/>
        </a:defRPr>
      </a:lvl8pPr>
      <a:lvl9pPr marL="2438339" algn="ctr" defTabSz="609585" rtl="0" fontAlgn="base">
        <a:spcBef>
          <a:spcPct val="0"/>
        </a:spcBef>
        <a:spcAft>
          <a:spcPct val="0"/>
        </a:spcAft>
        <a:defRPr sz="5867">
          <a:solidFill>
            <a:schemeClr val="tx1"/>
          </a:solidFill>
          <a:latin typeface="Calibri" pitchFamily="34" charset="0"/>
        </a:defRPr>
      </a:lvl9pPr>
    </p:titleStyle>
    <p:bodyStyle>
      <a:lvl1pPr marL="0" indent="0" algn="l" defTabSz="609585" rtl="0" fontAlgn="base">
        <a:spcBef>
          <a:spcPts val="0"/>
        </a:spcBef>
        <a:spcAft>
          <a:spcPts val="133"/>
        </a:spcAft>
        <a:buFont typeface="Arial" charset="0"/>
        <a:buNone/>
        <a:defRPr sz="2933" kern="1200">
          <a:solidFill>
            <a:schemeClr val="tx1"/>
          </a:solidFill>
          <a:latin typeface="+mn-lt"/>
          <a:ea typeface="Open Sans" panose="020B0606030504020204" pitchFamily="34" charset="0"/>
          <a:cs typeface="Open Sans" panose="020B0606030504020204" pitchFamily="34" charset="0"/>
        </a:defRPr>
      </a:lvl1pPr>
      <a:lvl2pPr marL="759865" indent="-304792" algn="l" defTabSz="609585" rtl="0" fontAlgn="base">
        <a:spcBef>
          <a:spcPts val="0"/>
        </a:spcBef>
        <a:spcAft>
          <a:spcPts val="133"/>
        </a:spcAft>
        <a:buFont typeface="Arial" panose="020B0604020202020204" pitchFamily="34" charset="0"/>
        <a:buChar char="•"/>
        <a:defRPr sz="2933" kern="1200">
          <a:solidFill>
            <a:schemeClr val="tx1"/>
          </a:solidFill>
          <a:latin typeface="+mn-lt"/>
          <a:ea typeface="Open Sans" panose="020B0606030504020204" pitchFamily="34" charset="0"/>
          <a:cs typeface="Open Sans" panose="020B0606030504020204" pitchFamily="34" charset="0"/>
        </a:defRPr>
      </a:lvl2pPr>
      <a:lvl3pPr marL="1068891" indent="-302676" algn="l" defTabSz="609585" rtl="0" fontAlgn="base">
        <a:spcBef>
          <a:spcPts val="0"/>
        </a:spcBef>
        <a:spcAft>
          <a:spcPts val="133"/>
        </a:spcAft>
        <a:buFont typeface="Arial" charset="0"/>
        <a:buChar char="•"/>
        <a:defRPr sz="2667" kern="1200">
          <a:solidFill>
            <a:schemeClr val="tx1"/>
          </a:solidFill>
          <a:latin typeface="+mn-lt"/>
          <a:ea typeface="Open Sans" panose="020B0606030504020204" pitchFamily="34" charset="0"/>
          <a:cs typeface="Open Sans" panose="020B0606030504020204" pitchFamily="34" charset="0"/>
        </a:defRPr>
      </a:lvl3pPr>
      <a:lvl4pPr marL="1369450" indent="-294210" algn="l" defTabSz="609585" rtl="0" fontAlgn="base">
        <a:spcBef>
          <a:spcPts val="0"/>
        </a:spcBef>
        <a:spcAft>
          <a:spcPts val="133"/>
        </a:spcAft>
        <a:buFont typeface="Arial" panose="020B0604020202020204" pitchFamily="34" charset="0"/>
        <a:buChar char="•"/>
        <a:defRPr sz="2667" kern="1200">
          <a:solidFill>
            <a:schemeClr val="tx1"/>
          </a:solidFill>
          <a:latin typeface="+mn-lt"/>
          <a:ea typeface="Open Sans" panose="020B0606030504020204" pitchFamily="34" charset="0"/>
          <a:cs typeface="Open Sans" panose="020B0606030504020204" pitchFamily="34" charset="0"/>
        </a:defRPr>
      </a:lvl4pPr>
      <a:lvl5pPr marL="1678475" indent="-319609" algn="l" defTabSz="609585" rtl="0" fontAlgn="base">
        <a:spcBef>
          <a:spcPts val="0"/>
        </a:spcBef>
        <a:spcAft>
          <a:spcPts val="133"/>
        </a:spcAft>
        <a:buFont typeface="Arial" panose="020B0604020202020204" pitchFamily="34" charset="0"/>
        <a:buChar char="•"/>
        <a:defRPr sz="2667" kern="1200">
          <a:solidFill>
            <a:schemeClr val="tx1"/>
          </a:solidFill>
          <a:latin typeface="+mn-lt"/>
          <a:ea typeface="Open Sans" panose="020B0606030504020204" pitchFamily="34" charset="0"/>
          <a:cs typeface="Open Sans" panose="020B0606030504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orient="horz" pos="279">
          <p15:clr>
            <a:srgbClr val="F26B43"/>
          </p15:clr>
        </p15:guide>
        <p15:guide id="5" orient="horz" pos="840">
          <p15:clr>
            <a:srgbClr val="F26B43"/>
          </p15:clr>
        </p15:guide>
        <p15:guide id="6" pos="542">
          <p15:clr>
            <a:srgbClr val="F26B43"/>
          </p15:clr>
        </p15:guide>
        <p15:guide id="7" pos="55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203" y="2005956"/>
            <a:ext cx="8685177" cy="1582934"/>
          </a:xfrm>
        </p:spPr>
        <p:txBody>
          <a:bodyPr/>
          <a:lstStyle/>
          <a:p>
            <a:r>
              <a:rPr lang="en-US" sz="3600" dirty="0"/>
              <a:t>Advanced ETL and Textual Analysis 2</a:t>
            </a:r>
          </a:p>
        </p:txBody>
      </p:sp>
      <p:sp>
        <p:nvSpPr>
          <p:cNvPr id="9" name="Subtitle 8">
            <a:extLst>
              <a:ext uri="{FF2B5EF4-FFF2-40B4-BE49-F238E27FC236}">
                <a16:creationId xmlns:a16="http://schemas.microsoft.com/office/drawing/2014/main" id="{B2773AAD-913F-4F7D-B76C-297F2718F473}"/>
              </a:ext>
            </a:extLst>
          </p:cNvPr>
          <p:cNvSpPr>
            <a:spLocks noGrp="1"/>
          </p:cNvSpPr>
          <p:nvPr>
            <p:ph type="subTitle" idx="1"/>
          </p:nvPr>
        </p:nvSpPr>
        <p:spPr>
          <a:xfrm>
            <a:off x="482603" y="4019111"/>
            <a:ext cx="8502777" cy="1928733"/>
          </a:xfrm>
        </p:spPr>
        <p:txBody>
          <a:bodyPr/>
          <a:lstStyle/>
          <a:p>
            <a:r>
              <a:rPr lang="en-US" sz="3600" dirty="0"/>
              <a:t>Data Analytics for Professional Accountants </a:t>
            </a:r>
            <a:r>
              <a:rPr lang="en-US" sz="4000" dirty="0"/>
              <a:t>(ACCTG 522)</a:t>
            </a:r>
          </a:p>
          <a:p>
            <a:r>
              <a:rPr lang="en-US" sz="3600" dirty="0"/>
              <a:t>Class 5 | MPAcc Class of 2026</a:t>
            </a:r>
          </a:p>
        </p:txBody>
      </p:sp>
    </p:spTree>
    <p:extLst>
      <p:ext uri="{BB962C8B-B14F-4D97-AF65-F5344CB8AC3E}">
        <p14:creationId xmlns:p14="http://schemas.microsoft.com/office/powerpoint/2010/main" val="22872926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BBB3955-DAF3-DB23-14BB-F00237475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072" y="527490"/>
            <a:ext cx="7063702" cy="556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424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9CD1-172C-FD1A-9AD4-B88B0AA9A46D}"/>
              </a:ext>
            </a:extLst>
          </p:cNvPr>
          <p:cNvSpPr>
            <a:spLocks noGrp="1"/>
          </p:cNvSpPr>
          <p:nvPr>
            <p:ph type="title"/>
          </p:nvPr>
        </p:nvSpPr>
        <p:spPr>
          <a:xfrm>
            <a:off x="0" y="354233"/>
            <a:ext cx="11187404" cy="1359283"/>
          </a:xfrm>
        </p:spPr>
        <p:txBody>
          <a:bodyPr/>
          <a:lstStyle/>
          <a:p>
            <a:r>
              <a:rPr lang="en-US" dirty="0"/>
              <a:t>Enron Key Timeline</a:t>
            </a:r>
          </a:p>
        </p:txBody>
      </p:sp>
      <p:pic>
        <p:nvPicPr>
          <p:cNvPr id="5" name="Picture 4">
            <a:extLst>
              <a:ext uri="{FF2B5EF4-FFF2-40B4-BE49-F238E27FC236}">
                <a16:creationId xmlns:a16="http://schemas.microsoft.com/office/drawing/2014/main" id="{980FE191-25A5-ACE2-9E14-7EED05F05FF2}"/>
              </a:ext>
            </a:extLst>
          </p:cNvPr>
          <p:cNvPicPr>
            <a:picLocks noChangeAspect="1"/>
          </p:cNvPicPr>
          <p:nvPr/>
        </p:nvPicPr>
        <p:blipFill>
          <a:blip r:embed="rId2"/>
          <a:stretch>
            <a:fillRect/>
          </a:stretch>
        </p:blipFill>
        <p:spPr>
          <a:xfrm>
            <a:off x="7144463" y="1693959"/>
            <a:ext cx="4220222" cy="5164041"/>
          </a:xfrm>
          <a:prstGeom prst="rect">
            <a:avLst/>
          </a:prstGeom>
        </p:spPr>
      </p:pic>
      <p:sp>
        <p:nvSpPr>
          <p:cNvPr id="6" name="Rectangle 1">
            <a:extLst>
              <a:ext uri="{FF2B5EF4-FFF2-40B4-BE49-F238E27FC236}">
                <a16:creationId xmlns:a16="http://schemas.microsoft.com/office/drawing/2014/main" id="{3C7497B9-98EB-DB8D-5A8F-A011E78D9573}"/>
              </a:ext>
            </a:extLst>
          </p:cNvPr>
          <p:cNvSpPr>
            <a:spLocks noGrp="1" noChangeArrowheads="1"/>
          </p:cNvSpPr>
          <p:nvPr>
            <p:ph idx="1"/>
          </p:nvPr>
        </p:nvSpPr>
        <p:spPr bwMode="auto">
          <a:xfrm>
            <a:off x="370632" y="2795650"/>
            <a:ext cx="660590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1999–2000 → Enron at peak: rapid growth, accounting complexity.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2"/>
                </a:solidFill>
                <a:effectLst/>
                <a:latin typeface="Arial" panose="020B0604020202020204" pitchFamily="34" charset="0"/>
              </a:rPr>
              <a:t>Aug 2001 → Skilling resigns, Watkins memo.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2"/>
                </a:solidFill>
                <a:effectLst/>
                <a:latin typeface="Arial" panose="020B0604020202020204" pitchFamily="34" charset="0"/>
              </a:rPr>
              <a:t>Oct 2001 → Massive loss and equity reduction disclosed.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2"/>
                </a:solidFill>
                <a:effectLst/>
                <a:latin typeface="Arial" panose="020B0604020202020204" pitchFamily="34" charset="0"/>
              </a:rPr>
              <a:t>Oct–Nov 2001 → SEC investigation begins.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2"/>
                </a:solidFill>
                <a:effectLst/>
                <a:latin typeface="Arial" panose="020B0604020202020204" pitchFamily="34" charset="0"/>
              </a:rPr>
              <a:t>Nov 2001 → Restatement and Dynegy merger collapse.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2"/>
                </a:solidFill>
                <a:effectLst/>
                <a:latin typeface="Arial" panose="020B0604020202020204" pitchFamily="34" charset="0"/>
              </a:rPr>
              <a:t>Dec 2001 → Bankruptcy (at time biggest ever).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2002 → Andersen indicted and collapses.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2002–2006 → Enron Task Force prosecutes key executives.</a:t>
            </a:r>
          </a:p>
        </p:txBody>
      </p:sp>
    </p:spTree>
    <p:extLst>
      <p:ext uri="{BB962C8B-B14F-4D97-AF65-F5344CB8AC3E}">
        <p14:creationId xmlns:p14="http://schemas.microsoft.com/office/powerpoint/2010/main" val="40212180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FD76-9076-1CB4-EC7E-2ADF55ADFDFC}"/>
              </a:ext>
            </a:extLst>
          </p:cNvPr>
          <p:cNvSpPr>
            <a:spLocks noGrp="1"/>
          </p:cNvSpPr>
          <p:nvPr>
            <p:ph type="title"/>
          </p:nvPr>
        </p:nvSpPr>
        <p:spPr>
          <a:xfrm>
            <a:off x="0" y="354233"/>
            <a:ext cx="11187404" cy="1359283"/>
          </a:xfrm>
        </p:spPr>
        <p:txBody>
          <a:bodyPr/>
          <a:lstStyle/>
          <a:p>
            <a:r>
              <a:rPr lang="en-US" dirty="0"/>
              <a:t>Case Deliverable Question</a:t>
            </a:r>
          </a:p>
        </p:txBody>
      </p:sp>
      <p:sp>
        <p:nvSpPr>
          <p:cNvPr id="3" name="Content Placeholder 2">
            <a:extLst>
              <a:ext uri="{FF2B5EF4-FFF2-40B4-BE49-F238E27FC236}">
                <a16:creationId xmlns:a16="http://schemas.microsoft.com/office/drawing/2014/main" id="{0E64BE83-11D4-CA90-CB7E-FD2C9A5A83BE}"/>
              </a:ext>
            </a:extLst>
          </p:cNvPr>
          <p:cNvSpPr>
            <a:spLocks noGrp="1"/>
          </p:cNvSpPr>
          <p:nvPr>
            <p:ph idx="1"/>
          </p:nvPr>
        </p:nvSpPr>
        <p:spPr>
          <a:xfrm>
            <a:off x="370632" y="2061289"/>
            <a:ext cx="10994053" cy="3416320"/>
          </a:xfrm>
        </p:spPr>
        <p:txBody>
          <a:bodyPr/>
          <a:lstStyle/>
          <a:p>
            <a:r>
              <a:rPr lang="en-US" dirty="0"/>
              <a:t>Conduct a forensic review of internal communications from the Enron email corpus. What evidence, if any, points to failures of governance, accountability, or integrity within the organization? Submit a memo and attach supporting exhibits from your analysis.</a:t>
            </a:r>
          </a:p>
        </p:txBody>
      </p:sp>
    </p:spTree>
    <p:extLst>
      <p:ext uri="{BB962C8B-B14F-4D97-AF65-F5344CB8AC3E}">
        <p14:creationId xmlns:p14="http://schemas.microsoft.com/office/powerpoint/2010/main" val="38159013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B991-7056-38EF-BB81-5D287515364A}"/>
              </a:ext>
            </a:extLst>
          </p:cNvPr>
          <p:cNvSpPr>
            <a:spLocks noGrp="1"/>
          </p:cNvSpPr>
          <p:nvPr>
            <p:ph type="title"/>
          </p:nvPr>
        </p:nvSpPr>
        <p:spPr>
          <a:xfrm>
            <a:off x="0" y="354233"/>
            <a:ext cx="11187404" cy="1359283"/>
          </a:xfrm>
        </p:spPr>
        <p:txBody>
          <a:bodyPr/>
          <a:lstStyle/>
          <a:p>
            <a:r>
              <a:rPr lang="en-US" dirty="0"/>
              <a:t>Memo Structure</a:t>
            </a:r>
          </a:p>
        </p:txBody>
      </p:sp>
      <p:sp>
        <p:nvSpPr>
          <p:cNvPr id="3" name="Content Placeholder 2">
            <a:extLst>
              <a:ext uri="{FF2B5EF4-FFF2-40B4-BE49-F238E27FC236}">
                <a16:creationId xmlns:a16="http://schemas.microsoft.com/office/drawing/2014/main" id="{E7053BB1-0565-4046-25D6-536F37F0C047}"/>
              </a:ext>
            </a:extLst>
          </p:cNvPr>
          <p:cNvSpPr>
            <a:spLocks noGrp="1"/>
          </p:cNvSpPr>
          <p:nvPr>
            <p:ph idx="1"/>
          </p:nvPr>
        </p:nvSpPr>
        <p:spPr>
          <a:xfrm>
            <a:off x="370632" y="2061289"/>
            <a:ext cx="10994053" cy="4962897"/>
          </a:xfrm>
        </p:spPr>
        <p:txBody>
          <a:bodyPr/>
          <a:lstStyle/>
          <a:p>
            <a:r>
              <a:rPr lang="en-US" sz="1600" b="1" dirty="0">
                <a:solidFill>
                  <a:schemeClr val="tx1">
                    <a:lumMod val="50000"/>
                    <a:lumOff val="50000"/>
                  </a:schemeClr>
                </a:solidFill>
              </a:rPr>
              <a:t>To:</a:t>
            </a:r>
            <a:r>
              <a:rPr lang="en-US" sz="1600" dirty="0">
                <a:solidFill>
                  <a:schemeClr val="tx1">
                    <a:lumMod val="50000"/>
                    <a:lumOff val="50000"/>
                  </a:schemeClr>
                </a:solidFill>
              </a:rPr>
              <a:t> Asher Curtis</a:t>
            </a:r>
            <a:br>
              <a:rPr lang="en-US" sz="1600" dirty="0">
                <a:solidFill>
                  <a:schemeClr val="tx1">
                    <a:lumMod val="50000"/>
                    <a:lumOff val="50000"/>
                  </a:schemeClr>
                </a:solidFill>
              </a:rPr>
            </a:br>
            <a:r>
              <a:rPr lang="en-US" sz="1600" b="1" dirty="0">
                <a:solidFill>
                  <a:schemeClr val="tx1">
                    <a:lumMod val="50000"/>
                    <a:lumOff val="50000"/>
                  </a:schemeClr>
                </a:solidFill>
              </a:rPr>
              <a:t>From:</a:t>
            </a:r>
            <a:r>
              <a:rPr lang="en-US" sz="1600" dirty="0">
                <a:solidFill>
                  <a:schemeClr val="tx1">
                    <a:lumMod val="50000"/>
                    <a:lumOff val="50000"/>
                  </a:schemeClr>
                </a:solidFill>
              </a:rPr>
              <a:t> [Student Name], Forensic Analyst</a:t>
            </a:r>
            <a:br>
              <a:rPr lang="en-US" sz="1600" dirty="0">
                <a:solidFill>
                  <a:schemeClr val="tx1">
                    <a:lumMod val="50000"/>
                    <a:lumOff val="50000"/>
                  </a:schemeClr>
                </a:solidFill>
              </a:rPr>
            </a:br>
            <a:r>
              <a:rPr lang="en-US" sz="1600" b="1" dirty="0">
                <a:solidFill>
                  <a:schemeClr val="tx1">
                    <a:lumMod val="50000"/>
                    <a:lumOff val="50000"/>
                  </a:schemeClr>
                </a:solidFill>
              </a:rPr>
              <a:t>Subject:</a:t>
            </a:r>
            <a:r>
              <a:rPr lang="en-US" sz="1600" dirty="0">
                <a:solidFill>
                  <a:schemeClr val="tx1">
                    <a:lumMod val="50000"/>
                    <a:lumOff val="50000"/>
                  </a:schemeClr>
                </a:solidFill>
              </a:rPr>
              <a:t> Summary of Evidence from Enron Email Corpus</a:t>
            </a:r>
            <a:br>
              <a:rPr lang="en-US" sz="1600" dirty="0">
                <a:solidFill>
                  <a:schemeClr val="tx1">
                    <a:lumMod val="50000"/>
                    <a:lumOff val="50000"/>
                  </a:schemeClr>
                </a:solidFill>
              </a:rPr>
            </a:br>
            <a:r>
              <a:rPr lang="en-US" sz="1600" b="1" dirty="0">
                <a:solidFill>
                  <a:schemeClr val="tx1">
                    <a:lumMod val="50000"/>
                    <a:lumOff val="50000"/>
                  </a:schemeClr>
                </a:solidFill>
              </a:rPr>
              <a:t>Date:</a:t>
            </a:r>
            <a:r>
              <a:rPr lang="en-US" sz="1600" dirty="0">
                <a:solidFill>
                  <a:schemeClr val="tx1">
                    <a:lumMod val="50000"/>
                    <a:lumOff val="50000"/>
                  </a:schemeClr>
                </a:solidFill>
              </a:rPr>
              <a:t> [Insert date]</a:t>
            </a:r>
          </a:p>
          <a:p>
            <a:r>
              <a:rPr lang="en-US" sz="1600" b="1" dirty="0">
                <a:solidFill>
                  <a:schemeClr val="tx1">
                    <a:lumMod val="50000"/>
                    <a:lumOff val="50000"/>
                  </a:schemeClr>
                </a:solidFill>
              </a:rPr>
              <a:t>Summary of Findings (1–2 paragraphs)</a:t>
            </a:r>
            <a:endParaRPr lang="en-US" sz="1600" dirty="0">
              <a:solidFill>
                <a:schemeClr val="tx1">
                  <a:lumMod val="50000"/>
                  <a:lumOff val="50000"/>
                </a:schemeClr>
              </a:solidFill>
            </a:endParaRPr>
          </a:p>
          <a:p>
            <a:pPr lvl="0"/>
            <a:r>
              <a:rPr lang="en-US" sz="1600" dirty="0">
                <a:solidFill>
                  <a:schemeClr val="tx1">
                    <a:lumMod val="50000"/>
                    <a:lumOff val="50000"/>
                  </a:schemeClr>
                </a:solidFill>
              </a:rPr>
              <a:t>Brief overview of evidence discovered</a:t>
            </a:r>
          </a:p>
          <a:p>
            <a:pPr lvl="0"/>
            <a:r>
              <a:rPr lang="en-US" sz="1600" dirty="0">
                <a:solidFill>
                  <a:schemeClr val="tx1">
                    <a:lumMod val="50000"/>
                    <a:lumOff val="50000"/>
                  </a:schemeClr>
                </a:solidFill>
              </a:rPr>
              <a:t>Relevance to possible fraud or ethical violations</a:t>
            </a:r>
          </a:p>
          <a:p>
            <a:r>
              <a:rPr lang="en-US" sz="1600" b="1" dirty="0">
                <a:solidFill>
                  <a:schemeClr val="tx1">
                    <a:lumMod val="50000"/>
                    <a:lumOff val="50000"/>
                  </a:schemeClr>
                </a:solidFill>
              </a:rPr>
              <a:t>Analytical Methods Used</a:t>
            </a:r>
            <a:endParaRPr lang="en-US" sz="1600" dirty="0">
              <a:solidFill>
                <a:schemeClr val="tx1">
                  <a:lumMod val="50000"/>
                  <a:lumOff val="50000"/>
                </a:schemeClr>
              </a:solidFill>
            </a:endParaRPr>
          </a:p>
          <a:p>
            <a:pPr lvl="0"/>
            <a:r>
              <a:rPr lang="en-US" sz="1600" dirty="0">
                <a:solidFill>
                  <a:schemeClr val="tx1">
                    <a:lumMod val="50000"/>
                    <a:lumOff val="50000"/>
                  </a:schemeClr>
                </a:solidFill>
              </a:rPr>
              <a:t>Regex and/or keyword and/or individual search</a:t>
            </a:r>
          </a:p>
          <a:p>
            <a:pPr lvl="0"/>
            <a:r>
              <a:rPr lang="en-US" sz="1600" dirty="0">
                <a:solidFill>
                  <a:schemeClr val="tx1">
                    <a:lumMod val="50000"/>
                    <a:lumOff val="50000"/>
                  </a:schemeClr>
                </a:solidFill>
              </a:rPr>
              <a:t>Sentiment analysis or topic clustering</a:t>
            </a:r>
          </a:p>
          <a:p>
            <a:pPr lvl="0"/>
            <a:r>
              <a:rPr lang="en-US" sz="1600" dirty="0">
                <a:solidFill>
                  <a:schemeClr val="tx1">
                    <a:lumMod val="50000"/>
                    <a:lumOff val="50000"/>
                  </a:schemeClr>
                </a:solidFill>
              </a:rPr>
              <a:t>Network mapping or anomaly detection</a:t>
            </a:r>
          </a:p>
          <a:p>
            <a:r>
              <a:rPr lang="en-US" sz="1600" b="1" dirty="0">
                <a:solidFill>
                  <a:schemeClr val="tx1">
                    <a:lumMod val="50000"/>
                    <a:lumOff val="50000"/>
                  </a:schemeClr>
                </a:solidFill>
              </a:rPr>
              <a:t>Evidence Highlights (with attachments)</a:t>
            </a:r>
            <a:endParaRPr lang="en-US" sz="1600" dirty="0">
              <a:solidFill>
                <a:schemeClr val="tx1">
                  <a:lumMod val="50000"/>
                  <a:lumOff val="50000"/>
                </a:schemeClr>
              </a:solidFill>
            </a:endParaRPr>
          </a:p>
          <a:p>
            <a:pPr lvl="0"/>
            <a:r>
              <a:rPr lang="en-US" sz="1600" dirty="0">
                <a:solidFill>
                  <a:schemeClr val="tx1">
                    <a:lumMod val="50000"/>
                    <a:lumOff val="50000"/>
                  </a:schemeClr>
                </a:solidFill>
              </a:rPr>
              <a:t>Include 2–3 key emails or message excerpts</a:t>
            </a:r>
          </a:p>
          <a:p>
            <a:pPr lvl="0"/>
            <a:r>
              <a:rPr lang="en-US" sz="1600" dirty="0">
                <a:solidFill>
                  <a:schemeClr val="tx1">
                    <a:lumMod val="50000"/>
                    <a:lumOff val="50000"/>
                  </a:schemeClr>
                </a:solidFill>
              </a:rPr>
              <a:t>Visualizations: network graphs, frequency plots, etc.</a:t>
            </a:r>
          </a:p>
          <a:p>
            <a:r>
              <a:rPr lang="en-US" sz="1600" b="1" dirty="0">
                <a:solidFill>
                  <a:schemeClr val="tx1">
                    <a:lumMod val="50000"/>
                    <a:lumOff val="50000"/>
                  </a:schemeClr>
                </a:solidFill>
              </a:rPr>
              <a:t>Interpretation and Recommendations</a:t>
            </a:r>
            <a:endParaRPr lang="en-US" sz="1600" dirty="0">
              <a:solidFill>
                <a:schemeClr val="tx1">
                  <a:lumMod val="50000"/>
                  <a:lumOff val="50000"/>
                </a:schemeClr>
              </a:solidFill>
            </a:endParaRPr>
          </a:p>
          <a:p>
            <a:pPr lvl="0"/>
            <a:r>
              <a:rPr lang="en-US" sz="1600" dirty="0">
                <a:solidFill>
                  <a:schemeClr val="tx1">
                    <a:lumMod val="50000"/>
                    <a:lumOff val="50000"/>
                  </a:schemeClr>
                </a:solidFill>
              </a:rPr>
              <a:t>Explain significance</a:t>
            </a:r>
          </a:p>
          <a:p>
            <a:pPr lvl="0"/>
            <a:r>
              <a:rPr lang="en-US" sz="1600" dirty="0">
                <a:solidFill>
                  <a:schemeClr val="tx1">
                    <a:lumMod val="50000"/>
                    <a:lumOff val="50000"/>
                  </a:schemeClr>
                </a:solidFill>
              </a:rPr>
              <a:t>Suggest further investigative steps (e.g., deeper audit of certain users)</a:t>
            </a:r>
          </a:p>
          <a:p>
            <a:r>
              <a:rPr lang="en-US" sz="1600" b="1" dirty="0">
                <a:solidFill>
                  <a:schemeClr val="tx1">
                    <a:lumMod val="50000"/>
                    <a:lumOff val="50000"/>
                  </a:schemeClr>
                </a:solidFill>
              </a:rPr>
              <a:t>Attachments</a:t>
            </a:r>
            <a:endParaRPr lang="en-US" sz="1600" dirty="0">
              <a:solidFill>
                <a:schemeClr val="tx1">
                  <a:lumMod val="50000"/>
                  <a:lumOff val="50000"/>
                </a:schemeClr>
              </a:solidFill>
            </a:endParaRPr>
          </a:p>
          <a:p>
            <a:endParaRPr lang="en-US" sz="1600" dirty="0">
              <a:solidFill>
                <a:schemeClr val="tx1">
                  <a:lumMod val="50000"/>
                  <a:lumOff val="50000"/>
                </a:schemeClr>
              </a:solidFill>
            </a:endParaRPr>
          </a:p>
        </p:txBody>
      </p:sp>
    </p:spTree>
    <p:extLst>
      <p:ext uri="{BB962C8B-B14F-4D97-AF65-F5344CB8AC3E}">
        <p14:creationId xmlns:p14="http://schemas.microsoft.com/office/powerpoint/2010/main" val="26492747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A781-213E-57BB-93A9-8AEA67C43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8DAF6-D0C0-0B3D-4B6D-5722CBB2A068}"/>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654F0600-ADA9-9952-289E-BF42DAA64D8E}"/>
              </a:ext>
            </a:extLst>
          </p:cNvPr>
          <p:cNvSpPr>
            <a:spLocks noGrp="1"/>
          </p:cNvSpPr>
          <p:nvPr>
            <p:ph idx="1"/>
          </p:nvPr>
        </p:nvSpPr>
        <p:spPr>
          <a:xfrm>
            <a:off x="370632" y="2061289"/>
            <a:ext cx="10994053" cy="3662285"/>
          </a:xfrm>
        </p:spPr>
        <p:txBody>
          <a:bodyPr/>
          <a:lstStyle/>
          <a:p>
            <a:r>
              <a:rPr lang="en-US" sz="2800" b="1" dirty="0"/>
              <a:t>Class Agenda</a:t>
            </a:r>
          </a:p>
          <a:p>
            <a:pPr marL="571500" indent="-571500">
              <a:buFont typeface="Arial" panose="020B0604020202020204" pitchFamily="34" charset="0"/>
              <a:buChar char="•"/>
            </a:pPr>
            <a:r>
              <a:rPr lang="en-US" sz="2800" dirty="0">
                <a:solidFill>
                  <a:schemeClr val="bg1">
                    <a:lumMod val="65000"/>
                  </a:schemeClr>
                </a:solidFill>
              </a:rPr>
              <a:t>Case Review: Enron Emails Case</a:t>
            </a:r>
          </a:p>
          <a:p>
            <a:pPr marL="571500" indent="-571500">
              <a:buFont typeface="Arial" panose="020B0604020202020204" pitchFamily="34" charset="0"/>
              <a:buChar char="•"/>
            </a:pPr>
            <a:r>
              <a:rPr lang="en-US" sz="2800" dirty="0">
                <a:solidFill>
                  <a:schemeClr val="bg1">
                    <a:lumMod val="65000"/>
                  </a:schemeClr>
                </a:solidFill>
              </a:rPr>
              <a:t>Case Deliverable Overview</a:t>
            </a:r>
          </a:p>
          <a:p>
            <a:pPr marL="571500" indent="-571500">
              <a:buFont typeface="Arial" panose="020B0604020202020204" pitchFamily="34" charset="0"/>
              <a:buChar char="•"/>
            </a:pPr>
            <a:r>
              <a:rPr lang="en-US" sz="2800" b="1" dirty="0">
                <a:solidFill>
                  <a:schemeClr val="tx2"/>
                </a:solidFill>
              </a:rPr>
              <a:t>Lab Tool and workflow overviews:</a:t>
            </a:r>
          </a:p>
          <a:p>
            <a:pPr marL="1331365" lvl="1" indent="-571500"/>
            <a:r>
              <a:rPr lang="en-US" sz="2133" b="1" dirty="0" err="1">
                <a:solidFill>
                  <a:srgbClr val="4B2E84"/>
                </a:solidFill>
              </a:rPr>
              <a:t>DateTime</a:t>
            </a:r>
            <a:r>
              <a:rPr lang="en-US" sz="2133" b="1" dirty="0">
                <a:solidFill>
                  <a:srgbClr val="4B2E84"/>
                </a:solidFill>
              </a:rPr>
              <a:t> parsing functions</a:t>
            </a:r>
          </a:p>
          <a:p>
            <a:pPr marL="1331365" lvl="1" indent="-571500"/>
            <a:r>
              <a:rPr lang="en-US" sz="2133" b="1" dirty="0">
                <a:solidFill>
                  <a:srgbClr val="4B2E84"/>
                </a:solidFill>
              </a:rPr>
              <a:t>Sentiment Analysis</a:t>
            </a:r>
          </a:p>
          <a:p>
            <a:pPr marL="1331365" lvl="1" indent="-571500"/>
            <a:r>
              <a:rPr lang="en-US" sz="2133" b="1" dirty="0">
                <a:solidFill>
                  <a:srgbClr val="4B2E84"/>
                </a:solidFill>
              </a:rPr>
              <a:t>Phrase Analysis</a:t>
            </a:r>
          </a:p>
          <a:p>
            <a:pPr marL="1331365" lvl="1" indent="-571500"/>
            <a:r>
              <a:rPr lang="en-US" sz="2133" b="1" dirty="0">
                <a:solidFill>
                  <a:srgbClr val="4B2E84"/>
                </a:solidFill>
              </a:rPr>
              <a:t>Individual Forensic Workflow</a:t>
            </a:r>
          </a:p>
          <a:p>
            <a:pPr marL="571500" indent="-571500">
              <a:buFont typeface="Arial" panose="020B0604020202020204" pitchFamily="34" charset="0"/>
              <a:buChar char="•"/>
            </a:pPr>
            <a:r>
              <a:rPr lang="en-US" sz="2800" dirty="0"/>
              <a:t>Lab Forensic Analysis</a:t>
            </a:r>
          </a:p>
        </p:txBody>
      </p:sp>
    </p:spTree>
    <p:extLst>
      <p:ext uri="{BB962C8B-B14F-4D97-AF65-F5344CB8AC3E}">
        <p14:creationId xmlns:p14="http://schemas.microsoft.com/office/powerpoint/2010/main" val="41749848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C425C-D450-2F28-3558-841FDFB0A674}"/>
              </a:ext>
            </a:extLst>
          </p:cNvPr>
          <p:cNvPicPr>
            <a:picLocks noChangeAspect="1"/>
          </p:cNvPicPr>
          <p:nvPr/>
        </p:nvPicPr>
        <p:blipFill>
          <a:blip r:embed="rId2"/>
          <a:stretch>
            <a:fillRect/>
          </a:stretch>
        </p:blipFill>
        <p:spPr>
          <a:xfrm>
            <a:off x="1080387" y="1195075"/>
            <a:ext cx="10031225" cy="4467849"/>
          </a:xfrm>
          <a:prstGeom prst="rect">
            <a:avLst/>
          </a:prstGeom>
        </p:spPr>
      </p:pic>
      <p:sp>
        <p:nvSpPr>
          <p:cNvPr id="3" name="TextBox 2">
            <a:extLst>
              <a:ext uri="{FF2B5EF4-FFF2-40B4-BE49-F238E27FC236}">
                <a16:creationId xmlns:a16="http://schemas.microsoft.com/office/drawing/2014/main" id="{C594DE33-3F59-8D07-919A-75C2697B8CC6}"/>
              </a:ext>
            </a:extLst>
          </p:cNvPr>
          <p:cNvSpPr txBox="1"/>
          <p:nvPr/>
        </p:nvSpPr>
        <p:spPr>
          <a:xfrm>
            <a:off x="535460" y="330198"/>
            <a:ext cx="6096000"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4B2E84"/>
                </a:solidFill>
                <a:effectLst/>
                <a:uLnTx/>
                <a:uFillTx/>
                <a:latin typeface="Arial"/>
                <a:ea typeface="+mj-ea"/>
                <a:cs typeface="Arial" panose="020B0604020202020204" pitchFamily="34" charset="0"/>
              </a:rPr>
              <a:t>Enron Emails ETL Overview</a:t>
            </a:r>
            <a:endParaRPr lang="en-US" dirty="0"/>
          </a:p>
        </p:txBody>
      </p:sp>
      <p:cxnSp>
        <p:nvCxnSpPr>
          <p:cNvPr id="6" name="Straight Arrow Connector 5">
            <a:extLst>
              <a:ext uri="{FF2B5EF4-FFF2-40B4-BE49-F238E27FC236}">
                <a16:creationId xmlns:a16="http://schemas.microsoft.com/office/drawing/2014/main" id="{FA6CBDC8-976D-04AB-8A1B-848E1FCD2812}"/>
              </a:ext>
            </a:extLst>
          </p:cNvPr>
          <p:cNvCxnSpPr/>
          <p:nvPr/>
        </p:nvCxnSpPr>
        <p:spPr>
          <a:xfrm flipH="1" flipV="1">
            <a:off x="7554097" y="4094205"/>
            <a:ext cx="1367481" cy="1568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67735C3-6681-D840-A70A-57AC8F93E8E9}"/>
              </a:ext>
            </a:extLst>
          </p:cNvPr>
          <p:cNvCxnSpPr/>
          <p:nvPr/>
        </p:nvCxnSpPr>
        <p:spPr>
          <a:xfrm flipH="1" flipV="1">
            <a:off x="5906530" y="3962400"/>
            <a:ext cx="3031524" cy="17005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20E1E6B-C74A-E167-7D1B-7AECAEB0EA72}"/>
              </a:ext>
            </a:extLst>
          </p:cNvPr>
          <p:cNvCxnSpPr/>
          <p:nvPr/>
        </p:nvCxnSpPr>
        <p:spPr>
          <a:xfrm flipH="1" flipV="1">
            <a:off x="4876800" y="3970638"/>
            <a:ext cx="4044778" cy="1692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71F5A7C-161B-99A8-1FDD-EF365EFA28F7}"/>
              </a:ext>
            </a:extLst>
          </p:cNvPr>
          <p:cNvCxnSpPr/>
          <p:nvPr/>
        </p:nvCxnSpPr>
        <p:spPr>
          <a:xfrm flipH="1">
            <a:off x="6549081" y="708454"/>
            <a:ext cx="1845276" cy="28667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D5C2677-39AC-40BA-4492-A8684DF7A735}"/>
              </a:ext>
            </a:extLst>
          </p:cNvPr>
          <p:cNvSpPr txBox="1"/>
          <p:nvPr/>
        </p:nvSpPr>
        <p:spPr>
          <a:xfrm>
            <a:off x="5906530" y="5747591"/>
            <a:ext cx="4764509" cy="369332"/>
          </a:xfrm>
          <a:prstGeom prst="rect">
            <a:avLst/>
          </a:prstGeom>
          <a:noFill/>
        </p:spPr>
        <p:txBody>
          <a:bodyPr wrap="none" rtlCol="0">
            <a:spAutoFit/>
          </a:bodyPr>
          <a:lstStyle/>
          <a:p>
            <a:r>
              <a:rPr lang="en-US" dirty="0">
                <a:latin typeface="+mn-lt"/>
              </a:rPr>
              <a:t>Regular Expressions to break apart the text fields</a:t>
            </a:r>
          </a:p>
        </p:txBody>
      </p:sp>
      <p:sp>
        <p:nvSpPr>
          <p:cNvPr id="14" name="TextBox 13">
            <a:extLst>
              <a:ext uri="{FF2B5EF4-FFF2-40B4-BE49-F238E27FC236}">
                <a16:creationId xmlns:a16="http://schemas.microsoft.com/office/drawing/2014/main" id="{6D9C9E36-637B-1C19-9038-6CFB823629A5}"/>
              </a:ext>
            </a:extLst>
          </p:cNvPr>
          <p:cNvSpPr txBox="1"/>
          <p:nvPr/>
        </p:nvSpPr>
        <p:spPr>
          <a:xfrm>
            <a:off x="8237837" y="339122"/>
            <a:ext cx="2846548" cy="369332"/>
          </a:xfrm>
          <a:prstGeom prst="rect">
            <a:avLst/>
          </a:prstGeom>
          <a:noFill/>
        </p:spPr>
        <p:txBody>
          <a:bodyPr wrap="none" rtlCol="0">
            <a:spAutoFit/>
          </a:bodyPr>
          <a:lstStyle/>
          <a:p>
            <a:r>
              <a:rPr lang="en-US" dirty="0"/>
              <a:t>“Custom” Date-Time Parsing</a:t>
            </a:r>
            <a:endParaRPr lang="en-US" dirty="0">
              <a:latin typeface="+mn-lt"/>
            </a:endParaRPr>
          </a:p>
        </p:txBody>
      </p:sp>
      <p:cxnSp>
        <p:nvCxnSpPr>
          <p:cNvPr id="5" name="Straight Arrow Connector 4">
            <a:extLst>
              <a:ext uri="{FF2B5EF4-FFF2-40B4-BE49-F238E27FC236}">
                <a16:creationId xmlns:a16="http://schemas.microsoft.com/office/drawing/2014/main" id="{93DD8C41-E044-D6C8-48A0-5D435585EC13}"/>
              </a:ext>
            </a:extLst>
          </p:cNvPr>
          <p:cNvCxnSpPr>
            <a:cxnSpLocks/>
          </p:cNvCxnSpPr>
          <p:nvPr/>
        </p:nvCxnSpPr>
        <p:spPr>
          <a:xfrm>
            <a:off x="1413933" y="4241800"/>
            <a:ext cx="313267" cy="1608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F63A782-C411-847D-B653-2CA92B024388}"/>
              </a:ext>
            </a:extLst>
          </p:cNvPr>
          <p:cNvSpPr txBox="1"/>
          <p:nvPr/>
        </p:nvSpPr>
        <p:spPr>
          <a:xfrm>
            <a:off x="71101" y="3666229"/>
            <a:ext cx="1427500" cy="923330"/>
          </a:xfrm>
          <a:prstGeom prst="rect">
            <a:avLst/>
          </a:prstGeom>
          <a:noFill/>
        </p:spPr>
        <p:txBody>
          <a:bodyPr wrap="square" rtlCol="0">
            <a:spAutoFit/>
          </a:bodyPr>
          <a:lstStyle/>
          <a:p>
            <a:r>
              <a:rPr lang="en-US" dirty="0">
                <a:latin typeface="+mn-lt"/>
              </a:rPr>
              <a:t>Input data and browse to look at it</a:t>
            </a:r>
          </a:p>
        </p:txBody>
      </p:sp>
      <p:sp>
        <p:nvSpPr>
          <p:cNvPr id="11" name="TextBox 10">
            <a:extLst>
              <a:ext uri="{FF2B5EF4-FFF2-40B4-BE49-F238E27FC236}">
                <a16:creationId xmlns:a16="http://schemas.microsoft.com/office/drawing/2014/main" id="{52BFA37A-3338-AFA7-FC2E-F7F7A5F1F8E2}"/>
              </a:ext>
            </a:extLst>
          </p:cNvPr>
          <p:cNvSpPr txBox="1"/>
          <p:nvPr/>
        </p:nvSpPr>
        <p:spPr>
          <a:xfrm>
            <a:off x="939800" y="5923720"/>
            <a:ext cx="3110532" cy="369332"/>
          </a:xfrm>
          <a:prstGeom prst="rect">
            <a:avLst/>
          </a:prstGeom>
          <a:noFill/>
        </p:spPr>
        <p:txBody>
          <a:bodyPr wrap="none" rtlCol="0">
            <a:spAutoFit/>
          </a:bodyPr>
          <a:lstStyle/>
          <a:p>
            <a:r>
              <a:rPr lang="en-US" dirty="0">
                <a:latin typeface="+mn-lt"/>
              </a:rPr>
              <a:t>One example email for practice</a:t>
            </a:r>
          </a:p>
        </p:txBody>
      </p:sp>
      <p:cxnSp>
        <p:nvCxnSpPr>
          <p:cNvPr id="16" name="Straight Arrow Connector 15">
            <a:extLst>
              <a:ext uri="{FF2B5EF4-FFF2-40B4-BE49-F238E27FC236}">
                <a16:creationId xmlns:a16="http://schemas.microsoft.com/office/drawing/2014/main" id="{58573619-C075-F9B3-C720-65DF11D08008}"/>
              </a:ext>
            </a:extLst>
          </p:cNvPr>
          <p:cNvCxnSpPr/>
          <p:nvPr/>
        </p:nvCxnSpPr>
        <p:spPr>
          <a:xfrm flipV="1">
            <a:off x="2023533" y="5139267"/>
            <a:ext cx="592667" cy="635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D3EE358-878A-EC16-E422-D6E7B2195227}"/>
              </a:ext>
            </a:extLst>
          </p:cNvPr>
          <p:cNvSpPr txBox="1"/>
          <p:nvPr/>
        </p:nvSpPr>
        <p:spPr>
          <a:xfrm>
            <a:off x="10091500" y="2235199"/>
            <a:ext cx="2068259" cy="369332"/>
          </a:xfrm>
          <a:prstGeom prst="rect">
            <a:avLst/>
          </a:prstGeom>
          <a:noFill/>
        </p:spPr>
        <p:txBody>
          <a:bodyPr wrap="none" rtlCol="0">
            <a:spAutoFit/>
          </a:bodyPr>
          <a:lstStyle/>
          <a:p>
            <a:r>
              <a:rPr lang="en-US" dirty="0"/>
              <a:t>Additional Formulas</a:t>
            </a:r>
            <a:endParaRPr lang="en-US" dirty="0">
              <a:latin typeface="+mn-lt"/>
            </a:endParaRPr>
          </a:p>
        </p:txBody>
      </p:sp>
      <p:cxnSp>
        <p:nvCxnSpPr>
          <p:cNvPr id="19" name="Straight Arrow Connector 18">
            <a:extLst>
              <a:ext uri="{FF2B5EF4-FFF2-40B4-BE49-F238E27FC236}">
                <a16:creationId xmlns:a16="http://schemas.microsoft.com/office/drawing/2014/main" id="{25B0F6F9-5515-849E-2BAA-8B2C3F49E0C7}"/>
              </a:ext>
            </a:extLst>
          </p:cNvPr>
          <p:cNvCxnSpPr>
            <a:cxnSpLocks/>
          </p:cNvCxnSpPr>
          <p:nvPr/>
        </p:nvCxnSpPr>
        <p:spPr>
          <a:xfrm flipH="1">
            <a:off x="8534400" y="2612769"/>
            <a:ext cx="2577212" cy="9624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D9D3880-12DD-7F42-290E-5C847750F624}"/>
              </a:ext>
            </a:extLst>
          </p:cNvPr>
          <p:cNvSpPr txBox="1"/>
          <p:nvPr/>
        </p:nvSpPr>
        <p:spPr>
          <a:xfrm>
            <a:off x="10676467" y="4094205"/>
            <a:ext cx="1459612" cy="1200329"/>
          </a:xfrm>
          <a:prstGeom prst="rect">
            <a:avLst/>
          </a:prstGeom>
          <a:noFill/>
        </p:spPr>
        <p:txBody>
          <a:bodyPr wrap="square" rtlCol="0">
            <a:spAutoFit/>
          </a:bodyPr>
          <a:lstStyle/>
          <a:p>
            <a:r>
              <a:rPr lang="en-US" dirty="0">
                <a:latin typeface="+mn-lt"/>
              </a:rPr>
              <a:t>Retain and output data we want to keep</a:t>
            </a:r>
          </a:p>
        </p:txBody>
      </p:sp>
      <p:cxnSp>
        <p:nvCxnSpPr>
          <p:cNvPr id="23" name="Straight Arrow Connector 22">
            <a:extLst>
              <a:ext uri="{FF2B5EF4-FFF2-40B4-BE49-F238E27FC236}">
                <a16:creationId xmlns:a16="http://schemas.microsoft.com/office/drawing/2014/main" id="{AA8F7406-DCC3-F26C-E805-65579E727B70}"/>
              </a:ext>
            </a:extLst>
          </p:cNvPr>
          <p:cNvCxnSpPr/>
          <p:nvPr/>
        </p:nvCxnSpPr>
        <p:spPr>
          <a:xfrm flipH="1" flipV="1">
            <a:off x="9414933" y="4094205"/>
            <a:ext cx="1100667" cy="6471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EF323790-98CB-D2D3-FDC9-C203421E0CAC}"/>
              </a:ext>
            </a:extLst>
          </p:cNvPr>
          <p:cNvCxnSpPr/>
          <p:nvPr/>
        </p:nvCxnSpPr>
        <p:spPr>
          <a:xfrm flipH="1" flipV="1">
            <a:off x="10202333" y="4094205"/>
            <a:ext cx="372534" cy="4953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8127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FC4512-FE6E-FAA0-1295-A024ABBF8FB8}"/>
              </a:ext>
            </a:extLst>
          </p:cNvPr>
          <p:cNvPicPr>
            <a:picLocks noChangeAspect="1"/>
          </p:cNvPicPr>
          <p:nvPr/>
        </p:nvPicPr>
        <p:blipFill>
          <a:blip r:embed="rId2"/>
          <a:stretch>
            <a:fillRect/>
          </a:stretch>
        </p:blipFill>
        <p:spPr>
          <a:xfrm>
            <a:off x="0" y="0"/>
            <a:ext cx="3038445" cy="6858000"/>
          </a:xfrm>
          <a:prstGeom prst="rect">
            <a:avLst/>
          </a:prstGeom>
        </p:spPr>
      </p:pic>
      <p:pic>
        <p:nvPicPr>
          <p:cNvPr id="3" name="Picture 2">
            <a:extLst>
              <a:ext uri="{FF2B5EF4-FFF2-40B4-BE49-F238E27FC236}">
                <a16:creationId xmlns:a16="http://schemas.microsoft.com/office/drawing/2014/main" id="{7542409B-D915-8F30-4281-E9AC480D4075}"/>
              </a:ext>
            </a:extLst>
          </p:cNvPr>
          <p:cNvPicPr>
            <a:picLocks noChangeAspect="1"/>
          </p:cNvPicPr>
          <p:nvPr/>
        </p:nvPicPr>
        <p:blipFill>
          <a:blip r:embed="rId3"/>
          <a:stretch>
            <a:fillRect/>
          </a:stretch>
        </p:blipFill>
        <p:spPr>
          <a:xfrm>
            <a:off x="3636090" y="1075214"/>
            <a:ext cx="762106" cy="762106"/>
          </a:xfrm>
          <a:prstGeom prst="rect">
            <a:avLst/>
          </a:prstGeom>
        </p:spPr>
      </p:pic>
      <p:cxnSp>
        <p:nvCxnSpPr>
          <p:cNvPr id="6" name="Straight Arrow Connector 5">
            <a:extLst>
              <a:ext uri="{FF2B5EF4-FFF2-40B4-BE49-F238E27FC236}">
                <a16:creationId xmlns:a16="http://schemas.microsoft.com/office/drawing/2014/main" id="{76609B4B-0E6E-B091-C391-2F64F7B90C8E}"/>
              </a:ext>
            </a:extLst>
          </p:cNvPr>
          <p:cNvCxnSpPr>
            <a:cxnSpLocks/>
          </p:cNvCxnSpPr>
          <p:nvPr/>
        </p:nvCxnSpPr>
        <p:spPr>
          <a:xfrm flipH="1">
            <a:off x="931333" y="2664254"/>
            <a:ext cx="2704757" cy="2729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2EF94B7-0D4B-A19B-1107-0175998FFC28}"/>
              </a:ext>
            </a:extLst>
          </p:cNvPr>
          <p:cNvSpPr txBox="1"/>
          <p:nvPr/>
        </p:nvSpPr>
        <p:spPr>
          <a:xfrm>
            <a:off x="3636090" y="2159455"/>
            <a:ext cx="3676969" cy="646331"/>
          </a:xfrm>
          <a:prstGeom prst="rect">
            <a:avLst/>
          </a:prstGeom>
          <a:noFill/>
        </p:spPr>
        <p:txBody>
          <a:bodyPr wrap="none" rtlCol="0">
            <a:spAutoFit/>
          </a:bodyPr>
          <a:lstStyle/>
          <a:p>
            <a:r>
              <a:rPr lang="en-US" dirty="0"/>
              <a:t>“Custom” Date-Time Parsing</a:t>
            </a:r>
          </a:p>
          <a:p>
            <a:r>
              <a:rPr lang="en-US" dirty="0">
                <a:latin typeface="+mn-lt"/>
              </a:rPr>
              <a:t>Specifying: </a:t>
            </a:r>
            <a:r>
              <a:rPr lang="en-US" dirty="0" err="1">
                <a:latin typeface="+mn-lt"/>
              </a:rPr>
              <a:t>dy</a:t>
            </a:r>
            <a:r>
              <a:rPr lang="en-US" dirty="0">
                <a:latin typeface="+mn-lt"/>
              </a:rPr>
              <a:t>, d Mon </a:t>
            </a:r>
            <a:r>
              <a:rPr lang="en-US" dirty="0" err="1">
                <a:latin typeface="+mn-lt"/>
              </a:rPr>
              <a:t>yyyy</a:t>
            </a:r>
            <a:r>
              <a:rPr lang="en-US" dirty="0">
                <a:latin typeface="+mn-lt"/>
              </a:rPr>
              <a:t> </a:t>
            </a:r>
            <a:r>
              <a:rPr lang="en-US" dirty="0" err="1">
                <a:latin typeface="+mn-lt"/>
              </a:rPr>
              <a:t>HH:mm</a:t>
            </a:r>
            <a:r>
              <a:rPr lang="en-US" dirty="0" err="1"/>
              <a:t>:ss</a:t>
            </a:r>
            <a:endParaRPr lang="en-US" dirty="0">
              <a:latin typeface="+mn-lt"/>
            </a:endParaRPr>
          </a:p>
        </p:txBody>
      </p:sp>
      <p:sp>
        <p:nvSpPr>
          <p:cNvPr id="11" name="TextBox 10">
            <a:extLst>
              <a:ext uri="{FF2B5EF4-FFF2-40B4-BE49-F238E27FC236}">
                <a16:creationId xmlns:a16="http://schemas.microsoft.com/office/drawing/2014/main" id="{42422FD7-F9A8-E32D-AD63-1938D4E158AA}"/>
              </a:ext>
            </a:extLst>
          </p:cNvPr>
          <p:cNvSpPr txBox="1"/>
          <p:nvPr/>
        </p:nvSpPr>
        <p:spPr>
          <a:xfrm>
            <a:off x="3733800" y="3615267"/>
            <a:ext cx="7526867" cy="646331"/>
          </a:xfrm>
          <a:prstGeom prst="rect">
            <a:avLst/>
          </a:prstGeom>
          <a:noFill/>
        </p:spPr>
        <p:txBody>
          <a:bodyPr wrap="square" rtlCol="0">
            <a:spAutoFit/>
          </a:bodyPr>
          <a:lstStyle/>
          <a:p>
            <a:r>
              <a:rPr lang="en-US" dirty="0">
                <a:latin typeface="+mn-lt"/>
              </a:rPr>
              <a:t>**Warning: Sometimes this tool will default back to unconfigured, losing the info in Custom. Type in the date format above exactly to have it run correctly.</a:t>
            </a:r>
          </a:p>
        </p:txBody>
      </p:sp>
    </p:spTree>
    <p:extLst>
      <p:ext uri="{BB962C8B-B14F-4D97-AF65-F5344CB8AC3E}">
        <p14:creationId xmlns:p14="http://schemas.microsoft.com/office/powerpoint/2010/main" val="19802124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4C336-914F-9FEE-2394-465BCF894208}"/>
              </a:ext>
            </a:extLst>
          </p:cNvPr>
          <p:cNvPicPr>
            <a:picLocks noChangeAspect="1"/>
          </p:cNvPicPr>
          <p:nvPr/>
        </p:nvPicPr>
        <p:blipFill>
          <a:blip r:embed="rId2"/>
          <a:stretch>
            <a:fillRect/>
          </a:stretch>
        </p:blipFill>
        <p:spPr>
          <a:xfrm>
            <a:off x="1070861" y="1919077"/>
            <a:ext cx="10050278" cy="3019846"/>
          </a:xfrm>
          <a:prstGeom prst="rect">
            <a:avLst/>
          </a:prstGeom>
        </p:spPr>
      </p:pic>
      <p:sp>
        <p:nvSpPr>
          <p:cNvPr id="4" name="TextBox 3">
            <a:extLst>
              <a:ext uri="{FF2B5EF4-FFF2-40B4-BE49-F238E27FC236}">
                <a16:creationId xmlns:a16="http://schemas.microsoft.com/office/drawing/2014/main" id="{B1992303-D1C4-BFF0-ABEE-FAACDFE44486}"/>
              </a:ext>
            </a:extLst>
          </p:cNvPr>
          <p:cNvSpPr txBox="1"/>
          <p:nvPr/>
        </p:nvSpPr>
        <p:spPr>
          <a:xfrm>
            <a:off x="535460" y="330198"/>
            <a:ext cx="6096000" cy="1077218"/>
          </a:xfrm>
          <a:prstGeom prst="rect">
            <a:avLst/>
          </a:prstGeom>
          <a:noFill/>
        </p:spPr>
        <p:txBody>
          <a:bodyPr wrap="square">
            <a:spAutoFit/>
          </a:bodyPr>
          <a:lstStyle/>
          <a:p>
            <a:r>
              <a:rPr kumimoji="0" lang="en-US" sz="3200" b="1" i="0" u="none" strike="noStrike" kern="1200" cap="none" spc="0" normalizeH="0" baseline="0" noProof="0" dirty="0">
                <a:ln>
                  <a:noFill/>
                </a:ln>
                <a:solidFill>
                  <a:srgbClr val="4B2E84"/>
                </a:solidFill>
                <a:effectLst/>
                <a:uLnTx/>
                <a:uFillTx/>
                <a:latin typeface="Arial"/>
                <a:ea typeface="+mj-ea"/>
                <a:cs typeface="Arial" panose="020B0604020202020204" pitchFamily="34" charset="0"/>
              </a:rPr>
              <a:t>Enron Emails Analysis Overview</a:t>
            </a:r>
            <a:endParaRPr lang="en-US" dirty="0"/>
          </a:p>
        </p:txBody>
      </p:sp>
      <p:sp>
        <p:nvSpPr>
          <p:cNvPr id="5" name="TextBox 4">
            <a:extLst>
              <a:ext uri="{FF2B5EF4-FFF2-40B4-BE49-F238E27FC236}">
                <a16:creationId xmlns:a16="http://schemas.microsoft.com/office/drawing/2014/main" id="{804466D6-EFC7-76B6-B088-3BA4B31E87FC}"/>
              </a:ext>
            </a:extLst>
          </p:cNvPr>
          <p:cNvSpPr txBox="1"/>
          <p:nvPr/>
        </p:nvSpPr>
        <p:spPr>
          <a:xfrm>
            <a:off x="948267" y="5477934"/>
            <a:ext cx="4685257" cy="369332"/>
          </a:xfrm>
          <a:prstGeom prst="rect">
            <a:avLst/>
          </a:prstGeom>
          <a:noFill/>
        </p:spPr>
        <p:txBody>
          <a:bodyPr wrap="none" rtlCol="0">
            <a:spAutoFit/>
          </a:bodyPr>
          <a:lstStyle/>
          <a:p>
            <a:r>
              <a:rPr lang="en-US" dirty="0">
                <a:latin typeface="+mn-lt"/>
              </a:rPr>
              <a:t>Save dataset from part 1 and read it into Alteryx</a:t>
            </a:r>
          </a:p>
        </p:txBody>
      </p:sp>
      <p:cxnSp>
        <p:nvCxnSpPr>
          <p:cNvPr id="7" name="Straight Arrow Connector 6">
            <a:extLst>
              <a:ext uri="{FF2B5EF4-FFF2-40B4-BE49-F238E27FC236}">
                <a16:creationId xmlns:a16="http://schemas.microsoft.com/office/drawing/2014/main" id="{4F3618B9-7F62-0ADB-5D20-7FA180961107}"/>
              </a:ext>
            </a:extLst>
          </p:cNvPr>
          <p:cNvCxnSpPr/>
          <p:nvPr/>
        </p:nvCxnSpPr>
        <p:spPr>
          <a:xfrm flipH="1" flipV="1">
            <a:off x="2362200" y="4250267"/>
            <a:ext cx="491067" cy="1143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EA566AF5-B1CE-CE9F-C3A8-F83BBB6C4B62}"/>
              </a:ext>
            </a:extLst>
          </p:cNvPr>
          <p:cNvPicPr>
            <a:picLocks noChangeAspect="1"/>
          </p:cNvPicPr>
          <p:nvPr/>
        </p:nvPicPr>
        <p:blipFill>
          <a:blip r:embed="rId3"/>
          <a:stretch>
            <a:fillRect/>
          </a:stretch>
        </p:blipFill>
        <p:spPr>
          <a:xfrm>
            <a:off x="8788251" y="3637455"/>
            <a:ext cx="2133898" cy="514422"/>
          </a:xfrm>
          <a:prstGeom prst="rect">
            <a:avLst/>
          </a:prstGeom>
        </p:spPr>
      </p:pic>
    </p:spTree>
    <p:extLst>
      <p:ext uri="{BB962C8B-B14F-4D97-AF65-F5344CB8AC3E}">
        <p14:creationId xmlns:p14="http://schemas.microsoft.com/office/powerpoint/2010/main" val="16776876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A42078-E73A-68AD-C84E-DEC894A1EFAC}"/>
              </a:ext>
            </a:extLst>
          </p:cNvPr>
          <p:cNvPicPr>
            <a:picLocks noChangeAspect="1"/>
          </p:cNvPicPr>
          <p:nvPr/>
        </p:nvPicPr>
        <p:blipFill>
          <a:blip r:embed="rId2"/>
          <a:stretch>
            <a:fillRect/>
          </a:stretch>
        </p:blipFill>
        <p:spPr>
          <a:xfrm>
            <a:off x="3166653" y="1223654"/>
            <a:ext cx="5858693" cy="4410691"/>
          </a:xfrm>
          <a:prstGeom prst="rect">
            <a:avLst/>
          </a:prstGeom>
        </p:spPr>
      </p:pic>
      <p:sp>
        <p:nvSpPr>
          <p:cNvPr id="4" name="TextBox 3">
            <a:extLst>
              <a:ext uri="{FF2B5EF4-FFF2-40B4-BE49-F238E27FC236}">
                <a16:creationId xmlns:a16="http://schemas.microsoft.com/office/drawing/2014/main" id="{E6B626DC-6AC4-6679-118F-8B0CE193E978}"/>
              </a:ext>
            </a:extLst>
          </p:cNvPr>
          <p:cNvSpPr txBox="1"/>
          <p:nvPr/>
        </p:nvSpPr>
        <p:spPr>
          <a:xfrm>
            <a:off x="535460" y="330198"/>
            <a:ext cx="6096000"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4B2E84"/>
                </a:solidFill>
                <a:effectLst/>
                <a:uLnTx/>
                <a:uFillTx/>
                <a:latin typeface="Arial"/>
                <a:ea typeface="+mj-ea"/>
                <a:cs typeface="Arial" panose="020B0604020202020204" pitchFamily="34" charset="0"/>
              </a:rPr>
              <a:t>Enron Emails Analysis</a:t>
            </a:r>
            <a:endParaRPr lang="en-US" dirty="0"/>
          </a:p>
        </p:txBody>
      </p:sp>
    </p:spTree>
    <p:extLst>
      <p:ext uri="{BB962C8B-B14F-4D97-AF65-F5344CB8AC3E}">
        <p14:creationId xmlns:p14="http://schemas.microsoft.com/office/powerpoint/2010/main" val="181005360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3FD27-0AC7-9005-E7A7-6633FE2A71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5DF9D7-22D4-91AD-F587-E9C93423C784}"/>
              </a:ext>
            </a:extLst>
          </p:cNvPr>
          <p:cNvSpPr txBox="1"/>
          <p:nvPr/>
        </p:nvSpPr>
        <p:spPr>
          <a:xfrm>
            <a:off x="535460" y="330198"/>
            <a:ext cx="6096000"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4B2E84"/>
                </a:solidFill>
                <a:effectLst/>
                <a:uLnTx/>
                <a:uFillTx/>
                <a:latin typeface="Arial"/>
                <a:ea typeface="+mj-ea"/>
                <a:cs typeface="Arial" panose="020B0604020202020204" pitchFamily="34" charset="0"/>
              </a:rPr>
              <a:t>Enron Emails Analysis</a:t>
            </a:r>
            <a:endParaRPr lang="en-US" dirty="0"/>
          </a:p>
        </p:txBody>
      </p:sp>
      <p:pic>
        <p:nvPicPr>
          <p:cNvPr id="5" name="Picture 4">
            <a:extLst>
              <a:ext uri="{FF2B5EF4-FFF2-40B4-BE49-F238E27FC236}">
                <a16:creationId xmlns:a16="http://schemas.microsoft.com/office/drawing/2014/main" id="{D7C7F04C-1F60-D37D-09CC-C11030C45AD5}"/>
              </a:ext>
            </a:extLst>
          </p:cNvPr>
          <p:cNvPicPr>
            <a:picLocks noChangeAspect="1"/>
          </p:cNvPicPr>
          <p:nvPr/>
        </p:nvPicPr>
        <p:blipFill>
          <a:blip r:embed="rId2"/>
          <a:stretch>
            <a:fillRect/>
          </a:stretch>
        </p:blipFill>
        <p:spPr>
          <a:xfrm>
            <a:off x="2485521" y="1117774"/>
            <a:ext cx="7220958" cy="5096586"/>
          </a:xfrm>
          <a:prstGeom prst="rect">
            <a:avLst/>
          </a:prstGeom>
        </p:spPr>
      </p:pic>
    </p:spTree>
    <p:extLst>
      <p:ext uri="{BB962C8B-B14F-4D97-AF65-F5344CB8AC3E}">
        <p14:creationId xmlns:p14="http://schemas.microsoft.com/office/powerpoint/2010/main" val="21467074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9804-7AF1-016B-53FC-5352F5F77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57DB4-05A7-3D64-DDAA-AF733CE04920}"/>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3DEC10-3EB6-8B84-A364-73D9650FE00C}"/>
              </a:ext>
            </a:extLst>
          </p:cNvPr>
          <p:cNvSpPr>
            <a:spLocks noGrp="1"/>
          </p:cNvSpPr>
          <p:nvPr>
            <p:ph idx="1"/>
          </p:nvPr>
        </p:nvSpPr>
        <p:spPr>
          <a:xfrm>
            <a:off x="370632" y="2061289"/>
            <a:ext cx="10994053" cy="3662285"/>
          </a:xfrm>
        </p:spPr>
        <p:txBody>
          <a:bodyPr/>
          <a:lstStyle/>
          <a:p>
            <a:r>
              <a:rPr lang="en-US" sz="2800" b="1" dirty="0"/>
              <a:t>Class Agenda</a:t>
            </a:r>
          </a:p>
          <a:p>
            <a:pPr marL="571500" indent="-571500">
              <a:buFont typeface="Arial" panose="020B0604020202020204" pitchFamily="34" charset="0"/>
              <a:buChar char="•"/>
            </a:pPr>
            <a:r>
              <a:rPr lang="en-US" sz="2800" b="1" dirty="0">
                <a:solidFill>
                  <a:schemeClr val="tx2"/>
                </a:solidFill>
              </a:rPr>
              <a:t>Case Review: Enron Emails Case</a:t>
            </a:r>
          </a:p>
          <a:p>
            <a:pPr marL="571500" indent="-571500">
              <a:buFont typeface="Arial" panose="020B0604020202020204" pitchFamily="34" charset="0"/>
              <a:buChar char="•"/>
            </a:pPr>
            <a:r>
              <a:rPr lang="en-US" sz="2800" dirty="0"/>
              <a:t>Case Deliverable Overview</a:t>
            </a:r>
          </a:p>
          <a:p>
            <a:pPr marL="571500" indent="-571500">
              <a:buFont typeface="Arial" panose="020B0604020202020204" pitchFamily="34" charset="0"/>
              <a:buChar char="•"/>
            </a:pPr>
            <a:r>
              <a:rPr lang="en-US" sz="2800" dirty="0"/>
              <a:t>Lab Tool and workflow overviews:</a:t>
            </a:r>
          </a:p>
          <a:p>
            <a:pPr marL="1331365" lvl="1" indent="-571500"/>
            <a:r>
              <a:rPr lang="en-US" sz="2133" dirty="0" err="1"/>
              <a:t>DateTime</a:t>
            </a:r>
            <a:r>
              <a:rPr lang="en-US" sz="2133" dirty="0"/>
              <a:t> parsing functions</a:t>
            </a:r>
          </a:p>
          <a:p>
            <a:pPr marL="1331365" lvl="1" indent="-571500"/>
            <a:r>
              <a:rPr lang="en-US" sz="2133" dirty="0"/>
              <a:t>Sentiment Analysis</a:t>
            </a:r>
          </a:p>
          <a:p>
            <a:pPr marL="1331365" lvl="1" indent="-571500"/>
            <a:r>
              <a:rPr lang="en-US" sz="2133" dirty="0"/>
              <a:t>Phrase Analysis</a:t>
            </a:r>
          </a:p>
          <a:p>
            <a:pPr marL="1331365" lvl="1" indent="-571500"/>
            <a:r>
              <a:rPr lang="en-US" sz="2133" dirty="0"/>
              <a:t>Individual Forensic Workflow</a:t>
            </a:r>
          </a:p>
          <a:p>
            <a:pPr marL="571500" indent="-571500">
              <a:buFont typeface="Arial" panose="020B0604020202020204" pitchFamily="34" charset="0"/>
              <a:buChar char="•"/>
            </a:pPr>
            <a:r>
              <a:rPr lang="en-US" sz="2800" dirty="0"/>
              <a:t>Lab Forensic Analysis</a:t>
            </a:r>
          </a:p>
        </p:txBody>
      </p:sp>
    </p:spTree>
    <p:extLst>
      <p:ext uri="{BB962C8B-B14F-4D97-AF65-F5344CB8AC3E}">
        <p14:creationId xmlns:p14="http://schemas.microsoft.com/office/powerpoint/2010/main" val="30889135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1015-D6D7-B656-F52E-FE7DFF933F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970442-1835-57A7-5E2A-9CE7133BA417}"/>
              </a:ext>
            </a:extLst>
          </p:cNvPr>
          <p:cNvSpPr txBox="1"/>
          <p:nvPr/>
        </p:nvSpPr>
        <p:spPr>
          <a:xfrm>
            <a:off x="535460" y="330198"/>
            <a:ext cx="6096000"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4B2E84"/>
                </a:solidFill>
                <a:effectLst/>
                <a:uLnTx/>
                <a:uFillTx/>
                <a:latin typeface="Arial"/>
                <a:ea typeface="+mj-ea"/>
                <a:cs typeface="Arial" panose="020B0604020202020204" pitchFamily="34" charset="0"/>
              </a:rPr>
              <a:t>Enron Emails Analysis</a:t>
            </a:r>
            <a:endParaRPr lang="en-US" dirty="0"/>
          </a:p>
        </p:txBody>
      </p:sp>
      <p:pic>
        <p:nvPicPr>
          <p:cNvPr id="5" name="Picture 4">
            <a:extLst>
              <a:ext uri="{FF2B5EF4-FFF2-40B4-BE49-F238E27FC236}">
                <a16:creationId xmlns:a16="http://schemas.microsoft.com/office/drawing/2014/main" id="{7C8843C3-5E46-781E-7C7B-6A40FCFBAB25}"/>
              </a:ext>
            </a:extLst>
          </p:cNvPr>
          <p:cNvPicPr>
            <a:picLocks noChangeAspect="1"/>
          </p:cNvPicPr>
          <p:nvPr/>
        </p:nvPicPr>
        <p:blipFill>
          <a:blip r:embed="rId2"/>
          <a:stretch>
            <a:fillRect/>
          </a:stretch>
        </p:blipFill>
        <p:spPr>
          <a:xfrm>
            <a:off x="1832967" y="1095049"/>
            <a:ext cx="8526065" cy="4667901"/>
          </a:xfrm>
          <a:prstGeom prst="rect">
            <a:avLst/>
          </a:prstGeom>
        </p:spPr>
      </p:pic>
    </p:spTree>
    <p:extLst>
      <p:ext uri="{BB962C8B-B14F-4D97-AF65-F5344CB8AC3E}">
        <p14:creationId xmlns:p14="http://schemas.microsoft.com/office/powerpoint/2010/main" val="116097062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C8580-E897-96EF-19DC-CF5ECFCB8A42}"/>
              </a:ext>
            </a:extLst>
          </p:cNvPr>
          <p:cNvPicPr>
            <a:picLocks noChangeAspect="1"/>
          </p:cNvPicPr>
          <p:nvPr/>
        </p:nvPicPr>
        <p:blipFill>
          <a:blip r:embed="rId2"/>
          <a:stretch>
            <a:fillRect/>
          </a:stretch>
        </p:blipFill>
        <p:spPr>
          <a:xfrm>
            <a:off x="1091156" y="0"/>
            <a:ext cx="10009687" cy="6858000"/>
          </a:xfrm>
          <a:prstGeom prst="rect">
            <a:avLst/>
          </a:prstGeom>
        </p:spPr>
      </p:pic>
      <p:cxnSp>
        <p:nvCxnSpPr>
          <p:cNvPr id="6" name="Straight Arrow Connector 5">
            <a:extLst>
              <a:ext uri="{FF2B5EF4-FFF2-40B4-BE49-F238E27FC236}">
                <a16:creationId xmlns:a16="http://schemas.microsoft.com/office/drawing/2014/main" id="{0E0794B3-C373-CD48-5A6D-7D5862D6247C}"/>
              </a:ext>
            </a:extLst>
          </p:cNvPr>
          <p:cNvCxnSpPr>
            <a:cxnSpLocks/>
          </p:cNvCxnSpPr>
          <p:nvPr/>
        </p:nvCxnSpPr>
        <p:spPr>
          <a:xfrm flipV="1">
            <a:off x="1631092" y="3550508"/>
            <a:ext cx="4226011" cy="1952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2C9E4C0-10AF-5791-50B6-ACED171CE2BB}"/>
              </a:ext>
            </a:extLst>
          </p:cNvPr>
          <p:cNvCxnSpPr/>
          <p:nvPr/>
        </p:nvCxnSpPr>
        <p:spPr>
          <a:xfrm flipH="1">
            <a:off x="5321643" y="1746422"/>
            <a:ext cx="1696995" cy="1400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2B27E90-5B67-5F3D-F7B9-050F93DEF251}"/>
              </a:ext>
            </a:extLst>
          </p:cNvPr>
          <p:cNvSpPr txBox="1"/>
          <p:nvPr/>
        </p:nvSpPr>
        <p:spPr>
          <a:xfrm>
            <a:off x="7018638" y="1499288"/>
            <a:ext cx="3599935" cy="646331"/>
          </a:xfrm>
          <a:prstGeom prst="rect">
            <a:avLst/>
          </a:prstGeom>
          <a:noFill/>
        </p:spPr>
        <p:txBody>
          <a:bodyPr wrap="square" rtlCol="0">
            <a:spAutoFit/>
          </a:bodyPr>
          <a:lstStyle/>
          <a:p>
            <a:r>
              <a:rPr lang="en-US" dirty="0">
                <a:latin typeface="+mn-lt"/>
              </a:rPr>
              <a:t>Extracts individual “words” \&lt;\w+\&gt; with Tokenize</a:t>
            </a:r>
          </a:p>
        </p:txBody>
      </p:sp>
      <p:cxnSp>
        <p:nvCxnSpPr>
          <p:cNvPr id="12" name="Straight Arrow Connector 11">
            <a:extLst>
              <a:ext uri="{FF2B5EF4-FFF2-40B4-BE49-F238E27FC236}">
                <a16:creationId xmlns:a16="http://schemas.microsoft.com/office/drawing/2014/main" id="{113DBE25-83A2-40A8-0896-DA3182AFCDFA}"/>
              </a:ext>
            </a:extLst>
          </p:cNvPr>
          <p:cNvCxnSpPr/>
          <p:nvPr/>
        </p:nvCxnSpPr>
        <p:spPr>
          <a:xfrm flipV="1">
            <a:off x="1614616" y="3649362"/>
            <a:ext cx="5750011" cy="18864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984E63B-2E64-739A-D9D0-72B659ACBC49}"/>
              </a:ext>
            </a:extLst>
          </p:cNvPr>
          <p:cNvCxnSpPr/>
          <p:nvPr/>
        </p:nvCxnSpPr>
        <p:spPr>
          <a:xfrm flipV="1">
            <a:off x="1631092" y="5469925"/>
            <a:ext cx="6145427" cy="57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334952F-2D99-D915-1D60-4CF1F8CBE872}"/>
              </a:ext>
            </a:extLst>
          </p:cNvPr>
          <p:cNvSpPr txBox="1"/>
          <p:nvPr/>
        </p:nvSpPr>
        <p:spPr>
          <a:xfrm>
            <a:off x="193765" y="5669003"/>
            <a:ext cx="3633168" cy="646331"/>
          </a:xfrm>
          <a:prstGeom prst="rect">
            <a:avLst/>
          </a:prstGeom>
          <a:noFill/>
        </p:spPr>
        <p:txBody>
          <a:bodyPr wrap="square" rtlCol="0">
            <a:spAutoFit/>
          </a:bodyPr>
          <a:lstStyle/>
          <a:p>
            <a:r>
              <a:rPr lang="en-US" dirty="0">
                <a:latin typeface="+mn-lt"/>
              </a:rPr>
              <a:t>Three different joins for different purposes</a:t>
            </a:r>
          </a:p>
        </p:txBody>
      </p:sp>
      <p:sp>
        <p:nvSpPr>
          <p:cNvPr id="16" name="Oval 15">
            <a:extLst>
              <a:ext uri="{FF2B5EF4-FFF2-40B4-BE49-F238E27FC236}">
                <a16:creationId xmlns:a16="http://schemas.microsoft.com/office/drawing/2014/main" id="{6B14286F-4718-18C7-3EF7-F6B532B168A3}"/>
              </a:ext>
            </a:extLst>
          </p:cNvPr>
          <p:cNvSpPr/>
          <p:nvPr/>
        </p:nvSpPr>
        <p:spPr>
          <a:xfrm>
            <a:off x="5947717" y="3080952"/>
            <a:ext cx="296564" cy="2883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FF1FC224-28E9-37F3-1D0A-9229C3F12F50}"/>
              </a:ext>
            </a:extLst>
          </p:cNvPr>
          <p:cNvSpPr/>
          <p:nvPr/>
        </p:nvSpPr>
        <p:spPr>
          <a:xfrm>
            <a:off x="7377336" y="2936790"/>
            <a:ext cx="296564" cy="2883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8" name="Oval 17">
            <a:extLst>
              <a:ext uri="{FF2B5EF4-FFF2-40B4-BE49-F238E27FC236}">
                <a16:creationId xmlns:a16="http://schemas.microsoft.com/office/drawing/2014/main" id="{6201F884-AB3D-3394-867B-763E500FA96E}"/>
              </a:ext>
            </a:extLst>
          </p:cNvPr>
          <p:cNvSpPr/>
          <p:nvPr/>
        </p:nvSpPr>
        <p:spPr>
          <a:xfrm>
            <a:off x="7846539" y="4967416"/>
            <a:ext cx="296564" cy="2883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2" name="TextBox 1">
            <a:extLst>
              <a:ext uri="{FF2B5EF4-FFF2-40B4-BE49-F238E27FC236}">
                <a16:creationId xmlns:a16="http://schemas.microsoft.com/office/drawing/2014/main" id="{0E82D0A8-8054-7448-93E2-9795A51FBAD4}"/>
              </a:ext>
            </a:extLst>
          </p:cNvPr>
          <p:cNvSpPr txBox="1"/>
          <p:nvPr/>
        </p:nvSpPr>
        <p:spPr>
          <a:xfrm>
            <a:off x="389467" y="3550508"/>
            <a:ext cx="2573866" cy="646331"/>
          </a:xfrm>
          <a:prstGeom prst="rect">
            <a:avLst/>
          </a:prstGeom>
          <a:noFill/>
        </p:spPr>
        <p:txBody>
          <a:bodyPr wrap="square" rtlCol="0">
            <a:spAutoFit/>
          </a:bodyPr>
          <a:lstStyle/>
          <a:p>
            <a:r>
              <a:rPr lang="en-US" dirty="0">
                <a:latin typeface="+mn-lt"/>
              </a:rPr>
              <a:t>Dictionary of positive/negative words</a:t>
            </a:r>
          </a:p>
        </p:txBody>
      </p:sp>
      <p:cxnSp>
        <p:nvCxnSpPr>
          <p:cNvPr id="5" name="Straight Arrow Connector 4">
            <a:extLst>
              <a:ext uri="{FF2B5EF4-FFF2-40B4-BE49-F238E27FC236}">
                <a16:creationId xmlns:a16="http://schemas.microsoft.com/office/drawing/2014/main" id="{FC5F9348-1788-DD81-F44C-DE853A5E7A58}"/>
              </a:ext>
            </a:extLst>
          </p:cNvPr>
          <p:cNvCxnSpPr/>
          <p:nvPr/>
        </p:nvCxnSpPr>
        <p:spPr>
          <a:xfrm flipV="1">
            <a:off x="1312333" y="3080952"/>
            <a:ext cx="318759" cy="2883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45EC9C0-082B-5C8C-5B2D-D888013E18A1}"/>
              </a:ext>
            </a:extLst>
          </p:cNvPr>
          <p:cNvSpPr txBox="1"/>
          <p:nvPr/>
        </p:nvSpPr>
        <p:spPr>
          <a:xfrm>
            <a:off x="-9511" y="1239456"/>
            <a:ext cx="1491178" cy="646331"/>
          </a:xfrm>
          <a:prstGeom prst="rect">
            <a:avLst/>
          </a:prstGeom>
          <a:noFill/>
        </p:spPr>
        <p:txBody>
          <a:bodyPr wrap="square" rtlCol="0">
            <a:spAutoFit/>
          </a:bodyPr>
          <a:lstStyle/>
          <a:p>
            <a:r>
              <a:rPr lang="en-US" dirty="0">
                <a:latin typeface="+mn-lt"/>
              </a:rPr>
              <a:t>The parsed dataset</a:t>
            </a:r>
          </a:p>
        </p:txBody>
      </p:sp>
      <p:cxnSp>
        <p:nvCxnSpPr>
          <p:cNvPr id="11" name="Straight Arrow Connector 10">
            <a:extLst>
              <a:ext uri="{FF2B5EF4-FFF2-40B4-BE49-F238E27FC236}">
                <a16:creationId xmlns:a16="http://schemas.microsoft.com/office/drawing/2014/main" id="{248BAC7A-7534-369F-EA9E-B6DD7203666B}"/>
              </a:ext>
            </a:extLst>
          </p:cNvPr>
          <p:cNvCxnSpPr/>
          <p:nvPr/>
        </p:nvCxnSpPr>
        <p:spPr>
          <a:xfrm>
            <a:off x="1151467" y="1566333"/>
            <a:ext cx="479625" cy="1800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E90F2D6-E6A8-936F-5AF7-BD4E8F0DDD81}"/>
              </a:ext>
            </a:extLst>
          </p:cNvPr>
          <p:cNvSpPr txBox="1"/>
          <p:nvPr/>
        </p:nvSpPr>
        <p:spPr>
          <a:xfrm>
            <a:off x="10470537" y="2962188"/>
            <a:ext cx="1527698" cy="923330"/>
          </a:xfrm>
          <a:prstGeom prst="rect">
            <a:avLst/>
          </a:prstGeom>
          <a:noFill/>
        </p:spPr>
        <p:txBody>
          <a:bodyPr wrap="square" rtlCol="0">
            <a:spAutoFit/>
          </a:bodyPr>
          <a:lstStyle/>
          <a:p>
            <a:r>
              <a:rPr lang="en-US" dirty="0">
                <a:latin typeface="+mn-lt"/>
              </a:rPr>
              <a:t>Summarize tool used four different ways</a:t>
            </a:r>
          </a:p>
        </p:txBody>
      </p:sp>
      <p:cxnSp>
        <p:nvCxnSpPr>
          <p:cNvPr id="20" name="Straight Arrow Connector 19">
            <a:extLst>
              <a:ext uri="{FF2B5EF4-FFF2-40B4-BE49-F238E27FC236}">
                <a16:creationId xmlns:a16="http://schemas.microsoft.com/office/drawing/2014/main" id="{B4521E7B-98A5-8DBD-56F7-2AC44B34C07B}"/>
              </a:ext>
            </a:extLst>
          </p:cNvPr>
          <p:cNvCxnSpPr/>
          <p:nvPr/>
        </p:nvCxnSpPr>
        <p:spPr>
          <a:xfrm flipH="1">
            <a:off x="9364133" y="3369276"/>
            <a:ext cx="10498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D094EE6-BD44-4ABC-F49D-509933BDFDF9}"/>
              </a:ext>
            </a:extLst>
          </p:cNvPr>
          <p:cNvSpPr txBox="1"/>
          <p:nvPr/>
        </p:nvSpPr>
        <p:spPr>
          <a:xfrm>
            <a:off x="10470537" y="4445000"/>
            <a:ext cx="1277273" cy="369332"/>
          </a:xfrm>
          <a:prstGeom prst="rect">
            <a:avLst/>
          </a:prstGeom>
          <a:noFill/>
        </p:spPr>
        <p:txBody>
          <a:bodyPr wrap="none" rtlCol="0">
            <a:spAutoFit/>
          </a:bodyPr>
          <a:lstStyle/>
          <a:p>
            <a:r>
              <a:rPr lang="en-US" dirty="0">
                <a:latin typeface="+mn-lt"/>
              </a:rPr>
              <a:t>Sorting tool</a:t>
            </a:r>
          </a:p>
        </p:txBody>
      </p:sp>
      <p:cxnSp>
        <p:nvCxnSpPr>
          <p:cNvPr id="23" name="Straight Arrow Connector 22">
            <a:extLst>
              <a:ext uri="{FF2B5EF4-FFF2-40B4-BE49-F238E27FC236}">
                <a16:creationId xmlns:a16="http://schemas.microsoft.com/office/drawing/2014/main" id="{48F3AD6A-9A7A-52F5-A3A4-DBACC67AC3EA}"/>
              </a:ext>
            </a:extLst>
          </p:cNvPr>
          <p:cNvCxnSpPr/>
          <p:nvPr/>
        </p:nvCxnSpPr>
        <p:spPr>
          <a:xfrm flipH="1" flipV="1">
            <a:off x="9364133" y="4047067"/>
            <a:ext cx="1049867"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BC8DFAC-0EFB-932C-C790-5C35404AF808}"/>
              </a:ext>
            </a:extLst>
          </p:cNvPr>
          <p:cNvSpPr txBox="1"/>
          <p:nvPr/>
        </p:nvSpPr>
        <p:spPr>
          <a:xfrm>
            <a:off x="3789506" y="1134183"/>
            <a:ext cx="2099733" cy="923330"/>
          </a:xfrm>
          <a:prstGeom prst="rect">
            <a:avLst/>
          </a:prstGeom>
          <a:noFill/>
        </p:spPr>
        <p:txBody>
          <a:bodyPr wrap="square" rtlCol="0">
            <a:spAutoFit/>
          </a:bodyPr>
          <a:lstStyle/>
          <a:p>
            <a:r>
              <a:rPr lang="en-US" dirty="0">
                <a:latin typeface="+mn-lt"/>
              </a:rPr>
              <a:t>Formula tool to transform data for analysis</a:t>
            </a:r>
          </a:p>
        </p:txBody>
      </p:sp>
      <p:cxnSp>
        <p:nvCxnSpPr>
          <p:cNvPr id="26" name="Straight Arrow Connector 25">
            <a:extLst>
              <a:ext uri="{FF2B5EF4-FFF2-40B4-BE49-F238E27FC236}">
                <a16:creationId xmlns:a16="http://schemas.microsoft.com/office/drawing/2014/main" id="{4B9ECDCE-4FD2-3291-3D85-F0070AB1A825}"/>
              </a:ext>
            </a:extLst>
          </p:cNvPr>
          <p:cNvCxnSpPr/>
          <p:nvPr/>
        </p:nvCxnSpPr>
        <p:spPr>
          <a:xfrm flipH="1">
            <a:off x="2963333" y="1822453"/>
            <a:ext cx="685800" cy="9546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9288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783C4A-8CA2-08EF-2387-3343545CC20A}"/>
              </a:ext>
            </a:extLst>
          </p:cNvPr>
          <p:cNvPicPr>
            <a:picLocks noChangeAspect="1"/>
          </p:cNvPicPr>
          <p:nvPr/>
        </p:nvPicPr>
        <p:blipFill>
          <a:blip r:embed="rId2"/>
          <a:stretch>
            <a:fillRect/>
          </a:stretch>
        </p:blipFill>
        <p:spPr>
          <a:xfrm>
            <a:off x="2565918" y="0"/>
            <a:ext cx="7060163" cy="6858000"/>
          </a:xfrm>
          <a:prstGeom prst="rect">
            <a:avLst/>
          </a:prstGeom>
        </p:spPr>
      </p:pic>
      <p:sp>
        <p:nvSpPr>
          <p:cNvPr id="5" name="TextBox 4">
            <a:extLst>
              <a:ext uri="{FF2B5EF4-FFF2-40B4-BE49-F238E27FC236}">
                <a16:creationId xmlns:a16="http://schemas.microsoft.com/office/drawing/2014/main" id="{633C1C4E-1907-1DAE-16C0-CDF47E87DE90}"/>
              </a:ext>
            </a:extLst>
          </p:cNvPr>
          <p:cNvSpPr txBox="1"/>
          <p:nvPr/>
        </p:nvSpPr>
        <p:spPr>
          <a:xfrm>
            <a:off x="491067" y="1159934"/>
            <a:ext cx="1457707" cy="369332"/>
          </a:xfrm>
          <a:prstGeom prst="rect">
            <a:avLst/>
          </a:prstGeom>
          <a:noFill/>
        </p:spPr>
        <p:txBody>
          <a:bodyPr wrap="none" rtlCol="0">
            <a:spAutoFit/>
          </a:bodyPr>
          <a:lstStyle/>
          <a:p>
            <a:r>
              <a:rPr lang="en-US" dirty="0">
                <a:latin typeface="+mn-lt"/>
              </a:rPr>
              <a:t>Clean dataset</a:t>
            </a:r>
          </a:p>
        </p:txBody>
      </p:sp>
      <p:cxnSp>
        <p:nvCxnSpPr>
          <p:cNvPr id="6" name="Straight Arrow Connector 5">
            <a:extLst>
              <a:ext uri="{FF2B5EF4-FFF2-40B4-BE49-F238E27FC236}">
                <a16:creationId xmlns:a16="http://schemas.microsoft.com/office/drawing/2014/main" id="{74D5C13D-9DC9-7BB5-5DEA-B1CDCB9DD728}"/>
              </a:ext>
            </a:extLst>
          </p:cNvPr>
          <p:cNvCxnSpPr>
            <a:stCxn id="5" idx="3"/>
          </p:cNvCxnSpPr>
          <p:nvPr/>
        </p:nvCxnSpPr>
        <p:spPr>
          <a:xfrm>
            <a:off x="1948774" y="1344600"/>
            <a:ext cx="1209293" cy="543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95E38E2-82E0-D259-E014-DF426C33806D}"/>
              </a:ext>
            </a:extLst>
          </p:cNvPr>
          <p:cNvSpPr txBox="1"/>
          <p:nvPr/>
        </p:nvSpPr>
        <p:spPr>
          <a:xfrm>
            <a:off x="169333" y="2145733"/>
            <a:ext cx="2433423" cy="369332"/>
          </a:xfrm>
          <a:prstGeom prst="rect">
            <a:avLst/>
          </a:prstGeom>
          <a:noFill/>
        </p:spPr>
        <p:txBody>
          <a:bodyPr wrap="none" rtlCol="0">
            <a:spAutoFit/>
          </a:bodyPr>
          <a:lstStyle/>
          <a:p>
            <a:r>
              <a:rPr lang="en-US" dirty="0">
                <a:latin typeface="+mn-lt"/>
              </a:rPr>
              <a:t>Editable keywords input</a:t>
            </a:r>
          </a:p>
        </p:txBody>
      </p:sp>
      <p:cxnSp>
        <p:nvCxnSpPr>
          <p:cNvPr id="8" name="Straight Arrow Connector 7">
            <a:extLst>
              <a:ext uri="{FF2B5EF4-FFF2-40B4-BE49-F238E27FC236}">
                <a16:creationId xmlns:a16="http://schemas.microsoft.com/office/drawing/2014/main" id="{BD80CE33-A8EC-632D-245C-B2A973275F78}"/>
              </a:ext>
            </a:extLst>
          </p:cNvPr>
          <p:cNvCxnSpPr>
            <a:cxnSpLocks/>
            <a:stCxn id="7" idx="3"/>
          </p:cNvCxnSpPr>
          <p:nvPr/>
        </p:nvCxnSpPr>
        <p:spPr>
          <a:xfrm>
            <a:off x="2602756" y="2330399"/>
            <a:ext cx="798283" cy="442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453679D-4BA8-765F-45D0-389F4255173C}"/>
              </a:ext>
            </a:extLst>
          </p:cNvPr>
          <p:cNvSpPr txBox="1"/>
          <p:nvPr/>
        </p:nvSpPr>
        <p:spPr>
          <a:xfrm>
            <a:off x="8755490" y="1159934"/>
            <a:ext cx="1809213" cy="369332"/>
          </a:xfrm>
          <a:prstGeom prst="rect">
            <a:avLst/>
          </a:prstGeom>
          <a:noFill/>
        </p:spPr>
        <p:txBody>
          <a:bodyPr wrap="none" rtlCol="0">
            <a:spAutoFit/>
          </a:bodyPr>
          <a:lstStyle/>
          <a:p>
            <a:r>
              <a:rPr lang="en-US" dirty="0">
                <a:latin typeface="+mn-lt"/>
              </a:rPr>
              <a:t>Keyword Analysis</a:t>
            </a:r>
          </a:p>
        </p:txBody>
      </p:sp>
      <p:cxnSp>
        <p:nvCxnSpPr>
          <p:cNvPr id="14" name="Straight Arrow Connector 13">
            <a:extLst>
              <a:ext uri="{FF2B5EF4-FFF2-40B4-BE49-F238E27FC236}">
                <a16:creationId xmlns:a16="http://schemas.microsoft.com/office/drawing/2014/main" id="{89FDD30C-0FA4-8F20-3A24-485E35F1456F}"/>
              </a:ext>
            </a:extLst>
          </p:cNvPr>
          <p:cNvCxnSpPr>
            <a:cxnSpLocks/>
          </p:cNvCxnSpPr>
          <p:nvPr/>
        </p:nvCxnSpPr>
        <p:spPr>
          <a:xfrm flipH="1">
            <a:off x="7552267" y="1344600"/>
            <a:ext cx="1203223"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3E077D8-9227-1A1A-6242-B4B4CB8B12CA}"/>
              </a:ext>
            </a:extLst>
          </p:cNvPr>
          <p:cNvSpPr txBox="1"/>
          <p:nvPr/>
        </p:nvSpPr>
        <p:spPr>
          <a:xfrm>
            <a:off x="9051824" y="2403399"/>
            <a:ext cx="2818443" cy="646331"/>
          </a:xfrm>
          <a:prstGeom prst="rect">
            <a:avLst/>
          </a:prstGeom>
          <a:noFill/>
        </p:spPr>
        <p:txBody>
          <a:bodyPr wrap="square" rtlCol="0">
            <a:spAutoFit/>
          </a:bodyPr>
          <a:lstStyle/>
          <a:p>
            <a:r>
              <a:rPr lang="en-US" dirty="0">
                <a:latin typeface="+mn-lt"/>
              </a:rPr>
              <a:t>Phrase analysis (i.e., multiple words)</a:t>
            </a:r>
          </a:p>
        </p:txBody>
      </p:sp>
      <p:cxnSp>
        <p:nvCxnSpPr>
          <p:cNvPr id="18" name="Straight Arrow Connector 17">
            <a:extLst>
              <a:ext uri="{FF2B5EF4-FFF2-40B4-BE49-F238E27FC236}">
                <a16:creationId xmlns:a16="http://schemas.microsoft.com/office/drawing/2014/main" id="{04320490-B6A0-9A06-8CFC-348479BD7BF9}"/>
              </a:ext>
            </a:extLst>
          </p:cNvPr>
          <p:cNvCxnSpPr>
            <a:cxnSpLocks/>
          </p:cNvCxnSpPr>
          <p:nvPr/>
        </p:nvCxnSpPr>
        <p:spPr>
          <a:xfrm flipH="1">
            <a:off x="7848601" y="2588065"/>
            <a:ext cx="1203223"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5C9B812-93CE-7969-70C5-7B6D96D535CE}"/>
              </a:ext>
            </a:extLst>
          </p:cNvPr>
          <p:cNvSpPr txBox="1"/>
          <p:nvPr/>
        </p:nvSpPr>
        <p:spPr>
          <a:xfrm>
            <a:off x="9922415" y="3387234"/>
            <a:ext cx="2015585" cy="1200329"/>
          </a:xfrm>
          <a:prstGeom prst="rect">
            <a:avLst/>
          </a:prstGeom>
          <a:noFill/>
        </p:spPr>
        <p:txBody>
          <a:bodyPr wrap="square" rtlCol="0">
            <a:spAutoFit/>
          </a:bodyPr>
          <a:lstStyle/>
          <a:p>
            <a:r>
              <a:rPr lang="en-US" dirty="0">
                <a:latin typeface="+mn-lt"/>
              </a:rPr>
              <a:t>Pattern analysis using </a:t>
            </a:r>
            <a:r>
              <a:rPr lang="en-US" dirty="0" err="1">
                <a:latin typeface="+mn-lt"/>
              </a:rPr>
              <a:t>RegEx</a:t>
            </a:r>
            <a:r>
              <a:rPr lang="en-US" dirty="0">
                <a:latin typeface="+mn-lt"/>
              </a:rPr>
              <a:t>, identify any cash conversations</a:t>
            </a:r>
          </a:p>
        </p:txBody>
      </p:sp>
      <p:cxnSp>
        <p:nvCxnSpPr>
          <p:cNvPr id="20" name="Straight Arrow Connector 19">
            <a:extLst>
              <a:ext uri="{FF2B5EF4-FFF2-40B4-BE49-F238E27FC236}">
                <a16:creationId xmlns:a16="http://schemas.microsoft.com/office/drawing/2014/main" id="{FE8BD324-EB65-B4E7-DDBE-59EAF0FE7B50}"/>
              </a:ext>
            </a:extLst>
          </p:cNvPr>
          <p:cNvCxnSpPr>
            <a:cxnSpLocks/>
          </p:cNvCxnSpPr>
          <p:nvPr/>
        </p:nvCxnSpPr>
        <p:spPr>
          <a:xfrm flipH="1">
            <a:off x="8719192" y="3571900"/>
            <a:ext cx="1203223"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D4C3F3A-20C7-53D3-AF89-0253D8881DFA}"/>
              </a:ext>
            </a:extLst>
          </p:cNvPr>
          <p:cNvSpPr txBox="1"/>
          <p:nvPr/>
        </p:nvSpPr>
        <p:spPr>
          <a:xfrm>
            <a:off x="7718583" y="4834467"/>
            <a:ext cx="4443139" cy="369332"/>
          </a:xfrm>
          <a:prstGeom prst="rect">
            <a:avLst/>
          </a:prstGeom>
          <a:noFill/>
        </p:spPr>
        <p:txBody>
          <a:bodyPr wrap="none" rtlCol="0">
            <a:spAutoFit/>
          </a:bodyPr>
          <a:lstStyle/>
          <a:p>
            <a:r>
              <a:rPr lang="en-US" dirty="0">
                <a:latin typeface="+mn-lt"/>
              </a:rPr>
              <a:t>Base employee analysis (everyone w/ counts)</a:t>
            </a:r>
          </a:p>
        </p:txBody>
      </p:sp>
      <p:cxnSp>
        <p:nvCxnSpPr>
          <p:cNvPr id="22" name="Straight Arrow Connector 21">
            <a:extLst>
              <a:ext uri="{FF2B5EF4-FFF2-40B4-BE49-F238E27FC236}">
                <a16:creationId xmlns:a16="http://schemas.microsoft.com/office/drawing/2014/main" id="{B1290DAE-D759-F0C7-8A14-098B72F18590}"/>
              </a:ext>
            </a:extLst>
          </p:cNvPr>
          <p:cNvCxnSpPr>
            <a:cxnSpLocks/>
          </p:cNvCxnSpPr>
          <p:nvPr/>
        </p:nvCxnSpPr>
        <p:spPr>
          <a:xfrm flipH="1">
            <a:off x="6515360" y="5019133"/>
            <a:ext cx="1203223"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82A0780-0E8E-C891-90ED-8B84325D85B5}"/>
              </a:ext>
            </a:extLst>
          </p:cNvPr>
          <p:cNvSpPr txBox="1"/>
          <p:nvPr/>
        </p:nvSpPr>
        <p:spPr>
          <a:xfrm>
            <a:off x="8921806" y="5846233"/>
            <a:ext cx="2677527" cy="646331"/>
          </a:xfrm>
          <a:prstGeom prst="rect">
            <a:avLst/>
          </a:prstGeom>
          <a:noFill/>
        </p:spPr>
        <p:txBody>
          <a:bodyPr wrap="square" rtlCol="0">
            <a:spAutoFit/>
          </a:bodyPr>
          <a:lstStyle/>
          <a:p>
            <a:r>
              <a:rPr lang="en-US" dirty="0">
                <a:latin typeface="+mn-lt"/>
              </a:rPr>
              <a:t>Base Time Analysis (all dates w/counts)</a:t>
            </a:r>
          </a:p>
        </p:txBody>
      </p:sp>
      <p:cxnSp>
        <p:nvCxnSpPr>
          <p:cNvPr id="24" name="Straight Arrow Connector 23">
            <a:extLst>
              <a:ext uri="{FF2B5EF4-FFF2-40B4-BE49-F238E27FC236}">
                <a16:creationId xmlns:a16="http://schemas.microsoft.com/office/drawing/2014/main" id="{A60AA781-13BF-0683-9B3F-3F147A03C4B7}"/>
              </a:ext>
            </a:extLst>
          </p:cNvPr>
          <p:cNvCxnSpPr>
            <a:cxnSpLocks/>
          </p:cNvCxnSpPr>
          <p:nvPr/>
        </p:nvCxnSpPr>
        <p:spPr>
          <a:xfrm flipH="1">
            <a:off x="7718583" y="6030899"/>
            <a:ext cx="1203223"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2870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63D52-971C-4FB6-D2BC-CCB88EBF2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6BA85-8982-81C9-8522-5BE905898FD4}"/>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26C38459-2695-ED3D-2479-9C0BE2E9A0FC}"/>
              </a:ext>
            </a:extLst>
          </p:cNvPr>
          <p:cNvSpPr>
            <a:spLocks noGrp="1"/>
          </p:cNvSpPr>
          <p:nvPr>
            <p:ph idx="1"/>
          </p:nvPr>
        </p:nvSpPr>
        <p:spPr>
          <a:xfrm>
            <a:off x="370632" y="2061289"/>
            <a:ext cx="10994053" cy="3662285"/>
          </a:xfrm>
        </p:spPr>
        <p:txBody>
          <a:bodyPr/>
          <a:lstStyle/>
          <a:p>
            <a:r>
              <a:rPr lang="en-US" sz="2800" b="1" dirty="0"/>
              <a:t>Class Agenda</a:t>
            </a:r>
          </a:p>
          <a:p>
            <a:pPr marL="571500" indent="-571500">
              <a:buFont typeface="Arial" panose="020B0604020202020204" pitchFamily="34" charset="0"/>
              <a:buChar char="•"/>
            </a:pPr>
            <a:r>
              <a:rPr lang="en-US" sz="2800" dirty="0">
                <a:solidFill>
                  <a:schemeClr val="bg1">
                    <a:lumMod val="65000"/>
                  </a:schemeClr>
                </a:solidFill>
              </a:rPr>
              <a:t>Case Review: Enron Emails Case</a:t>
            </a:r>
          </a:p>
          <a:p>
            <a:pPr marL="571500" indent="-571500">
              <a:buFont typeface="Arial" panose="020B0604020202020204" pitchFamily="34" charset="0"/>
              <a:buChar char="•"/>
            </a:pPr>
            <a:r>
              <a:rPr lang="en-US" sz="2800" dirty="0">
                <a:solidFill>
                  <a:schemeClr val="bg1">
                    <a:lumMod val="65000"/>
                  </a:schemeClr>
                </a:solidFill>
              </a:rPr>
              <a:t>Case Deliverable Overview</a:t>
            </a:r>
          </a:p>
          <a:p>
            <a:pPr marL="571500" indent="-571500">
              <a:buFont typeface="Arial" panose="020B0604020202020204" pitchFamily="34" charset="0"/>
              <a:buChar char="•"/>
            </a:pPr>
            <a:r>
              <a:rPr lang="en-US" sz="2800" dirty="0">
                <a:solidFill>
                  <a:schemeClr val="bg1">
                    <a:lumMod val="65000"/>
                  </a:schemeClr>
                </a:solidFill>
              </a:rPr>
              <a:t>Lab Tool and workflow overviews:</a:t>
            </a:r>
          </a:p>
          <a:p>
            <a:pPr marL="1331365" lvl="1" indent="-571500"/>
            <a:r>
              <a:rPr lang="en-US" sz="2133" dirty="0" err="1">
                <a:solidFill>
                  <a:schemeClr val="bg1">
                    <a:lumMod val="65000"/>
                  </a:schemeClr>
                </a:solidFill>
              </a:rPr>
              <a:t>DateTime</a:t>
            </a:r>
            <a:r>
              <a:rPr lang="en-US" sz="2133" dirty="0">
                <a:solidFill>
                  <a:schemeClr val="bg1">
                    <a:lumMod val="65000"/>
                  </a:schemeClr>
                </a:solidFill>
              </a:rPr>
              <a:t> parsing functions</a:t>
            </a:r>
          </a:p>
          <a:p>
            <a:pPr marL="1331365" lvl="1" indent="-571500"/>
            <a:r>
              <a:rPr lang="en-US" sz="2133" dirty="0">
                <a:solidFill>
                  <a:schemeClr val="bg1">
                    <a:lumMod val="65000"/>
                  </a:schemeClr>
                </a:solidFill>
              </a:rPr>
              <a:t>Sentiment Analysis</a:t>
            </a:r>
          </a:p>
          <a:p>
            <a:pPr marL="1331365" lvl="1" indent="-571500"/>
            <a:r>
              <a:rPr lang="en-US" sz="2133" dirty="0">
                <a:solidFill>
                  <a:schemeClr val="bg1">
                    <a:lumMod val="65000"/>
                  </a:schemeClr>
                </a:solidFill>
              </a:rPr>
              <a:t>Phrase Analysis</a:t>
            </a:r>
          </a:p>
          <a:p>
            <a:pPr marL="1331365" lvl="1" indent="-571500"/>
            <a:r>
              <a:rPr lang="en-US" sz="2133" dirty="0">
                <a:solidFill>
                  <a:schemeClr val="bg1">
                    <a:lumMod val="65000"/>
                  </a:schemeClr>
                </a:solidFill>
              </a:rPr>
              <a:t>Individual Forensic Workflow</a:t>
            </a:r>
          </a:p>
          <a:p>
            <a:pPr marL="571500" indent="-571500">
              <a:buFont typeface="Arial" panose="020B0604020202020204" pitchFamily="34" charset="0"/>
              <a:buChar char="•"/>
            </a:pPr>
            <a:r>
              <a:rPr lang="en-US" sz="2800" b="1" dirty="0">
                <a:solidFill>
                  <a:schemeClr val="tx2"/>
                </a:solidFill>
              </a:rPr>
              <a:t>Lab Forensic Analysis</a:t>
            </a:r>
          </a:p>
        </p:txBody>
      </p:sp>
    </p:spTree>
    <p:extLst>
      <p:ext uri="{BB962C8B-B14F-4D97-AF65-F5344CB8AC3E}">
        <p14:creationId xmlns:p14="http://schemas.microsoft.com/office/powerpoint/2010/main" val="26275505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6FD9-0B8C-482E-AC95-60C518531042}"/>
              </a:ext>
            </a:extLst>
          </p:cNvPr>
          <p:cNvSpPr>
            <a:spLocks noGrp="1"/>
          </p:cNvSpPr>
          <p:nvPr>
            <p:ph type="title"/>
          </p:nvPr>
        </p:nvSpPr>
        <p:spPr/>
        <p:txBody>
          <a:bodyPr/>
          <a:lstStyle/>
          <a:p>
            <a:r>
              <a:rPr lang="en-US" dirty="0"/>
              <a:t>Conclusion and look-ahead</a:t>
            </a:r>
          </a:p>
        </p:txBody>
      </p:sp>
      <p:sp>
        <p:nvSpPr>
          <p:cNvPr id="3" name="Content Placeholder 2">
            <a:extLst>
              <a:ext uri="{FF2B5EF4-FFF2-40B4-BE49-F238E27FC236}">
                <a16:creationId xmlns:a16="http://schemas.microsoft.com/office/drawing/2014/main" id="{DCC94BA5-329A-4FA8-8D31-F5D00F1C6098}"/>
              </a:ext>
            </a:extLst>
          </p:cNvPr>
          <p:cNvSpPr>
            <a:spLocks noGrp="1"/>
          </p:cNvSpPr>
          <p:nvPr>
            <p:ph idx="1"/>
          </p:nvPr>
        </p:nvSpPr>
        <p:spPr>
          <a:xfrm>
            <a:off x="370632" y="2061289"/>
            <a:ext cx="10994053" cy="2900794"/>
          </a:xfrm>
        </p:spPr>
        <p:txBody>
          <a:bodyPr/>
          <a:lstStyle/>
          <a:p>
            <a:r>
              <a:rPr lang="en-US" dirty="0"/>
              <a:t>We have undertaken a sophisticated analysis of unstructured data.</a:t>
            </a:r>
          </a:p>
          <a:p>
            <a:endParaRPr lang="en-US" dirty="0"/>
          </a:p>
          <a:p>
            <a:r>
              <a:rPr lang="en-US" dirty="0"/>
              <a:t>Please submit your case deliverable by Friday. </a:t>
            </a:r>
          </a:p>
          <a:p>
            <a:endParaRPr lang="en-US" dirty="0"/>
          </a:p>
        </p:txBody>
      </p:sp>
    </p:spTree>
    <p:extLst>
      <p:ext uri="{BB962C8B-B14F-4D97-AF65-F5344CB8AC3E}">
        <p14:creationId xmlns:p14="http://schemas.microsoft.com/office/powerpoint/2010/main" val="15774941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E59E-D035-442F-B808-80D34A409A26}"/>
              </a:ext>
            </a:extLst>
          </p:cNvPr>
          <p:cNvSpPr>
            <a:spLocks noGrp="1"/>
          </p:cNvSpPr>
          <p:nvPr>
            <p:ph type="title"/>
          </p:nvPr>
        </p:nvSpPr>
        <p:spPr>
          <a:xfrm>
            <a:off x="648928" y="2695485"/>
            <a:ext cx="10894141" cy="1025921"/>
          </a:xfrm>
        </p:spPr>
        <p:txBody>
          <a:bodyPr/>
          <a:lstStyle/>
          <a:p>
            <a:endParaRPr lang="en-US"/>
          </a:p>
        </p:txBody>
      </p:sp>
      <p:pic>
        <p:nvPicPr>
          <p:cNvPr id="4" name="Picture 3">
            <a:extLst>
              <a:ext uri="{FF2B5EF4-FFF2-40B4-BE49-F238E27FC236}">
                <a16:creationId xmlns:a16="http://schemas.microsoft.com/office/drawing/2014/main" id="{D34F8A0F-A392-468B-83F5-F4CB4C1F3C57}"/>
              </a:ext>
            </a:extLst>
          </p:cNvPr>
          <p:cNvPicPr>
            <a:picLocks noChangeAspect="1"/>
          </p:cNvPicPr>
          <p:nvPr/>
        </p:nvPicPr>
        <p:blipFill>
          <a:blip r:embed="rId3"/>
          <a:stretch>
            <a:fillRect/>
          </a:stretch>
        </p:blipFill>
        <p:spPr>
          <a:xfrm>
            <a:off x="0" y="-636270"/>
            <a:ext cx="12192000" cy="8130539"/>
          </a:xfrm>
          <a:prstGeom prst="rect">
            <a:avLst/>
          </a:prstGeom>
        </p:spPr>
      </p:pic>
      <p:sp>
        <p:nvSpPr>
          <p:cNvPr id="5" name="TextBox 4">
            <a:extLst>
              <a:ext uri="{FF2B5EF4-FFF2-40B4-BE49-F238E27FC236}">
                <a16:creationId xmlns:a16="http://schemas.microsoft.com/office/drawing/2014/main" id="{BCC65860-206F-486C-94A8-1A3581784A71}"/>
              </a:ext>
            </a:extLst>
          </p:cNvPr>
          <p:cNvSpPr txBox="1"/>
          <p:nvPr/>
        </p:nvSpPr>
        <p:spPr>
          <a:xfrm>
            <a:off x="3996705" y="1536193"/>
            <a:ext cx="4198585" cy="995209"/>
          </a:xfrm>
          <a:prstGeom prst="rect">
            <a:avLst/>
          </a:prstGeom>
          <a:noFill/>
        </p:spPr>
        <p:txBody>
          <a:bodyPr wrap="none" rtlCol="0">
            <a:spAutoFit/>
          </a:bodyPr>
          <a:lstStyle/>
          <a:p>
            <a:pPr defTabSz="609570"/>
            <a:r>
              <a:rPr lang="en-US" sz="5867" b="1" dirty="0">
                <a:solidFill>
                  <a:prstClr val="white"/>
                </a:solidFill>
                <a:latin typeface="Arial"/>
                <a:cs typeface="Arial" panose="020B0604020202020204" pitchFamily="34" charset="0"/>
              </a:rPr>
              <a:t>Thank you!</a:t>
            </a:r>
            <a:endParaRPr lang="en-US" sz="2400" dirty="0">
              <a:solidFill>
                <a:prstClr val="white"/>
              </a:solidFill>
              <a:latin typeface="Calibri"/>
            </a:endParaRPr>
          </a:p>
        </p:txBody>
      </p:sp>
    </p:spTree>
    <p:extLst>
      <p:ext uri="{BB962C8B-B14F-4D97-AF65-F5344CB8AC3E}">
        <p14:creationId xmlns:p14="http://schemas.microsoft.com/office/powerpoint/2010/main" val="40828996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F653E0-14A5-47F0-8A07-24ED9E9D2F27}"/>
              </a:ext>
            </a:extLst>
          </p:cNvPr>
          <p:cNvSpPr txBox="1"/>
          <p:nvPr/>
        </p:nvSpPr>
        <p:spPr>
          <a:xfrm>
            <a:off x="914400" y="1539551"/>
            <a:ext cx="10636898" cy="2175083"/>
          </a:xfrm>
          <a:prstGeom prst="rect">
            <a:avLst/>
          </a:prstGeom>
          <a:noFill/>
        </p:spPr>
        <p:txBody>
          <a:bodyPr wrap="square">
            <a:spAutoFit/>
          </a:bodyPr>
          <a:lstStyle/>
          <a:p>
            <a:r>
              <a:rPr kumimoji="0" lang="en-US" sz="5867" b="1" i="0" u="none" strike="noStrike" kern="1200" cap="none" spc="0" normalizeH="0" baseline="0" noProof="0" dirty="0">
                <a:ln>
                  <a:noFill/>
                </a:ln>
                <a:solidFill>
                  <a:srgbClr val="4B2E84"/>
                </a:solidFill>
                <a:effectLst/>
                <a:uLnTx/>
                <a:uFillTx/>
                <a:latin typeface="Arial"/>
                <a:ea typeface="+mj-ea"/>
                <a:cs typeface="Arial" panose="020B0604020202020204" pitchFamily="34" charset="0"/>
              </a:rPr>
              <a:t>Case Overview:</a:t>
            </a:r>
          </a:p>
          <a:p>
            <a:r>
              <a:rPr kumimoji="0" lang="en-US" sz="5867" b="1" i="0" u="none" strike="noStrike" kern="1200" cap="none" spc="0" normalizeH="0" baseline="0" noProof="0" dirty="0">
                <a:ln>
                  <a:noFill/>
                </a:ln>
                <a:solidFill>
                  <a:srgbClr val="4B2E84"/>
                </a:solidFill>
                <a:effectLst/>
                <a:uLnTx/>
                <a:uFillTx/>
                <a:latin typeface="Arial"/>
                <a:ea typeface="+mj-ea"/>
                <a:cs typeface="Arial" panose="020B0604020202020204" pitchFamily="34" charset="0"/>
              </a:rPr>
              <a:t>Enron Emails Case</a:t>
            </a:r>
          </a:p>
          <a:p>
            <a:endParaRPr lang="en-US" dirty="0"/>
          </a:p>
        </p:txBody>
      </p:sp>
    </p:spTree>
    <p:extLst>
      <p:ext uri="{BB962C8B-B14F-4D97-AF65-F5344CB8AC3E}">
        <p14:creationId xmlns:p14="http://schemas.microsoft.com/office/powerpoint/2010/main" val="27590799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EC65-603F-1633-155B-3E177A024F74}"/>
              </a:ext>
            </a:extLst>
          </p:cNvPr>
          <p:cNvSpPr>
            <a:spLocks noGrp="1"/>
          </p:cNvSpPr>
          <p:nvPr>
            <p:ph type="title"/>
          </p:nvPr>
        </p:nvSpPr>
        <p:spPr>
          <a:xfrm>
            <a:off x="0" y="354233"/>
            <a:ext cx="11187404" cy="1359283"/>
          </a:xfrm>
        </p:spPr>
        <p:txBody>
          <a:bodyPr/>
          <a:lstStyle/>
          <a:p>
            <a:r>
              <a:rPr lang="en-US" dirty="0"/>
              <a:t>Parsing Text using Regex</a:t>
            </a:r>
          </a:p>
        </p:txBody>
      </p:sp>
      <p:sp>
        <p:nvSpPr>
          <p:cNvPr id="3" name="Content Placeholder 2">
            <a:extLst>
              <a:ext uri="{FF2B5EF4-FFF2-40B4-BE49-F238E27FC236}">
                <a16:creationId xmlns:a16="http://schemas.microsoft.com/office/drawing/2014/main" id="{35CE8BC9-1923-34DA-4123-2C35583CC4E9}"/>
              </a:ext>
            </a:extLst>
          </p:cNvPr>
          <p:cNvSpPr>
            <a:spLocks noGrp="1"/>
          </p:cNvSpPr>
          <p:nvPr>
            <p:ph idx="1"/>
          </p:nvPr>
        </p:nvSpPr>
        <p:spPr>
          <a:xfrm>
            <a:off x="370632" y="2061289"/>
            <a:ext cx="10994053" cy="3331681"/>
          </a:xfrm>
        </p:spPr>
        <p:txBody>
          <a:bodyPr/>
          <a:lstStyle/>
          <a:p>
            <a:r>
              <a:rPr lang="en-US" sz="1600" dirty="0"/>
              <a:t>Our test email:</a:t>
            </a:r>
          </a:p>
          <a:p>
            <a:endParaRPr lang="en-US" sz="1600" dirty="0"/>
          </a:p>
          <a:p>
            <a:endParaRPr lang="en-US" sz="1600" dirty="0"/>
          </a:p>
          <a:p>
            <a:r>
              <a:rPr lang="en-US" sz="1600" dirty="0"/>
              <a:t>Message-ID: &lt;25828831.1075855376669.JavaMail.evans@thyme&gt; Date: Mon, 26 Nov 2001 07:25:16 -0800 (PST) From: k..allen@enron.com To: jsmith@austintx.com Subject: RE: Additional properties in San Antonio Jeff, Can you resend the info on the three properties you mailed and the one you faxed on Tuesday. I was out of the office last week. Phillip -----Original Message----- From: "JEFF SMITH" &lt;jsmith@austintx.com&gt;@ENRON Sent: Tuesday, November 20, 2001 3:43 PM To: Allen, Phillip K. Subject: Additional properties in San Antonio Phillip, I am waiting to get info. on two more properties in San Antonio. The broker will be faxing info. on Monday. One is 74 units for $1,900,000, and the other is 24 units for $550,000. Also, I have mailed you info. on three other properties in addition to the 100 unit property that I faxed this AM. Let me know if you have any questions. Jeff Smith The Smith Company 9400 Circle Drive Austin, TX 78736 512-394-0908 office 512-394-0913 fax 512-751-9728 mobile jsmith@austintx.com</a:t>
            </a:r>
          </a:p>
        </p:txBody>
      </p:sp>
    </p:spTree>
    <p:extLst>
      <p:ext uri="{BB962C8B-B14F-4D97-AF65-F5344CB8AC3E}">
        <p14:creationId xmlns:p14="http://schemas.microsoft.com/office/powerpoint/2010/main" val="30368610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958BD-7A57-C742-A218-FBCD5F6C2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9D3FD-FD5C-4F6F-9757-D891B7288C0E}"/>
              </a:ext>
            </a:extLst>
          </p:cNvPr>
          <p:cNvSpPr>
            <a:spLocks noGrp="1"/>
          </p:cNvSpPr>
          <p:nvPr>
            <p:ph type="title"/>
          </p:nvPr>
        </p:nvSpPr>
        <p:spPr>
          <a:xfrm>
            <a:off x="0" y="354233"/>
            <a:ext cx="11187404" cy="1359283"/>
          </a:xfrm>
        </p:spPr>
        <p:txBody>
          <a:bodyPr/>
          <a:lstStyle/>
          <a:p>
            <a:r>
              <a:rPr lang="en-US" dirty="0"/>
              <a:t>Parsing Text using Regex</a:t>
            </a:r>
          </a:p>
        </p:txBody>
      </p:sp>
      <p:sp>
        <p:nvSpPr>
          <p:cNvPr id="3" name="Content Placeholder 2">
            <a:extLst>
              <a:ext uri="{FF2B5EF4-FFF2-40B4-BE49-F238E27FC236}">
                <a16:creationId xmlns:a16="http://schemas.microsoft.com/office/drawing/2014/main" id="{0B5B1A70-252A-9E76-7BE2-340936D34609}"/>
              </a:ext>
            </a:extLst>
          </p:cNvPr>
          <p:cNvSpPr>
            <a:spLocks noGrp="1"/>
          </p:cNvSpPr>
          <p:nvPr>
            <p:ph idx="1"/>
          </p:nvPr>
        </p:nvSpPr>
        <p:spPr>
          <a:xfrm>
            <a:off x="370632" y="2061289"/>
            <a:ext cx="10994053" cy="4134465"/>
          </a:xfrm>
        </p:spPr>
        <p:txBody>
          <a:bodyPr/>
          <a:lstStyle/>
          <a:p>
            <a:r>
              <a:rPr lang="en-US" sz="1600" dirty="0"/>
              <a:t>Our test email:</a:t>
            </a:r>
          </a:p>
          <a:p>
            <a:endParaRPr lang="en-US" sz="1600" dirty="0"/>
          </a:p>
          <a:p>
            <a:endParaRPr lang="en-US" sz="1600" dirty="0"/>
          </a:p>
          <a:p>
            <a:r>
              <a:rPr lang="en-US" sz="1600" dirty="0"/>
              <a:t>Message-ID: &lt;</a:t>
            </a:r>
            <a:r>
              <a:rPr lang="en-US" sz="1600" dirty="0">
                <a:highlight>
                  <a:srgbClr val="FFFF00"/>
                </a:highlight>
              </a:rPr>
              <a:t>25828831.1075855376669</a:t>
            </a:r>
            <a:r>
              <a:rPr lang="en-US" sz="1600" dirty="0"/>
              <a:t>.JavaMail.evans@thyme&gt; </a:t>
            </a:r>
          </a:p>
          <a:p>
            <a:r>
              <a:rPr lang="en-US" sz="1600" dirty="0"/>
              <a:t>Date: </a:t>
            </a:r>
            <a:r>
              <a:rPr lang="en-US" sz="1600" dirty="0">
                <a:highlight>
                  <a:srgbClr val="FFFF00"/>
                </a:highlight>
              </a:rPr>
              <a:t>Mon, 26 Nov 2001 07:25:16</a:t>
            </a:r>
            <a:r>
              <a:rPr lang="en-US" sz="1600" dirty="0"/>
              <a:t> -0800 (PST) </a:t>
            </a:r>
          </a:p>
          <a:p>
            <a:r>
              <a:rPr lang="en-US" sz="1600" dirty="0"/>
              <a:t>From: </a:t>
            </a:r>
            <a:r>
              <a:rPr lang="en-US" sz="1600" dirty="0">
                <a:highlight>
                  <a:srgbClr val="FFFF00"/>
                </a:highlight>
              </a:rPr>
              <a:t>k..allen@enron.com </a:t>
            </a:r>
          </a:p>
          <a:p>
            <a:r>
              <a:rPr lang="en-US" sz="1600" dirty="0"/>
              <a:t>To: </a:t>
            </a:r>
            <a:r>
              <a:rPr lang="en-US" sz="1600" dirty="0">
                <a:highlight>
                  <a:srgbClr val="FFFF00"/>
                </a:highlight>
              </a:rPr>
              <a:t>jsmith@austintx.com</a:t>
            </a:r>
          </a:p>
          <a:p>
            <a:endParaRPr lang="en-US" sz="1600" dirty="0"/>
          </a:p>
          <a:p>
            <a:r>
              <a:rPr lang="en-US" sz="1600" dirty="0"/>
              <a:t>Subject: RE: Additional properties in San Antonio Jeff, Can you resend the info on the three properties you mailed and the one you faxed on Tuesday. I was out of the office last week. Phillip -----Original Message----- From: "JEFF SMITH" &lt;jsmith@austintx.com&gt;@ENRON Sent: Tuesday, November 20, 2001 3:43 PM To: Allen, Phillip K. Subject: Additional properties in San Antonio Phillip, I am waiting to get info. on two more properties in San Antonio. The broker will be faxing info. on Monday. One is 74 units for $1,900,000, and the other is 24 units for $550,000. Also, I have mailed you info. on three other properties in addition to the 100 unit property that I faxed this AM. Let me know if you have any questions. Jeff Smith The Smith Company 9400 Circle Drive Austin, TX 78736 512-394-0908 office 512-394-0913 fax 512-751-9728 mobile jsmith@austintx.com</a:t>
            </a:r>
          </a:p>
        </p:txBody>
      </p:sp>
      <p:sp>
        <p:nvSpPr>
          <p:cNvPr id="4" name="Rectangle 3">
            <a:extLst>
              <a:ext uri="{FF2B5EF4-FFF2-40B4-BE49-F238E27FC236}">
                <a16:creationId xmlns:a16="http://schemas.microsoft.com/office/drawing/2014/main" id="{6BC267AF-E1A7-B589-05E5-C58C90276FA6}"/>
              </a:ext>
            </a:extLst>
          </p:cNvPr>
          <p:cNvSpPr/>
          <p:nvPr/>
        </p:nvSpPr>
        <p:spPr>
          <a:xfrm>
            <a:off x="457200" y="4123267"/>
            <a:ext cx="10913533" cy="206586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66C17B7-9117-675C-029B-BB274B204585}"/>
              </a:ext>
            </a:extLst>
          </p:cNvPr>
          <p:cNvCxnSpPr/>
          <p:nvPr/>
        </p:nvCxnSpPr>
        <p:spPr>
          <a:xfrm flipH="1">
            <a:off x="3996267" y="2243667"/>
            <a:ext cx="795866" cy="5164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7475A6D-7A84-912F-4E55-105C0154B93C}"/>
              </a:ext>
            </a:extLst>
          </p:cNvPr>
          <p:cNvSpPr txBox="1"/>
          <p:nvPr/>
        </p:nvSpPr>
        <p:spPr>
          <a:xfrm>
            <a:off x="4842965" y="2059001"/>
            <a:ext cx="1253035" cy="369332"/>
          </a:xfrm>
          <a:prstGeom prst="rect">
            <a:avLst/>
          </a:prstGeom>
          <a:noFill/>
        </p:spPr>
        <p:txBody>
          <a:bodyPr wrap="none" rtlCol="0">
            <a:spAutoFit/>
          </a:bodyPr>
          <a:lstStyle/>
          <a:p>
            <a:r>
              <a:rPr lang="en-US" dirty="0">
                <a:solidFill>
                  <a:schemeClr val="tx2"/>
                </a:solidFill>
                <a:latin typeface="+mn-lt"/>
              </a:rPr>
              <a:t>Unique Key</a:t>
            </a:r>
          </a:p>
        </p:txBody>
      </p:sp>
      <p:sp>
        <p:nvSpPr>
          <p:cNvPr id="9" name="Right Brace 8">
            <a:extLst>
              <a:ext uri="{FF2B5EF4-FFF2-40B4-BE49-F238E27FC236}">
                <a16:creationId xmlns:a16="http://schemas.microsoft.com/office/drawing/2014/main" id="{4B39C185-57DB-B4E4-E27B-F75C7BF78404}"/>
              </a:ext>
            </a:extLst>
          </p:cNvPr>
          <p:cNvSpPr/>
          <p:nvPr/>
        </p:nvSpPr>
        <p:spPr>
          <a:xfrm>
            <a:off x="3598333" y="3105834"/>
            <a:ext cx="160867" cy="78036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9AFB1CB-FED0-EDAB-72BE-2D1DFCF8077D}"/>
              </a:ext>
            </a:extLst>
          </p:cNvPr>
          <p:cNvSpPr txBox="1"/>
          <p:nvPr/>
        </p:nvSpPr>
        <p:spPr>
          <a:xfrm>
            <a:off x="3777673" y="3344790"/>
            <a:ext cx="2318327" cy="369332"/>
          </a:xfrm>
          <a:prstGeom prst="rect">
            <a:avLst/>
          </a:prstGeom>
          <a:noFill/>
        </p:spPr>
        <p:txBody>
          <a:bodyPr wrap="none" rtlCol="0">
            <a:spAutoFit/>
          </a:bodyPr>
          <a:lstStyle/>
          <a:p>
            <a:r>
              <a:rPr lang="en-US" dirty="0">
                <a:solidFill>
                  <a:schemeClr val="tx2"/>
                </a:solidFill>
                <a:latin typeface="+mn-lt"/>
              </a:rPr>
              <a:t>Key identifier variables</a:t>
            </a:r>
          </a:p>
        </p:txBody>
      </p:sp>
      <p:cxnSp>
        <p:nvCxnSpPr>
          <p:cNvPr id="12" name="Straight Arrow Connector 11">
            <a:extLst>
              <a:ext uri="{FF2B5EF4-FFF2-40B4-BE49-F238E27FC236}">
                <a16:creationId xmlns:a16="http://schemas.microsoft.com/office/drawing/2014/main" id="{DF05C01E-4505-4AAD-1279-E58BB295DA04}"/>
              </a:ext>
            </a:extLst>
          </p:cNvPr>
          <p:cNvCxnSpPr/>
          <p:nvPr/>
        </p:nvCxnSpPr>
        <p:spPr>
          <a:xfrm flipH="1">
            <a:off x="6527800" y="2650067"/>
            <a:ext cx="2235200" cy="1473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422D833-2536-29BD-92DC-B3E4AE04A792}"/>
              </a:ext>
            </a:extLst>
          </p:cNvPr>
          <p:cNvSpPr txBox="1"/>
          <p:nvPr/>
        </p:nvSpPr>
        <p:spPr>
          <a:xfrm>
            <a:off x="8896006" y="2465401"/>
            <a:ext cx="1898981" cy="369332"/>
          </a:xfrm>
          <a:prstGeom prst="rect">
            <a:avLst/>
          </a:prstGeom>
          <a:noFill/>
        </p:spPr>
        <p:txBody>
          <a:bodyPr wrap="none" rtlCol="0">
            <a:spAutoFit/>
          </a:bodyPr>
          <a:lstStyle/>
          <a:p>
            <a:r>
              <a:rPr lang="en-US" dirty="0">
                <a:solidFill>
                  <a:schemeClr val="tx2"/>
                </a:solidFill>
                <a:latin typeface="+mn-lt"/>
              </a:rPr>
              <a:t>Unstructured data</a:t>
            </a:r>
          </a:p>
        </p:txBody>
      </p:sp>
    </p:spTree>
    <p:extLst>
      <p:ext uri="{BB962C8B-B14F-4D97-AF65-F5344CB8AC3E}">
        <p14:creationId xmlns:p14="http://schemas.microsoft.com/office/powerpoint/2010/main" val="11194229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D9CF0-7D3D-9A64-EAFE-0B9331D08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C870B-30BA-0060-79D4-0FF3423CDF33}"/>
              </a:ext>
            </a:extLst>
          </p:cNvPr>
          <p:cNvSpPr>
            <a:spLocks noGrp="1"/>
          </p:cNvSpPr>
          <p:nvPr>
            <p:ph type="title"/>
          </p:nvPr>
        </p:nvSpPr>
        <p:spPr>
          <a:xfrm>
            <a:off x="0" y="354233"/>
            <a:ext cx="11187404" cy="1359283"/>
          </a:xfrm>
        </p:spPr>
        <p:txBody>
          <a:bodyPr/>
          <a:lstStyle/>
          <a:p>
            <a:r>
              <a:rPr lang="en-US" dirty="0"/>
              <a:t>Parsing Text using Regex</a:t>
            </a:r>
          </a:p>
        </p:txBody>
      </p:sp>
      <p:sp>
        <p:nvSpPr>
          <p:cNvPr id="3" name="Content Placeholder 2">
            <a:extLst>
              <a:ext uri="{FF2B5EF4-FFF2-40B4-BE49-F238E27FC236}">
                <a16:creationId xmlns:a16="http://schemas.microsoft.com/office/drawing/2014/main" id="{FFC0CF85-568C-F021-D9E9-535BCF7F4D60}"/>
              </a:ext>
            </a:extLst>
          </p:cNvPr>
          <p:cNvSpPr>
            <a:spLocks noGrp="1"/>
          </p:cNvSpPr>
          <p:nvPr>
            <p:ph idx="1"/>
          </p:nvPr>
        </p:nvSpPr>
        <p:spPr>
          <a:xfrm>
            <a:off x="370632" y="2061289"/>
            <a:ext cx="10994053" cy="4134465"/>
          </a:xfrm>
        </p:spPr>
        <p:txBody>
          <a:bodyPr/>
          <a:lstStyle/>
          <a:p>
            <a:r>
              <a:rPr lang="en-US" sz="1600" dirty="0"/>
              <a:t>Our test email:</a:t>
            </a:r>
          </a:p>
          <a:p>
            <a:endParaRPr lang="en-US" sz="1600" dirty="0"/>
          </a:p>
          <a:p>
            <a:endParaRPr lang="en-US" sz="1600" dirty="0"/>
          </a:p>
          <a:p>
            <a:r>
              <a:rPr lang="en-US" sz="1600" dirty="0"/>
              <a:t>Message-ID: &lt;</a:t>
            </a:r>
            <a:r>
              <a:rPr lang="en-US" sz="1600" dirty="0">
                <a:highlight>
                  <a:srgbClr val="FFFF00"/>
                </a:highlight>
              </a:rPr>
              <a:t>25828831.1075855376669</a:t>
            </a:r>
            <a:r>
              <a:rPr lang="en-US" sz="1600" dirty="0"/>
              <a:t>.JavaMail.evans@thyme&gt; </a:t>
            </a:r>
          </a:p>
          <a:p>
            <a:r>
              <a:rPr lang="en-US" sz="1600" dirty="0"/>
              <a:t>Date: </a:t>
            </a:r>
            <a:r>
              <a:rPr lang="en-US" sz="1600" dirty="0">
                <a:highlight>
                  <a:srgbClr val="FFFF00"/>
                </a:highlight>
              </a:rPr>
              <a:t>Mon, 26 Nov 2001 07:25:16</a:t>
            </a:r>
            <a:r>
              <a:rPr lang="en-US" sz="1600" dirty="0"/>
              <a:t> -0800 (PST) </a:t>
            </a:r>
          </a:p>
          <a:p>
            <a:r>
              <a:rPr lang="en-US" sz="1600" dirty="0"/>
              <a:t>From: </a:t>
            </a:r>
            <a:r>
              <a:rPr lang="en-US" sz="1600" dirty="0">
                <a:highlight>
                  <a:srgbClr val="FFFF00"/>
                </a:highlight>
              </a:rPr>
              <a:t>k..allen@enron.com </a:t>
            </a:r>
          </a:p>
          <a:p>
            <a:r>
              <a:rPr lang="en-US" sz="1600" dirty="0"/>
              <a:t>To: </a:t>
            </a:r>
            <a:r>
              <a:rPr lang="en-US" sz="1600" dirty="0">
                <a:highlight>
                  <a:srgbClr val="FFFF00"/>
                </a:highlight>
              </a:rPr>
              <a:t>jsmith@austintx.com</a:t>
            </a:r>
          </a:p>
          <a:p>
            <a:endParaRPr lang="en-US" sz="1600" dirty="0"/>
          </a:p>
          <a:p>
            <a:r>
              <a:rPr lang="en-US" sz="1600" dirty="0"/>
              <a:t>Subject: RE: Additional properties in San Antonio Jeff, Can you resend the info on the three properties you mailed and the one you faxed on Tuesday. I was out of the office last week. Phillip -----Original Message----- From: "JEFF SMITH" &lt;jsmith@austintx.com&gt;@ENRON Sent: Tuesday, November 20, 2001 3:43 PM To: Allen, Phillip K. Subject: Additional properties in San Antonio Phillip, I am waiting to get info. on two more properties in San Antonio. The broker will be faxing info. on Monday. One is 74 units for $1,900,000, and the other is 24 units for $550,000. Also, I have mailed you info. on three other properties in addition to the 100 unit property that I faxed this AM. Let me know if you have any questions. Jeff Smith The Smith Company 9400 Circle Drive Austin, TX 78736 512-394-0908 office 512-394-0913 fax 512-751-9728 mobile jsmith@austintx.com</a:t>
            </a:r>
          </a:p>
        </p:txBody>
      </p:sp>
      <p:sp>
        <p:nvSpPr>
          <p:cNvPr id="4" name="Rectangle 3">
            <a:extLst>
              <a:ext uri="{FF2B5EF4-FFF2-40B4-BE49-F238E27FC236}">
                <a16:creationId xmlns:a16="http://schemas.microsoft.com/office/drawing/2014/main" id="{619E8096-2668-9B49-73F6-B190585B8597}"/>
              </a:ext>
            </a:extLst>
          </p:cNvPr>
          <p:cNvSpPr/>
          <p:nvPr/>
        </p:nvSpPr>
        <p:spPr>
          <a:xfrm>
            <a:off x="457200" y="4123267"/>
            <a:ext cx="10913533" cy="206586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26E99C5-950D-1E60-14CE-30C7750EFFAE}"/>
              </a:ext>
            </a:extLst>
          </p:cNvPr>
          <p:cNvCxnSpPr/>
          <p:nvPr/>
        </p:nvCxnSpPr>
        <p:spPr>
          <a:xfrm flipH="1">
            <a:off x="3996267" y="2243667"/>
            <a:ext cx="795866" cy="5164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F295C4B-ED18-29E6-BFEA-7F1164DF27F9}"/>
              </a:ext>
            </a:extLst>
          </p:cNvPr>
          <p:cNvSpPr txBox="1"/>
          <p:nvPr/>
        </p:nvSpPr>
        <p:spPr>
          <a:xfrm>
            <a:off x="4842965" y="2059001"/>
            <a:ext cx="1253035" cy="369332"/>
          </a:xfrm>
          <a:prstGeom prst="rect">
            <a:avLst/>
          </a:prstGeom>
          <a:noFill/>
        </p:spPr>
        <p:txBody>
          <a:bodyPr wrap="none" rtlCol="0">
            <a:spAutoFit/>
          </a:bodyPr>
          <a:lstStyle/>
          <a:p>
            <a:r>
              <a:rPr lang="en-US" dirty="0">
                <a:solidFill>
                  <a:schemeClr val="tx2"/>
                </a:solidFill>
                <a:latin typeface="+mn-lt"/>
              </a:rPr>
              <a:t>Unique Key</a:t>
            </a:r>
          </a:p>
        </p:txBody>
      </p:sp>
      <p:sp>
        <p:nvSpPr>
          <p:cNvPr id="9" name="Right Brace 8">
            <a:extLst>
              <a:ext uri="{FF2B5EF4-FFF2-40B4-BE49-F238E27FC236}">
                <a16:creationId xmlns:a16="http://schemas.microsoft.com/office/drawing/2014/main" id="{C2707086-9080-C795-26AC-CD424AD80EA8}"/>
              </a:ext>
            </a:extLst>
          </p:cNvPr>
          <p:cNvSpPr/>
          <p:nvPr/>
        </p:nvSpPr>
        <p:spPr>
          <a:xfrm>
            <a:off x="3598333" y="3105834"/>
            <a:ext cx="160867" cy="78036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69F230CB-3CAC-9932-987D-D48C351A32C4}"/>
              </a:ext>
            </a:extLst>
          </p:cNvPr>
          <p:cNvSpPr txBox="1"/>
          <p:nvPr/>
        </p:nvSpPr>
        <p:spPr>
          <a:xfrm>
            <a:off x="3777673" y="3344790"/>
            <a:ext cx="2318327" cy="369332"/>
          </a:xfrm>
          <a:prstGeom prst="rect">
            <a:avLst/>
          </a:prstGeom>
          <a:noFill/>
        </p:spPr>
        <p:txBody>
          <a:bodyPr wrap="none" rtlCol="0">
            <a:spAutoFit/>
          </a:bodyPr>
          <a:lstStyle/>
          <a:p>
            <a:r>
              <a:rPr lang="en-US" dirty="0">
                <a:solidFill>
                  <a:schemeClr val="tx2"/>
                </a:solidFill>
                <a:latin typeface="+mn-lt"/>
              </a:rPr>
              <a:t>Key identifier variables</a:t>
            </a:r>
          </a:p>
        </p:txBody>
      </p:sp>
      <p:cxnSp>
        <p:nvCxnSpPr>
          <p:cNvPr id="12" name="Straight Arrow Connector 11">
            <a:extLst>
              <a:ext uri="{FF2B5EF4-FFF2-40B4-BE49-F238E27FC236}">
                <a16:creationId xmlns:a16="http://schemas.microsoft.com/office/drawing/2014/main" id="{8DDC5A93-F964-6F3F-3D98-C3651A255BDB}"/>
              </a:ext>
            </a:extLst>
          </p:cNvPr>
          <p:cNvCxnSpPr/>
          <p:nvPr/>
        </p:nvCxnSpPr>
        <p:spPr>
          <a:xfrm flipH="1">
            <a:off x="6527800" y="2650067"/>
            <a:ext cx="2235200" cy="1473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665219B-4504-41A3-5E31-0F39DE468035}"/>
              </a:ext>
            </a:extLst>
          </p:cNvPr>
          <p:cNvSpPr txBox="1"/>
          <p:nvPr/>
        </p:nvSpPr>
        <p:spPr>
          <a:xfrm>
            <a:off x="8896006" y="2465401"/>
            <a:ext cx="1898981" cy="369332"/>
          </a:xfrm>
          <a:prstGeom prst="rect">
            <a:avLst/>
          </a:prstGeom>
          <a:noFill/>
        </p:spPr>
        <p:txBody>
          <a:bodyPr wrap="none" rtlCol="0">
            <a:spAutoFit/>
          </a:bodyPr>
          <a:lstStyle/>
          <a:p>
            <a:r>
              <a:rPr lang="en-US" dirty="0">
                <a:solidFill>
                  <a:schemeClr val="tx2"/>
                </a:solidFill>
                <a:latin typeface="+mn-lt"/>
              </a:rPr>
              <a:t>Unstructured data</a:t>
            </a:r>
          </a:p>
        </p:txBody>
      </p:sp>
      <p:sp>
        <p:nvSpPr>
          <p:cNvPr id="5" name="TextBox 4">
            <a:extLst>
              <a:ext uri="{FF2B5EF4-FFF2-40B4-BE49-F238E27FC236}">
                <a16:creationId xmlns:a16="http://schemas.microsoft.com/office/drawing/2014/main" id="{2C311E86-1E08-79DC-4B9F-7EBEBD1AF2A2}"/>
              </a:ext>
            </a:extLst>
          </p:cNvPr>
          <p:cNvSpPr txBox="1"/>
          <p:nvPr/>
        </p:nvSpPr>
        <p:spPr>
          <a:xfrm>
            <a:off x="8238069" y="3164140"/>
            <a:ext cx="4109269" cy="923330"/>
          </a:xfrm>
          <a:prstGeom prst="rect">
            <a:avLst/>
          </a:prstGeom>
          <a:noFill/>
        </p:spPr>
        <p:txBody>
          <a:bodyPr wrap="square" rtlCol="0">
            <a:spAutoFit/>
          </a:bodyPr>
          <a:lstStyle/>
          <a:p>
            <a:r>
              <a:rPr lang="en-US" dirty="0">
                <a:solidFill>
                  <a:schemeClr val="tx2"/>
                </a:solidFill>
                <a:highlight>
                  <a:srgbClr val="FFFF00"/>
                </a:highlight>
                <a:latin typeface="+mn-lt"/>
              </a:rPr>
              <a:t>What patterns can we use to extract meaning from the Subject/Body of the email (just this email)?</a:t>
            </a:r>
          </a:p>
        </p:txBody>
      </p:sp>
    </p:spTree>
    <p:extLst>
      <p:ext uri="{BB962C8B-B14F-4D97-AF65-F5344CB8AC3E}">
        <p14:creationId xmlns:p14="http://schemas.microsoft.com/office/powerpoint/2010/main" val="29446306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56F85-7CCD-B27D-CCFA-FBC572C251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6F089-A8BC-B6A0-E9C1-02C88593D649}"/>
              </a:ext>
            </a:extLst>
          </p:cNvPr>
          <p:cNvSpPr>
            <a:spLocks noGrp="1"/>
          </p:cNvSpPr>
          <p:nvPr>
            <p:ph idx="4294967295"/>
          </p:nvPr>
        </p:nvSpPr>
        <p:spPr>
          <a:xfrm>
            <a:off x="431799" y="2188247"/>
            <a:ext cx="10995025" cy="2322513"/>
          </a:xfrm>
        </p:spPr>
        <p:txBody>
          <a:bodyPr/>
          <a:lstStyle/>
          <a:p>
            <a:endParaRPr lang="en-US" sz="1600" dirty="0"/>
          </a:p>
          <a:p>
            <a:r>
              <a:rPr lang="en-US" sz="1600" dirty="0"/>
              <a:t>Subject: RE: Additional properties in San Antonio Jeff, Can you resend the info on the three properties you mailed and the one you faxed on Tuesday. I was out of the office last week. Phillip -----Original Message----- From: "JEFF SMITH" &lt;jsmith@austintx.com&gt;@ENRON Sent: Tuesday, November 20, 2001 3:43 PM To: Allen, Phillip K. Subject: Additional properties in San Antonio Phillip, I am waiting to get info. on two more properties in San Antonio. The broker will be faxing info. on Monday. One is 74 units for $1,900,000, and the other is 24 units for $550,000. Also, I have mailed you info. on three other properties in addition to the 100 unit property that I faxed this AM. Let me know if you have any questions. Jeff Smith The Smith Company 9400 Circle Drive Austin, TX 78736 512-394-0908 office 512-394-0913 fax 512-751-9728 mobile jsmith@austintx.com</a:t>
            </a:r>
          </a:p>
        </p:txBody>
      </p:sp>
      <p:sp>
        <p:nvSpPr>
          <p:cNvPr id="4" name="Rectangle 3">
            <a:extLst>
              <a:ext uri="{FF2B5EF4-FFF2-40B4-BE49-F238E27FC236}">
                <a16:creationId xmlns:a16="http://schemas.microsoft.com/office/drawing/2014/main" id="{0DFF242F-8924-624B-1B96-E7224626BBC2}"/>
              </a:ext>
            </a:extLst>
          </p:cNvPr>
          <p:cNvSpPr/>
          <p:nvPr/>
        </p:nvSpPr>
        <p:spPr>
          <a:xfrm>
            <a:off x="410891" y="2316571"/>
            <a:ext cx="10913533" cy="206586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F0C162-C0BB-CCA8-91B7-33635EE2892A}"/>
              </a:ext>
            </a:extLst>
          </p:cNvPr>
          <p:cNvSpPr txBox="1"/>
          <p:nvPr/>
        </p:nvSpPr>
        <p:spPr>
          <a:xfrm>
            <a:off x="499535" y="310874"/>
            <a:ext cx="5706532" cy="646331"/>
          </a:xfrm>
          <a:prstGeom prst="rect">
            <a:avLst/>
          </a:prstGeom>
          <a:noFill/>
        </p:spPr>
        <p:txBody>
          <a:bodyPr wrap="square" rtlCol="0">
            <a:spAutoFit/>
          </a:bodyPr>
          <a:lstStyle/>
          <a:p>
            <a:r>
              <a:rPr lang="en-US" dirty="0">
                <a:solidFill>
                  <a:schemeClr val="tx2"/>
                </a:solidFill>
                <a:highlight>
                  <a:srgbClr val="FFFF00"/>
                </a:highlight>
                <a:latin typeface="+mn-lt"/>
              </a:rPr>
              <a:t>What patterns can we use to extract meaning from the Subject/Body of the email (just this email)?</a:t>
            </a:r>
          </a:p>
        </p:txBody>
      </p:sp>
      <p:sp>
        <p:nvSpPr>
          <p:cNvPr id="6" name="TextBox 5">
            <a:extLst>
              <a:ext uri="{FF2B5EF4-FFF2-40B4-BE49-F238E27FC236}">
                <a16:creationId xmlns:a16="http://schemas.microsoft.com/office/drawing/2014/main" id="{A6F313F9-7A11-2A23-D35C-E295F0D86C43}"/>
              </a:ext>
            </a:extLst>
          </p:cNvPr>
          <p:cNvSpPr txBox="1"/>
          <p:nvPr/>
        </p:nvSpPr>
        <p:spPr>
          <a:xfrm>
            <a:off x="1083733" y="1244600"/>
            <a:ext cx="1741182" cy="369332"/>
          </a:xfrm>
          <a:prstGeom prst="rect">
            <a:avLst/>
          </a:prstGeom>
          <a:noFill/>
        </p:spPr>
        <p:txBody>
          <a:bodyPr wrap="none" rtlCol="0">
            <a:spAutoFit/>
          </a:bodyPr>
          <a:lstStyle/>
          <a:p>
            <a:r>
              <a:rPr lang="en-US" dirty="0">
                <a:latin typeface="+mn-lt"/>
              </a:rPr>
              <a:t>Pattern meaning</a:t>
            </a:r>
          </a:p>
        </p:txBody>
      </p:sp>
      <p:cxnSp>
        <p:nvCxnSpPr>
          <p:cNvPr id="14" name="Straight Arrow Connector 13">
            <a:extLst>
              <a:ext uri="{FF2B5EF4-FFF2-40B4-BE49-F238E27FC236}">
                <a16:creationId xmlns:a16="http://schemas.microsoft.com/office/drawing/2014/main" id="{7B2865B6-6EF9-84F5-1C94-157F4FABBDC0}"/>
              </a:ext>
            </a:extLst>
          </p:cNvPr>
          <p:cNvCxnSpPr>
            <a:stCxn id="6" idx="3"/>
          </p:cNvCxnSpPr>
          <p:nvPr/>
        </p:nvCxnSpPr>
        <p:spPr>
          <a:xfrm>
            <a:off x="2824915" y="1429266"/>
            <a:ext cx="925818" cy="543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4159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711C-C73A-9CCA-49D8-D31D756BE95A}"/>
              </a:ext>
            </a:extLst>
          </p:cNvPr>
          <p:cNvSpPr>
            <a:spLocks noGrp="1"/>
          </p:cNvSpPr>
          <p:nvPr>
            <p:ph type="title"/>
          </p:nvPr>
        </p:nvSpPr>
        <p:spPr>
          <a:xfrm>
            <a:off x="0" y="354233"/>
            <a:ext cx="11187404" cy="1359283"/>
          </a:xfrm>
        </p:spPr>
        <p:txBody>
          <a:bodyPr/>
          <a:lstStyle/>
          <a:p>
            <a:r>
              <a:rPr lang="en-US" dirty="0"/>
              <a:t>Another example email</a:t>
            </a:r>
          </a:p>
        </p:txBody>
      </p:sp>
      <p:sp>
        <p:nvSpPr>
          <p:cNvPr id="3" name="Content Placeholder 2">
            <a:extLst>
              <a:ext uri="{FF2B5EF4-FFF2-40B4-BE49-F238E27FC236}">
                <a16:creationId xmlns:a16="http://schemas.microsoft.com/office/drawing/2014/main" id="{D70A0400-14B3-6E9C-6B4B-B99342B3806B}"/>
              </a:ext>
            </a:extLst>
          </p:cNvPr>
          <p:cNvSpPr>
            <a:spLocks noGrp="1"/>
          </p:cNvSpPr>
          <p:nvPr>
            <p:ph idx="1"/>
          </p:nvPr>
        </p:nvSpPr>
        <p:spPr>
          <a:xfrm>
            <a:off x="370632" y="2061289"/>
            <a:ext cx="10994053" cy="4093428"/>
          </a:xfrm>
        </p:spPr>
        <p:txBody>
          <a:bodyPr/>
          <a:lstStyle/>
          <a:p>
            <a:r>
              <a:rPr lang="en-US" sz="2000" dirty="0"/>
              <a:t>Subject: Rick: As I am sure you have read by now, </a:t>
            </a:r>
            <a:r>
              <a:rPr lang="en-US" sz="2000" dirty="0">
                <a:highlight>
                  <a:srgbClr val="FFFF00"/>
                </a:highlight>
              </a:rPr>
              <a:t>Jeff Skilling has chosen to leave Enron. Jeff is resigning for personal reasons and his decision is voluntary. </a:t>
            </a:r>
            <a:r>
              <a:rPr lang="en-US" sz="2000" dirty="0"/>
              <a:t>I regret his decision, but I accept and understand it. I have worked closely with Jeff for more than 15 years, including 11 here at Enron, and have had few, if any, professional relationships that I value more. I am pleased to say that he has agreed to enter into a consulting arrangement with the company to advise me and the Board of Directors. I want to assure you that Jeff's departure will in no way affect the relationship that Enron has with Microsoft and more specifically MSN. I have been briefed on the MSNIA project, by my team, and they assure me that we are on track to meet your Broadband Internet Access roll-out plans in early October. I look forward to getting more personally involved with Microsoft to help insure that our ongoing relationship and partnership continues to mature and flourish. I will contact you in the near future to discuss with you this transition. In the meantime, if you have any questions or concerns please do not hesitate to contact my office. Ken</a:t>
            </a:r>
          </a:p>
        </p:txBody>
      </p:sp>
    </p:spTree>
    <p:extLst>
      <p:ext uri="{BB962C8B-B14F-4D97-AF65-F5344CB8AC3E}">
        <p14:creationId xmlns:p14="http://schemas.microsoft.com/office/powerpoint/2010/main" val="21523693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F8AF9-8B04-479E-9D80-AA2FA7426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F1C2C-B474-CA5D-6B10-243A0BB117EF}"/>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791882F7-B9C9-33F5-BBC6-7E94D495F85A}"/>
              </a:ext>
            </a:extLst>
          </p:cNvPr>
          <p:cNvSpPr>
            <a:spLocks noGrp="1"/>
          </p:cNvSpPr>
          <p:nvPr>
            <p:ph idx="1"/>
          </p:nvPr>
        </p:nvSpPr>
        <p:spPr>
          <a:xfrm>
            <a:off x="370632" y="2061289"/>
            <a:ext cx="10994053" cy="3662285"/>
          </a:xfrm>
        </p:spPr>
        <p:txBody>
          <a:bodyPr/>
          <a:lstStyle/>
          <a:p>
            <a:r>
              <a:rPr lang="en-US" sz="2800" b="1" dirty="0"/>
              <a:t>Class Agenda</a:t>
            </a:r>
          </a:p>
          <a:p>
            <a:pPr marL="571500" indent="-571500">
              <a:buFont typeface="Arial" panose="020B0604020202020204" pitchFamily="34" charset="0"/>
              <a:buChar char="•"/>
            </a:pPr>
            <a:r>
              <a:rPr lang="en-US" sz="2800" dirty="0">
                <a:solidFill>
                  <a:schemeClr val="bg1">
                    <a:lumMod val="65000"/>
                  </a:schemeClr>
                </a:solidFill>
              </a:rPr>
              <a:t>Case Review: Enron Emails Case</a:t>
            </a:r>
          </a:p>
          <a:p>
            <a:pPr marL="571500" indent="-571500">
              <a:buFont typeface="Arial" panose="020B0604020202020204" pitchFamily="34" charset="0"/>
              <a:buChar char="•"/>
            </a:pPr>
            <a:r>
              <a:rPr lang="en-US" sz="2800" b="1" dirty="0">
                <a:solidFill>
                  <a:schemeClr val="tx2"/>
                </a:solidFill>
              </a:rPr>
              <a:t>Case Deliverable Overview</a:t>
            </a:r>
          </a:p>
          <a:p>
            <a:pPr marL="571500" indent="-571500">
              <a:buFont typeface="Arial" panose="020B0604020202020204" pitchFamily="34" charset="0"/>
              <a:buChar char="•"/>
            </a:pPr>
            <a:r>
              <a:rPr lang="en-US" sz="2800" dirty="0"/>
              <a:t>Lab Tool and workflow overviews:</a:t>
            </a:r>
          </a:p>
          <a:p>
            <a:pPr marL="1331365" lvl="1" indent="-571500"/>
            <a:r>
              <a:rPr lang="en-US" sz="2133" dirty="0" err="1"/>
              <a:t>DateTime</a:t>
            </a:r>
            <a:r>
              <a:rPr lang="en-US" sz="2133" dirty="0"/>
              <a:t> parsing functions</a:t>
            </a:r>
          </a:p>
          <a:p>
            <a:pPr marL="1331365" lvl="1" indent="-571500"/>
            <a:r>
              <a:rPr lang="en-US" sz="2133" dirty="0"/>
              <a:t>Sentiment Analysis</a:t>
            </a:r>
          </a:p>
          <a:p>
            <a:pPr marL="1331365" lvl="1" indent="-571500"/>
            <a:r>
              <a:rPr lang="en-US" sz="2133" dirty="0"/>
              <a:t>Phrase Analysis</a:t>
            </a:r>
          </a:p>
          <a:p>
            <a:pPr marL="1331365" lvl="1" indent="-571500"/>
            <a:r>
              <a:rPr lang="en-US" sz="2133" dirty="0"/>
              <a:t>Individual Forensic Workflow</a:t>
            </a:r>
          </a:p>
          <a:p>
            <a:pPr marL="571500" indent="-571500">
              <a:buFont typeface="Arial" panose="020B0604020202020204" pitchFamily="34" charset="0"/>
              <a:buChar char="•"/>
            </a:pPr>
            <a:r>
              <a:rPr lang="en-US" sz="2800" dirty="0"/>
              <a:t>Lab Forensic Analysis</a:t>
            </a:r>
          </a:p>
        </p:txBody>
      </p:sp>
    </p:spTree>
    <p:extLst>
      <p:ext uri="{BB962C8B-B14F-4D97-AF65-F5344CB8AC3E}">
        <p14:creationId xmlns:p14="http://schemas.microsoft.com/office/powerpoint/2010/main" val="2169471278"/>
      </p:ext>
    </p:extLst>
  </p:cSld>
  <p:clrMapOvr>
    <a:masterClrMapping/>
  </p:clrMapOvr>
  <p:transition>
    <p:fade/>
  </p:transition>
</p:sld>
</file>

<file path=ppt/theme/theme1.xml><?xml version="1.0" encoding="utf-8"?>
<a:theme xmlns:a="http://schemas.openxmlformats.org/drawingml/2006/main" name="W Foster MBA Career Mgmt">
  <a:themeElements>
    <a:clrScheme name="Foster">
      <a:dk1>
        <a:sysClr val="windowText" lastClr="000000"/>
      </a:dk1>
      <a:lt1>
        <a:sysClr val="window" lastClr="FFFFFF"/>
      </a:lt1>
      <a:dk2>
        <a:srgbClr val="4B2E84"/>
      </a:dk2>
      <a:lt2>
        <a:srgbClr val="B9A077"/>
      </a:lt2>
      <a:accent1>
        <a:srgbClr val="86754D"/>
      </a:accent1>
      <a:accent2>
        <a:srgbClr val="0988C1"/>
      </a:accent2>
      <a:accent3>
        <a:srgbClr val="3CB2A7"/>
      </a:accent3>
      <a:accent4>
        <a:srgbClr val="41AD49"/>
      </a:accent4>
      <a:accent5>
        <a:srgbClr val="DC4327"/>
      </a:accent5>
      <a:accent6>
        <a:srgbClr val="D2B887"/>
      </a:accent6>
      <a:hlink>
        <a:srgbClr val="4B2E84"/>
      </a:hlink>
      <a:folHlink>
        <a:srgbClr val="4B2E84"/>
      </a:folHlink>
    </a:clrScheme>
    <a:fontScheme name="Custom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Widescreen</PresentationFormat>
  <Paragraphs>155</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Open Sans</vt:lpstr>
      <vt:lpstr>W Foster MBA Career Mgmt</vt:lpstr>
      <vt:lpstr>Advanced ETL and Textual Analysis 2</vt:lpstr>
      <vt:lpstr>Welcome!</vt:lpstr>
      <vt:lpstr>PowerPoint Presentation</vt:lpstr>
      <vt:lpstr>Parsing Text using Regex</vt:lpstr>
      <vt:lpstr>Parsing Text using Regex</vt:lpstr>
      <vt:lpstr>Parsing Text using Regex</vt:lpstr>
      <vt:lpstr>PowerPoint Presentation</vt:lpstr>
      <vt:lpstr>Another example email</vt:lpstr>
      <vt:lpstr>Welcome!</vt:lpstr>
      <vt:lpstr>PowerPoint Presentation</vt:lpstr>
      <vt:lpstr>Enron Key Timeline</vt:lpstr>
      <vt:lpstr>Case Deliverable Question</vt:lpstr>
      <vt:lpstr>Memo Structure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Conclusion and look-ahead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2021-10-04T16:58:22Z</dcterms:created>
  <dcterms:modified xsi:type="dcterms:W3CDTF">2025-10-08T17:13:04Z</dcterms:modified>
</cp:coreProperties>
</file>