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710" r:id="rId2"/>
    <p:sldId id="880" r:id="rId3"/>
    <p:sldId id="860" r:id="rId4"/>
    <p:sldId id="877" r:id="rId5"/>
    <p:sldId id="901" r:id="rId6"/>
    <p:sldId id="902" r:id="rId7"/>
    <p:sldId id="903" r:id="rId8"/>
    <p:sldId id="919" r:id="rId9"/>
    <p:sldId id="923" r:id="rId10"/>
    <p:sldId id="920" r:id="rId11"/>
    <p:sldId id="921" r:id="rId12"/>
    <p:sldId id="922" r:id="rId13"/>
    <p:sldId id="925" r:id="rId14"/>
    <p:sldId id="926" r:id="rId15"/>
    <p:sldId id="910" r:id="rId16"/>
    <p:sldId id="924" r:id="rId17"/>
    <p:sldId id="927" r:id="rId18"/>
    <p:sldId id="906" r:id="rId19"/>
    <p:sldId id="905" r:id="rId20"/>
    <p:sldId id="908" r:id="rId21"/>
    <p:sldId id="870" r:id="rId22"/>
    <p:sldId id="911" r:id="rId23"/>
    <p:sldId id="886" r:id="rId24"/>
    <p:sldId id="887" r:id="rId25"/>
    <p:sldId id="890" r:id="rId26"/>
    <p:sldId id="891" r:id="rId27"/>
    <p:sldId id="871" r:id="rId28"/>
    <p:sldId id="885" r:id="rId29"/>
    <p:sldId id="745" r:id="rId30"/>
    <p:sldId id="8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88114" autoAdjust="0"/>
  </p:normalViewPr>
  <p:slideViewPr>
    <p:cSldViewPr snapToGrid="0">
      <p:cViewPr varScale="1">
        <p:scale>
          <a:sx n="136" d="100"/>
          <a:sy n="136" d="100"/>
        </p:scale>
        <p:origin x="34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10DDC-9321-6EF5-CC3A-C3D6C240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56307-EAD9-387E-814F-430180076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3777D-B873-95EF-D189-73FEC2C59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0AE18-8E6E-A3B8-BF8B-4236F0A83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6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4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7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9C9D-24AA-B155-315C-CEC0AEC6B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CE6F8-D960-A22D-D978-3F1DA9EA5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20957-C7EA-1E7E-D870-5A41475BE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ECD2D-F17E-9A35-339E-F05D1C64D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1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9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78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3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8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0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F6C8-4613-6A82-8A82-E1B01573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18F35-B39E-FC4B-2B75-4690A1DA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48098-7698-D428-9717-F90446151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99A29-828D-5216-66A3-18704C789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B005-A950-3C32-3738-0F777AB4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0403E-F139-1B4C-C02F-714A02A05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A2785-BF97-456B-6DE3-8A915295F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14E1F-6E49-D3A9-4D8F-DFB5FBA5B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1196697"/>
            <a:ext cx="8685177" cy="2392193"/>
          </a:xfrm>
        </p:spPr>
        <p:txBody>
          <a:bodyPr/>
          <a:lstStyle/>
          <a:p>
            <a:r>
              <a:rPr lang="en-US" sz="3600" b="1" dirty="0"/>
              <a:t>Enron Forensic Email Analysis, Conclusion, and Deliverable</a:t>
            </a:r>
            <a:endParaRPr lang="en-US" sz="2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6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3DC2-8853-94C9-7C90-B3DEFB53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RegEx</a:t>
            </a:r>
            <a:r>
              <a:rPr lang="en-US" dirty="0"/>
              <a:t> Sensitivities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11A8-DBFA-A91C-EADF-E32D914A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675639"/>
          </a:xfrm>
        </p:spPr>
        <p:txBody>
          <a:bodyPr/>
          <a:lstStyle/>
          <a:p>
            <a:r>
              <a:rPr lang="en-US" sz="3200" dirty="0"/>
              <a:t>Phrases on unstructured text blocks:</a:t>
            </a:r>
          </a:p>
          <a:p>
            <a:endParaRPr lang="en-US" sz="3200" dirty="0"/>
          </a:p>
          <a:p>
            <a:r>
              <a:rPr lang="en-US" sz="3200" dirty="0"/>
              <a:t>We often use </a:t>
            </a:r>
            <a:r>
              <a:rPr lang="en-US" sz="3200" b="1" dirty="0">
                <a:solidFill>
                  <a:schemeClr val="tx2"/>
                </a:solidFill>
              </a:rPr>
              <a:t>.*\s</a:t>
            </a:r>
            <a:r>
              <a:rPr lang="en-US" sz="3200" dirty="0"/>
              <a:t>([what we want to capture])</a:t>
            </a:r>
            <a:r>
              <a:rPr lang="en-US" sz="3200" b="1" dirty="0">
                <a:solidFill>
                  <a:schemeClr val="tx2"/>
                </a:solidFill>
              </a:rPr>
              <a:t>\s.* 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>
                <a:solidFill>
                  <a:schemeClr val="tx2"/>
                </a:solidFill>
              </a:rPr>
              <a:t>Which expects zero or more “anything” followed by a space.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My password is:pa55word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versus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My password:</a:t>
            </a:r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chemeClr val="tx2"/>
                </a:solidFill>
                <a:highlight>
                  <a:srgbClr val="00FFFF"/>
                </a:highlight>
              </a:rPr>
              <a:t>pa55word</a:t>
            </a:r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0741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CF7-4B01-9FA7-4205-A5F597DF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Using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D4DF-6320-4FC9-FB8A-3B1958F7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034438"/>
          </a:xfrm>
        </p:spPr>
        <p:txBody>
          <a:bodyPr/>
          <a:lstStyle/>
          <a:p>
            <a:r>
              <a:rPr lang="en-US" dirty="0"/>
              <a:t>Another way to make the expressions more robust is to use the or command “|” 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blue|red|yellow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\.|\s|\( </a:t>
            </a:r>
          </a:p>
          <a:p>
            <a:r>
              <a:rPr lang="en-US" dirty="0" err="1"/>
              <a:t>Password.xyz</a:t>
            </a:r>
            <a:r>
              <a:rPr lang="en-US" dirty="0"/>
              <a:t> Password </a:t>
            </a:r>
            <a:r>
              <a:rPr lang="en-US" dirty="0" err="1"/>
              <a:t>xyz</a:t>
            </a:r>
            <a:r>
              <a:rPr lang="en-US" dirty="0"/>
              <a:t> Password(</a:t>
            </a:r>
            <a:r>
              <a:rPr lang="en-US" dirty="0" err="1"/>
              <a:t>xyz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251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E857-1420-026D-2C79-B0C7BCF3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Keyword Sensitivities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4773-3947-1ACB-A7AE-B8631A08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070345"/>
          </a:xfrm>
        </p:spPr>
        <p:txBody>
          <a:bodyPr/>
          <a:lstStyle/>
          <a:p>
            <a:r>
              <a:rPr lang="en-US" sz="3200" dirty="0"/>
              <a:t>When using the join approach (like in our case) Keywords require exact match on wording e.g., </a:t>
            </a:r>
          </a:p>
          <a:p>
            <a:r>
              <a:rPr lang="en-US" sz="3200" dirty="0"/>
              <a:t>Keyword = “Fraud” only matches “Fraud” not “Frauds”, “Defraud”, “Fraudulence” or “Fraudulent” or lowercase versions (i.e., it is case sensitive).</a:t>
            </a:r>
          </a:p>
          <a:p>
            <a:endParaRPr lang="en-US" sz="3200" dirty="0"/>
          </a:p>
          <a:p>
            <a:r>
              <a:rPr lang="en-US" sz="3200" dirty="0"/>
              <a:t>Alternative: Use filters and “Contains” formula for fraud or FRAUD and lowercase/uppercase both fields.</a:t>
            </a:r>
          </a:p>
        </p:txBody>
      </p:sp>
    </p:spTree>
    <p:extLst>
      <p:ext uri="{BB962C8B-B14F-4D97-AF65-F5344CB8AC3E}">
        <p14:creationId xmlns:p14="http://schemas.microsoft.com/office/powerpoint/2010/main" val="35946265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7E0C-C97D-2D68-2D1E-B79E7B76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C028-6683-B0F7-E7FC-08B2A95A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A097-B76E-B817-2851-38A75AC1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21230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Review: Enron Emails Case</a:t>
            </a:r>
          </a:p>
          <a:p>
            <a:pPr marL="1331365" lvl="1" indent="-571500"/>
            <a:r>
              <a:rPr lang="en-US" sz="2133" dirty="0" err="1"/>
              <a:t>RegEx</a:t>
            </a:r>
            <a:r>
              <a:rPr lang="en-US" sz="2133" dirty="0"/>
              <a:t> and </a:t>
            </a:r>
            <a:r>
              <a:rPr lang="en-US" sz="2133" dirty="0" err="1"/>
              <a:t>DateTime</a:t>
            </a:r>
            <a:r>
              <a:rPr lang="en-US" sz="2133" dirty="0"/>
              <a:t> parsing functions</a:t>
            </a:r>
          </a:p>
          <a:p>
            <a:pPr marL="1331365" lvl="1" indent="-571500"/>
            <a:r>
              <a:rPr lang="en-US" sz="2133" dirty="0"/>
              <a:t>Sentiment Analysis and Phrase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Deliverable Reminder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Case Workflow Overview:</a:t>
            </a:r>
          </a:p>
          <a:p>
            <a:pPr marL="1331365" lvl="1" indent="-571500"/>
            <a:r>
              <a:rPr lang="en-US" sz="2133" dirty="0"/>
              <a:t>Modifying the Workflow (Capture Individuals of Interest)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 Forensic Analysis &amp; Deliverable write-up</a:t>
            </a:r>
          </a:p>
        </p:txBody>
      </p:sp>
    </p:spTree>
    <p:extLst>
      <p:ext uri="{BB962C8B-B14F-4D97-AF65-F5344CB8AC3E}">
        <p14:creationId xmlns:p14="http://schemas.microsoft.com/office/powerpoint/2010/main" val="9931711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ED7B-2A2D-FA3D-CAFA-43786C8F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32C8-D5DB-7408-B0D8-B150CB35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7D13-9852-3132-DB63-64B97331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21230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Case Review: Enron Emails Case</a:t>
            </a:r>
          </a:p>
          <a:p>
            <a:pPr marL="1331365" lvl="1" indent="-571500"/>
            <a:r>
              <a:rPr lang="en-US" sz="2133" dirty="0" err="1">
                <a:solidFill>
                  <a:schemeClr val="bg1">
                    <a:lumMod val="65000"/>
                  </a:schemeClr>
                </a:solidFill>
              </a:rPr>
              <a:t>RegEx</a:t>
            </a:r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133" dirty="0" err="1">
                <a:solidFill>
                  <a:schemeClr val="bg1">
                    <a:lumMod val="65000"/>
                  </a:schemeClr>
                </a:solidFill>
              </a:rPr>
              <a:t>DateTime</a:t>
            </a:r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 parsing functions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Sentiment Analysis and Phrase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Deliverable Reminder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Workflow Overview:</a:t>
            </a:r>
          </a:p>
          <a:p>
            <a:pPr marL="1331365" lvl="1" indent="-571500"/>
            <a:r>
              <a:rPr lang="en-US" sz="2133" b="1" dirty="0">
                <a:solidFill>
                  <a:schemeClr val="tx2"/>
                </a:solidFill>
              </a:rPr>
              <a:t>Modifying the Workflow (Capture Individuals of Interest)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 Forensic Analysis &amp; Deliverable write-up</a:t>
            </a:r>
          </a:p>
        </p:txBody>
      </p:sp>
    </p:spTree>
    <p:extLst>
      <p:ext uri="{BB962C8B-B14F-4D97-AF65-F5344CB8AC3E}">
        <p14:creationId xmlns:p14="http://schemas.microsoft.com/office/powerpoint/2010/main" val="33309568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B991-7056-38EF-BB81-5D287515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Memo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3BB1-0565-4046-25D6-536F37F0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821833"/>
          </a:xfrm>
        </p:spPr>
        <p:txBody>
          <a:bodyPr/>
          <a:lstStyle/>
          <a:p>
            <a:r>
              <a:rPr lang="en-US" sz="3200" b="1" dirty="0"/>
              <a:t>Interpretation and Recommendations</a:t>
            </a:r>
            <a:endParaRPr lang="en-US" sz="3200" dirty="0"/>
          </a:p>
          <a:p>
            <a:pPr lvl="0"/>
            <a:r>
              <a:rPr lang="en-US" sz="3200" dirty="0"/>
              <a:t>Explain significance of the findings, widespread evidence? Identifies very targeted group, discuss why the analysis is important.</a:t>
            </a:r>
          </a:p>
          <a:p>
            <a:pPr lvl="0"/>
            <a:r>
              <a:rPr lang="en-US" sz="3200" dirty="0"/>
              <a:t>Conclude with identification of individuals and suggest further investigative steps </a:t>
            </a:r>
            <a:r>
              <a:rPr lang="en-US" sz="3200" b="1" dirty="0">
                <a:solidFill>
                  <a:srgbClr val="4B2E84"/>
                </a:solidFill>
              </a:rPr>
              <a:t>(e.g., deeper audit of certain users as seen in screenshot /table in the attachments).</a:t>
            </a:r>
          </a:p>
          <a:p>
            <a:r>
              <a:rPr lang="en-US" sz="3200" b="1" dirty="0"/>
              <a:t>Attachments</a:t>
            </a:r>
            <a:endParaRPr lang="en-US" sz="3200" dirty="0"/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47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ADF6-D6B1-67AA-AE18-0EB3A205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The Unique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7D224-6563-245E-DE84-A5C7B15A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763"/>
            <a:ext cx="12192000" cy="756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716A7-94EA-8FA2-3E9B-B06F2A82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48" y="3783553"/>
            <a:ext cx="3820058" cy="2048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2FE65-9F94-9505-39A8-B794DAF0B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70" y="2752977"/>
            <a:ext cx="2934109" cy="48679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5EA4F-264B-EB82-608A-22A11585E02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025748" y="3312942"/>
            <a:ext cx="3209815" cy="1793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8DC735-2170-29E2-B913-5BF8346A3173}"/>
              </a:ext>
            </a:extLst>
          </p:cNvPr>
          <p:cNvSpPr txBox="1"/>
          <p:nvPr/>
        </p:nvSpPr>
        <p:spPr>
          <a:xfrm>
            <a:off x="5235563" y="2989776"/>
            <a:ext cx="7121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Identify the individual email addresses of interest </a:t>
            </a:r>
          </a:p>
          <a:p>
            <a:r>
              <a:rPr lang="en-US" dirty="0">
                <a:latin typeface="+mn-lt"/>
              </a:rPr>
              <a:t>(“U” node outputs a single Unique value for our list; “D” is the duplicates)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56BEE1-C25E-994F-D059-9DC07931CE23}"/>
              </a:ext>
            </a:extLst>
          </p:cNvPr>
          <p:cNvCxnSpPr/>
          <p:nvPr/>
        </p:nvCxnSpPr>
        <p:spPr>
          <a:xfrm>
            <a:off x="5711483" y="3552092"/>
            <a:ext cx="4346917" cy="1702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338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BABB-6F9D-5FD8-316F-F0CBA003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D3EE-4BB9-F0B1-9B96-E5639B32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7ECC-A66C-5347-1353-6A0E7EFC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21230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Case Review: Enron Emails Case</a:t>
            </a:r>
          </a:p>
          <a:p>
            <a:pPr marL="1331365" lvl="1" indent="-571500"/>
            <a:r>
              <a:rPr lang="en-US" sz="2133" dirty="0" err="1">
                <a:solidFill>
                  <a:schemeClr val="bg1">
                    <a:lumMod val="65000"/>
                  </a:schemeClr>
                </a:solidFill>
              </a:rPr>
              <a:t>RegEx</a:t>
            </a:r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sz="2133" dirty="0" err="1">
                <a:solidFill>
                  <a:schemeClr val="bg1">
                    <a:lumMod val="65000"/>
                  </a:schemeClr>
                </a:solidFill>
              </a:rPr>
              <a:t>DateTime</a:t>
            </a:r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 parsing functions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Sentiment Analysis and Phrase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Case Deliverable Reminder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Case Workflow Overview: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65000"/>
                  </a:schemeClr>
                </a:solidFill>
              </a:rPr>
              <a:t>Modifying the Workflow (Capture Individuals of Interest)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Lab Forensic Analysis &amp; Deliverable write-up</a:t>
            </a:r>
          </a:p>
        </p:txBody>
      </p:sp>
    </p:spTree>
    <p:extLst>
      <p:ext uri="{BB962C8B-B14F-4D97-AF65-F5344CB8AC3E}">
        <p14:creationId xmlns:p14="http://schemas.microsoft.com/office/powerpoint/2010/main" val="14184351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BB3955-DAF3-DB23-14BB-F0023747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72" y="527490"/>
            <a:ext cx="7063702" cy="5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424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9CD1-172C-FD1A-9AD4-B88B0AA9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Enron Key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FE191-25A5-ACE2-9E14-7EED05F0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463" y="1693959"/>
            <a:ext cx="4220222" cy="516404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C7497B9-98EB-DB8D-5A8F-A011E78D9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0632" y="2795650"/>
            <a:ext cx="66059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1999–2000 → Enron at peak: rapid growth, accounting complexity.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Aug 2001 → Skilling resigns, Watkins memo.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Oct 2001 → Massive loss and equity reduction disclosed.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Oct–Nov 2001 → SEC investigation begins.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Nov 2001 → Restatement and Dynegy merger collapse.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Dec 2001 → Bankruptcy (at time biggest ever).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2002 → Andersen indicted and collapses.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2002–2006 → Enron Task Force prosecutes key executives.</a:t>
            </a:r>
          </a:p>
        </p:txBody>
      </p:sp>
    </p:spTree>
    <p:extLst>
      <p:ext uri="{BB962C8B-B14F-4D97-AF65-F5344CB8AC3E}">
        <p14:creationId xmlns:p14="http://schemas.microsoft.com/office/powerpoint/2010/main" val="40212180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9804-7AF1-016B-53FC-5352F5F77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7DB4-05A7-3D64-DDAA-AF733CE0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EC10-3EB6-8B84-A364-73D9650F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21230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Case Review: Enron Emails Case</a:t>
            </a:r>
          </a:p>
          <a:p>
            <a:pPr marL="1331365" lvl="1" indent="-571500"/>
            <a:r>
              <a:rPr lang="en-US" sz="2133" dirty="0" err="1"/>
              <a:t>RegEx</a:t>
            </a:r>
            <a:r>
              <a:rPr lang="en-US" sz="2133" dirty="0"/>
              <a:t> and </a:t>
            </a:r>
            <a:r>
              <a:rPr lang="en-US" sz="2133" dirty="0" err="1"/>
              <a:t>DateTime</a:t>
            </a:r>
            <a:r>
              <a:rPr lang="en-US" sz="2133" dirty="0"/>
              <a:t> parsing functions</a:t>
            </a:r>
          </a:p>
          <a:p>
            <a:pPr marL="1331365" lvl="1" indent="-571500"/>
            <a:r>
              <a:rPr lang="en-US" sz="2133" dirty="0"/>
              <a:t>Sentiment Analysis and Phrase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Case Deliverable Reminder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Case Workflow Overview:</a:t>
            </a:r>
          </a:p>
          <a:p>
            <a:pPr marL="1331365" lvl="1" indent="-571500"/>
            <a:r>
              <a:rPr lang="en-US" sz="2133" dirty="0"/>
              <a:t>Modifying the Workflow (Capture Individuals of Interest)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 Forensic Analysis &amp; Deliverable write-up</a:t>
            </a:r>
          </a:p>
        </p:txBody>
      </p:sp>
    </p:spTree>
    <p:extLst>
      <p:ext uri="{BB962C8B-B14F-4D97-AF65-F5344CB8AC3E}">
        <p14:creationId xmlns:p14="http://schemas.microsoft.com/office/powerpoint/2010/main" val="30889135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D76-9076-1CB4-EC7E-2ADF55AD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Case Deliverable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BE83-11D4-CA90-CB7E-FD2C9A5A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16320"/>
          </a:xfrm>
        </p:spPr>
        <p:txBody>
          <a:bodyPr/>
          <a:lstStyle/>
          <a:p>
            <a:r>
              <a:rPr lang="en-US" dirty="0"/>
              <a:t>Conduct a forensic review of internal communications from the Enron email corpus. What evidence, if any, points to failures of governance, accountability, or integrity within the organization? Submit a memo and attach supporting exhibits from your analysis.</a:t>
            </a:r>
          </a:p>
        </p:txBody>
      </p:sp>
    </p:spTree>
    <p:extLst>
      <p:ext uri="{BB962C8B-B14F-4D97-AF65-F5344CB8AC3E}">
        <p14:creationId xmlns:p14="http://schemas.microsoft.com/office/powerpoint/2010/main" val="38159013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C425C-D450-2F28-3558-841FDFB0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87" y="1195075"/>
            <a:ext cx="10031225" cy="4467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4DE33-3F59-8D07-919A-75C2697B8CC6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ETL Overview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6CBDC8-976D-04AB-8A1B-848E1FCD2812}"/>
              </a:ext>
            </a:extLst>
          </p:cNvPr>
          <p:cNvCxnSpPr/>
          <p:nvPr/>
        </p:nvCxnSpPr>
        <p:spPr>
          <a:xfrm flipH="1" flipV="1">
            <a:off x="7554097" y="4094205"/>
            <a:ext cx="1367481" cy="1568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7735C3-6681-D840-A70A-57AC8F93E8E9}"/>
              </a:ext>
            </a:extLst>
          </p:cNvPr>
          <p:cNvCxnSpPr/>
          <p:nvPr/>
        </p:nvCxnSpPr>
        <p:spPr>
          <a:xfrm flipH="1" flipV="1">
            <a:off x="5906530" y="3962400"/>
            <a:ext cx="3031524" cy="1700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0E1E6B-C74A-E167-7D1B-7AECAEB0EA72}"/>
              </a:ext>
            </a:extLst>
          </p:cNvPr>
          <p:cNvCxnSpPr/>
          <p:nvPr/>
        </p:nvCxnSpPr>
        <p:spPr>
          <a:xfrm flipH="1" flipV="1">
            <a:off x="4876800" y="3970638"/>
            <a:ext cx="4044778" cy="1692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1F5A7C-161B-99A8-1FDD-EF365EFA28F7}"/>
              </a:ext>
            </a:extLst>
          </p:cNvPr>
          <p:cNvCxnSpPr/>
          <p:nvPr/>
        </p:nvCxnSpPr>
        <p:spPr>
          <a:xfrm flipH="1">
            <a:off x="6549081" y="708454"/>
            <a:ext cx="1845276" cy="2866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5C2677-39AC-40BA-4492-A8684DF7A735}"/>
              </a:ext>
            </a:extLst>
          </p:cNvPr>
          <p:cNvSpPr txBox="1"/>
          <p:nvPr/>
        </p:nvSpPr>
        <p:spPr>
          <a:xfrm>
            <a:off x="5906530" y="5747591"/>
            <a:ext cx="476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Regular Expressions to break apart the text fields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C9E36-637B-1C19-9038-6CFB823629A5}"/>
              </a:ext>
            </a:extLst>
          </p:cNvPr>
          <p:cNvSpPr txBox="1"/>
          <p:nvPr/>
        </p:nvSpPr>
        <p:spPr>
          <a:xfrm>
            <a:off x="8237837" y="339122"/>
            <a:ext cx="284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“Custom” Date-Time Parsing</a:t>
            </a:r>
            <a:endParaRPr lang="en-US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DD8C41-E044-D6C8-48A0-5D435585EC13}"/>
              </a:ext>
            </a:extLst>
          </p:cNvPr>
          <p:cNvCxnSpPr>
            <a:cxnSpLocks/>
          </p:cNvCxnSpPr>
          <p:nvPr/>
        </p:nvCxnSpPr>
        <p:spPr>
          <a:xfrm>
            <a:off x="1413933" y="4241800"/>
            <a:ext cx="313267" cy="160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63A782-C411-847D-B653-2CA92B024388}"/>
              </a:ext>
            </a:extLst>
          </p:cNvPr>
          <p:cNvSpPr txBox="1"/>
          <p:nvPr/>
        </p:nvSpPr>
        <p:spPr>
          <a:xfrm>
            <a:off x="71101" y="3666229"/>
            <a:ext cx="142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Input data and browse to look at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FA37A-3338-AFA7-FC2E-F7F7A5F1F8E2}"/>
              </a:ext>
            </a:extLst>
          </p:cNvPr>
          <p:cNvSpPr txBox="1"/>
          <p:nvPr/>
        </p:nvSpPr>
        <p:spPr>
          <a:xfrm>
            <a:off x="939800" y="5923720"/>
            <a:ext cx="311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One example email for practice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73619-C075-F9B3-C720-65DF11D08008}"/>
              </a:ext>
            </a:extLst>
          </p:cNvPr>
          <p:cNvCxnSpPr/>
          <p:nvPr/>
        </p:nvCxnSpPr>
        <p:spPr>
          <a:xfrm flipV="1">
            <a:off x="2023533" y="5139267"/>
            <a:ext cx="592667" cy="635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3EE358-878A-EC16-E422-D6E7B2195227}"/>
              </a:ext>
            </a:extLst>
          </p:cNvPr>
          <p:cNvSpPr txBox="1"/>
          <p:nvPr/>
        </p:nvSpPr>
        <p:spPr>
          <a:xfrm>
            <a:off x="10091500" y="2235199"/>
            <a:ext cx="206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Formulas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B0F6F9-5515-849E-2BAA-8B2C3F49E0C7}"/>
              </a:ext>
            </a:extLst>
          </p:cNvPr>
          <p:cNvCxnSpPr>
            <a:cxnSpLocks/>
          </p:cNvCxnSpPr>
          <p:nvPr/>
        </p:nvCxnSpPr>
        <p:spPr>
          <a:xfrm flipH="1">
            <a:off x="8534400" y="2612769"/>
            <a:ext cx="2577212" cy="962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9D3880-12DD-7F42-290E-5C847750F624}"/>
              </a:ext>
            </a:extLst>
          </p:cNvPr>
          <p:cNvSpPr txBox="1"/>
          <p:nvPr/>
        </p:nvSpPr>
        <p:spPr>
          <a:xfrm>
            <a:off x="10676467" y="4094205"/>
            <a:ext cx="14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Retain and output data we want to keep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8F7406-DCC3-F26C-E805-65579E727B70}"/>
              </a:ext>
            </a:extLst>
          </p:cNvPr>
          <p:cNvCxnSpPr/>
          <p:nvPr/>
        </p:nvCxnSpPr>
        <p:spPr>
          <a:xfrm flipH="1" flipV="1">
            <a:off x="9414933" y="4094205"/>
            <a:ext cx="1100667" cy="64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323790-98CB-D2D3-FDC9-C203421E0CAC}"/>
              </a:ext>
            </a:extLst>
          </p:cNvPr>
          <p:cNvCxnSpPr/>
          <p:nvPr/>
        </p:nvCxnSpPr>
        <p:spPr>
          <a:xfrm flipH="1" flipV="1">
            <a:off x="10202333" y="4094205"/>
            <a:ext cx="372534" cy="495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127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FC4512-FE6E-FAA0-1295-A024ABBF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844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2409B-D915-8F30-4281-E9AC480D4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90" y="1075214"/>
            <a:ext cx="762106" cy="7621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609B4B-0E6E-B091-C391-2F64F7B90C8E}"/>
              </a:ext>
            </a:extLst>
          </p:cNvPr>
          <p:cNvCxnSpPr>
            <a:cxnSpLocks/>
          </p:cNvCxnSpPr>
          <p:nvPr/>
        </p:nvCxnSpPr>
        <p:spPr>
          <a:xfrm flipH="1">
            <a:off x="931333" y="2664254"/>
            <a:ext cx="2704757" cy="2729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EF94B7-0D4B-A19B-1107-0175998FFC28}"/>
              </a:ext>
            </a:extLst>
          </p:cNvPr>
          <p:cNvSpPr txBox="1"/>
          <p:nvPr/>
        </p:nvSpPr>
        <p:spPr>
          <a:xfrm>
            <a:off x="3636090" y="2159455"/>
            <a:ext cx="367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“Custom” Date-Time Parsing</a:t>
            </a:r>
          </a:p>
          <a:p>
            <a:r>
              <a:rPr lang="en-US" dirty="0">
                <a:latin typeface="+mn-lt"/>
              </a:rPr>
              <a:t>Specifying: </a:t>
            </a:r>
            <a:r>
              <a:rPr lang="en-US" dirty="0" err="1">
                <a:latin typeface="+mn-lt"/>
              </a:rPr>
              <a:t>dy</a:t>
            </a:r>
            <a:r>
              <a:rPr lang="en-US" dirty="0">
                <a:latin typeface="+mn-lt"/>
              </a:rPr>
              <a:t>, d Mon </a:t>
            </a:r>
            <a:r>
              <a:rPr lang="en-US" dirty="0" err="1">
                <a:latin typeface="+mn-lt"/>
              </a:rPr>
              <a:t>yyyy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HH:mm</a:t>
            </a:r>
            <a:r>
              <a:rPr lang="en-US" dirty="0" err="1"/>
              <a:t>:ss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22FD7-F9A8-E32D-AD63-1938D4E158AA}"/>
              </a:ext>
            </a:extLst>
          </p:cNvPr>
          <p:cNvSpPr txBox="1"/>
          <p:nvPr/>
        </p:nvSpPr>
        <p:spPr>
          <a:xfrm>
            <a:off x="3733800" y="3615267"/>
            <a:ext cx="752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**Warning: Sometimes this tool will default back to unconfigured, losing the info in Custom. Type in the date format above exactly to have it run correctly.</a:t>
            </a:r>
          </a:p>
        </p:txBody>
      </p:sp>
    </p:spTree>
    <p:extLst>
      <p:ext uri="{BB962C8B-B14F-4D97-AF65-F5344CB8AC3E}">
        <p14:creationId xmlns:p14="http://schemas.microsoft.com/office/powerpoint/2010/main" val="19802124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4C336-914F-9FEE-2394-465BCF89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61" y="1919077"/>
            <a:ext cx="10050278" cy="3019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92303-D1C4-BFF0-ABEE-FAACDFE44486}"/>
              </a:ext>
            </a:extLst>
          </p:cNvPr>
          <p:cNvSpPr txBox="1"/>
          <p:nvPr/>
        </p:nvSpPr>
        <p:spPr>
          <a:xfrm>
            <a:off x="535460" y="33019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 Overview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466D6-EFC7-76B6-B088-3BA4B31E87FC}"/>
              </a:ext>
            </a:extLst>
          </p:cNvPr>
          <p:cNvSpPr txBox="1"/>
          <p:nvPr/>
        </p:nvSpPr>
        <p:spPr>
          <a:xfrm>
            <a:off x="948267" y="5477934"/>
            <a:ext cx="468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Save dataset from part 1 and read it into Alteryx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3618B9-7F62-0ADB-5D20-7FA180961107}"/>
              </a:ext>
            </a:extLst>
          </p:cNvPr>
          <p:cNvCxnSpPr/>
          <p:nvPr/>
        </p:nvCxnSpPr>
        <p:spPr>
          <a:xfrm flipH="1" flipV="1">
            <a:off x="2362200" y="4250267"/>
            <a:ext cx="491067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A566AF5-B1CE-CE9F-C3A8-F83BBB6C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251" y="3637455"/>
            <a:ext cx="2133898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769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42078-E73A-68AD-C84E-DEC894A1E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53" y="1223654"/>
            <a:ext cx="5858693" cy="4410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626DC-6AC4-6679-118F-8B0CE193E978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360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FD27-0AC7-9005-E7A7-6633FE2A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5DF9D7-22D4-91AD-F587-E9C93423C784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7F04C-1F60-D37D-09CC-C11030C4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21" y="1117774"/>
            <a:ext cx="722095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74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71015-D6D7-B656-F52E-FE7DFF9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970442-1835-57A7-5E2A-9CE7133BA417}"/>
              </a:ext>
            </a:extLst>
          </p:cNvPr>
          <p:cNvSpPr txBox="1"/>
          <p:nvPr/>
        </p:nvSpPr>
        <p:spPr>
          <a:xfrm>
            <a:off x="535460" y="3301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Analysis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843C3-5E46-781E-7C7B-6A40FCFBA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67" y="1095049"/>
            <a:ext cx="8526065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062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C8580-E897-96EF-19DC-CF5ECFCB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56" y="0"/>
            <a:ext cx="10009687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0794B3-C373-CD48-5A6D-7D5862D6247C}"/>
              </a:ext>
            </a:extLst>
          </p:cNvPr>
          <p:cNvCxnSpPr>
            <a:cxnSpLocks/>
          </p:cNvCxnSpPr>
          <p:nvPr/>
        </p:nvCxnSpPr>
        <p:spPr>
          <a:xfrm flipV="1">
            <a:off x="1631092" y="3550508"/>
            <a:ext cx="4226011" cy="195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C9E4C0-10AF-5791-50B6-ACED171CE2BB}"/>
              </a:ext>
            </a:extLst>
          </p:cNvPr>
          <p:cNvCxnSpPr/>
          <p:nvPr/>
        </p:nvCxnSpPr>
        <p:spPr>
          <a:xfrm flipH="1">
            <a:off x="5321643" y="1746422"/>
            <a:ext cx="1696995" cy="1400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B27E90-5B67-5F3D-F7B9-050F93DEF251}"/>
              </a:ext>
            </a:extLst>
          </p:cNvPr>
          <p:cNvSpPr txBox="1"/>
          <p:nvPr/>
        </p:nvSpPr>
        <p:spPr>
          <a:xfrm>
            <a:off x="7018638" y="1499288"/>
            <a:ext cx="359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Extracts individual “words” \&lt;\w+\&gt; with Tokenize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3DBE25-83A2-40A8-0896-DA3182AFCDFA}"/>
              </a:ext>
            </a:extLst>
          </p:cNvPr>
          <p:cNvCxnSpPr/>
          <p:nvPr/>
        </p:nvCxnSpPr>
        <p:spPr>
          <a:xfrm flipV="1">
            <a:off x="1614616" y="3649362"/>
            <a:ext cx="5750011" cy="1886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84E63B-2E64-739A-D9D0-72B659ACBC49}"/>
              </a:ext>
            </a:extLst>
          </p:cNvPr>
          <p:cNvCxnSpPr/>
          <p:nvPr/>
        </p:nvCxnSpPr>
        <p:spPr>
          <a:xfrm flipV="1">
            <a:off x="1631092" y="5469925"/>
            <a:ext cx="6145427" cy="57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34952F-2D99-D915-1D60-4CF1F8CBE872}"/>
              </a:ext>
            </a:extLst>
          </p:cNvPr>
          <p:cNvSpPr txBox="1"/>
          <p:nvPr/>
        </p:nvSpPr>
        <p:spPr>
          <a:xfrm>
            <a:off x="193765" y="5669003"/>
            <a:ext cx="36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Three different joins for different purposes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14286F-4718-18C7-3EF7-F6B532B168A3}"/>
              </a:ext>
            </a:extLst>
          </p:cNvPr>
          <p:cNvSpPr/>
          <p:nvPr/>
        </p:nvSpPr>
        <p:spPr>
          <a:xfrm>
            <a:off x="5947717" y="3080952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1FC224-28E9-37F3-1D0A-9229C3F12F50}"/>
              </a:ext>
            </a:extLst>
          </p:cNvPr>
          <p:cNvSpPr/>
          <p:nvPr/>
        </p:nvSpPr>
        <p:spPr>
          <a:xfrm>
            <a:off x="7377336" y="2936790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01F884-AB3D-3394-867B-763E500FA96E}"/>
              </a:ext>
            </a:extLst>
          </p:cNvPr>
          <p:cNvSpPr/>
          <p:nvPr/>
        </p:nvSpPr>
        <p:spPr>
          <a:xfrm>
            <a:off x="7846539" y="4967416"/>
            <a:ext cx="296564" cy="2883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2D0A8-8054-7448-93E2-9795A51FBAD4}"/>
              </a:ext>
            </a:extLst>
          </p:cNvPr>
          <p:cNvSpPr txBox="1"/>
          <p:nvPr/>
        </p:nvSpPr>
        <p:spPr>
          <a:xfrm>
            <a:off x="389467" y="3550508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Dictionary of positive/negative words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5F9348-1788-DD81-F44C-DE853A5E7A58}"/>
              </a:ext>
            </a:extLst>
          </p:cNvPr>
          <p:cNvCxnSpPr/>
          <p:nvPr/>
        </p:nvCxnSpPr>
        <p:spPr>
          <a:xfrm flipV="1">
            <a:off x="1312333" y="3080952"/>
            <a:ext cx="318759" cy="288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5EC9C0-082B-5C8C-5B2D-D888013E18A1}"/>
              </a:ext>
            </a:extLst>
          </p:cNvPr>
          <p:cNvSpPr txBox="1"/>
          <p:nvPr/>
        </p:nvSpPr>
        <p:spPr>
          <a:xfrm>
            <a:off x="-9511" y="1239456"/>
            <a:ext cx="14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parsed dataset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8BAC7A-7534-369F-EA9E-B6DD7203666B}"/>
              </a:ext>
            </a:extLst>
          </p:cNvPr>
          <p:cNvCxnSpPr/>
          <p:nvPr/>
        </p:nvCxnSpPr>
        <p:spPr>
          <a:xfrm>
            <a:off x="1151467" y="1566333"/>
            <a:ext cx="479625" cy="180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90F2D6-E6A8-936F-5AF7-BD4E8F0DDD81}"/>
              </a:ext>
            </a:extLst>
          </p:cNvPr>
          <p:cNvSpPr txBox="1"/>
          <p:nvPr/>
        </p:nvSpPr>
        <p:spPr>
          <a:xfrm>
            <a:off x="10470537" y="2962188"/>
            <a:ext cx="152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Summarize tool used four different ways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521E7B-98A5-8DBD-56F7-2AC44B34C07B}"/>
              </a:ext>
            </a:extLst>
          </p:cNvPr>
          <p:cNvCxnSpPr/>
          <p:nvPr/>
        </p:nvCxnSpPr>
        <p:spPr>
          <a:xfrm flipH="1">
            <a:off x="9364133" y="3369276"/>
            <a:ext cx="1049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094EE6-BD44-4ABC-F49D-509933BDFDF9}"/>
              </a:ext>
            </a:extLst>
          </p:cNvPr>
          <p:cNvSpPr txBox="1"/>
          <p:nvPr/>
        </p:nvSpPr>
        <p:spPr>
          <a:xfrm>
            <a:off x="10470537" y="4445000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Sorting tool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F3AD6A-9A7A-52F5-A3A4-DBACC67AC3EA}"/>
              </a:ext>
            </a:extLst>
          </p:cNvPr>
          <p:cNvCxnSpPr/>
          <p:nvPr/>
        </p:nvCxnSpPr>
        <p:spPr>
          <a:xfrm flipH="1" flipV="1">
            <a:off x="9364133" y="4047067"/>
            <a:ext cx="1049867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C8DFAC-0EFB-932C-C790-5C35404AF808}"/>
              </a:ext>
            </a:extLst>
          </p:cNvPr>
          <p:cNvSpPr txBox="1"/>
          <p:nvPr/>
        </p:nvSpPr>
        <p:spPr>
          <a:xfrm>
            <a:off x="3789506" y="1134183"/>
            <a:ext cx="209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Formula tool to transform data for analysis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9ECDCE-4FD2-3291-3D85-F0070AB1A825}"/>
              </a:ext>
            </a:extLst>
          </p:cNvPr>
          <p:cNvCxnSpPr/>
          <p:nvPr/>
        </p:nvCxnSpPr>
        <p:spPr>
          <a:xfrm flipH="1">
            <a:off x="2963333" y="1822453"/>
            <a:ext cx="685800" cy="954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2882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83C4A-8CA2-08EF-2387-3343545CC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8" y="0"/>
            <a:ext cx="70601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C1C4E-1907-1DAE-16C0-CDF47E87DE90}"/>
              </a:ext>
            </a:extLst>
          </p:cNvPr>
          <p:cNvSpPr txBox="1"/>
          <p:nvPr/>
        </p:nvSpPr>
        <p:spPr>
          <a:xfrm>
            <a:off x="491067" y="1159934"/>
            <a:ext cx="145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Clean dataset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5C13D-9DC9-7BB5-5DEA-B1CDCB9DD728}"/>
              </a:ext>
            </a:extLst>
          </p:cNvPr>
          <p:cNvCxnSpPr>
            <a:stCxn id="5" idx="3"/>
          </p:cNvCxnSpPr>
          <p:nvPr/>
        </p:nvCxnSpPr>
        <p:spPr>
          <a:xfrm>
            <a:off x="1948774" y="1344600"/>
            <a:ext cx="1209293" cy="5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5E38E2-82E0-D259-E014-DF426C33806D}"/>
              </a:ext>
            </a:extLst>
          </p:cNvPr>
          <p:cNvSpPr txBox="1"/>
          <p:nvPr/>
        </p:nvSpPr>
        <p:spPr>
          <a:xfrm>
            <a:off x="169333" y="2145733"/>
            <a:ext cx="243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Editable keywords 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80CE33-A8EC-632D-245C-B2A973275F7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602756" y="2330399"/>
            <a:ext cx="798283" cy="442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53679D-4BA8-765F-45D0-389F4255173C}"/>
              </a:ext>
            </a:extLst>
          </p:cNvPr>
          <p:cNvSpPr txBox="1"/>
          <p:nvPr/>
        </p:nvSpPr>
        <p:spPr>
          <a:xfrm>
            <a:off x="8755490" y="1159934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Keyword Analysis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FDD30C-0FA4-8F20-3A24-485E35F1456F}"/>
              </a:ext>
            </a:extLst>
          </p:cNvPr>
          <p:cNvCxnSpPr>
            <a:cxnSpLocks/>
          </p:cNvCxnSpPr>
          <p:nvPr/>
        </p:nvCxnSpPr>
        <p:spPr>
          <a:xfrm flipH="1">
            <a:off x="7552267" y="1344600"/>
            <a:ext cx="120322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E077D8-9227-1A1A-6242-B4B4CB8B12CA}"/>
              </a:ext>
            </a:extLst>
          </p:cNvPr>
          <p:cNvSpPr txBox="1"/>
          <p:nvPr/>
        </p:nvSpPr>
        <p:spPr>
          <a:xfrm>
            <a:off x="9051824" y="2403399"/>
            <a:ext cx="28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Phrase analysis (i.e., multiple words)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320490-B6A0-9A06-8CFC-348479BD7BF9}"/>
              </a:ext>
            </a:extLst>
          </p:cNvPr>
          <p:cNvCxnSpPr>
            <a:cxnSpLocks/>
          </p:cNvCxnSpPr>
          <p:nvPr/>
        </p:nvCxnSpPr>
        <p:spPr>
          <a:xfrm flipH="1">
            <a:off x="7848601" y="2588065"/>
            <a:ext cx="120322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C9B812-93CE-7969-70C5-7B6D96D535CE}"/>
              </a:ext>
            </a:extLst>
          </p:cNvPr>
          <p:cNvSpPr txBox="1"/>
          <p:nvPr/>
        </p:nvSpPr>
        <p:spPr>
          <a:xfrm>
            <a:off x="9922415" y="3387234"/>
            <a:ext cx="201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Pattern analysis using </a:t>
            </a:r>
            <a:r>
              <a:rPr lang="en-US" dirty="0" err="1">
                <a:latin typeface="+mn-lt"/>
              </a:rPr>
              <a:t>RegEx</a:t>
            </a:r>
            <a:r>
              <a:rPr lang="en-US" dirty="0">
                <a:latin typeface="+mn-lt"/>
              </a:rPr>
              <a:t>, identify any cash conversations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8BD324-EB65-B4E7-DDBE-59EAF0FE7B50}"/>
              </a:ext>
            </a:extLst>
          </p:cNvPr>
          <p:cNvCxnSpPr>
            <a:cxnSpLocks/>
          </p:cNvCxnSpPr>
          <p:nvPr/>
        </p:nvCxnSpPr>
        <p:spPr>
          <a:xfrm flipH="1">
            <a:off x="8719192" y="3571900"/>
            <a:ext cx="120322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4C3F3A-20C7-53D3-AF89-0253D8881DFA}"/>
              </a:ext>
            </a:extLst>
          </p:cNvPr>
          <p:cNvSpPr txBox="1"/>
          <p:nvPr/>
        </p:nvSpPr>
        <p:spPr>
          <a:xfrm>
            <a:off x="7718583" y="4834467"/>
            <a:ext cx="444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Base employee analysis (everyone w/ counts)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290DAE-D759-F0C7-8A14-098B72F18590}"/>
              </a:ext>
            </a:extLst>
          </p:cNvPr>
          <p:cNvCxnSpPr>
            <a:cxnSpLocks/>
          </p:cNvCxnSpPr>
          <p:nvPr/>
        </p:nvCxnSpPr>
        <p:spPr>
          <a:xfrm flipH="1">
            <a:off x="6515360" y="5019133"/>
            <a:ext cx="120322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2A0780-0E8E-C891-90ED-8B84325D85B5}"/>
              </a:ext>
            </a:extLst>
          </p:cNvPr>
          <p:cNvSpPr txBox="1"/>
          <p:nvPr/>
        </p:nvSpPr>
        <p:spPr>
          <a:xfrm>
            <a:off x="8921806" y="5846233"/>
            <a:ext cx="267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Base Time Analysis (all dates w/counts)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0AA781-13BF-0683-9B3F-3F147A03C4B7}"/>
              </a:ext>
            </a:extLst>
          </p:cNvPr>
          <p:cNvCxnSpPr>
            <a:cxnSpLocks/>
          </p:cNvCxnSpPr>
          <p:nvPr/>
        </p:nvCxnSpPr>
        <p:spPr>
          <a:xfrm flipH="1">
            <a:off x="7718583" y="6030899"/>
            <a:ext cx="1203223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702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900794"/>
          </a:xfrm>
        </p:spPr>
        <p:txBody>
          <a:bodyPr/>
          <a:lstStyle/>
          <a:p>
            <a:r>
              <a:rPr lang="en-US" dirty="0"/>
              <a:t>We have undertaken a sophisticated analysis of unstructured data.</a:t>
            </a:r>
          </a:p>
          <a:p>
            <a:endParaRPr lang="en-US" dirty="0"/>
          </a:p>
          <a:p>
            <a:r>
              <a:rPr lang="en-US" dirty="0"/>
              <a:t>Please submit your case deliverable by Monday.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41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217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Case </a:t>
            </a:r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Re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view:</a:t>
            </a:r>
          </a:p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Enron Emails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799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EC65-603F-1633-155B-3E177A02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Parsing Text using Regex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8BC9-1923-34DA-4123-2C35583C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331681"/>
          </a:xfrm>
        </p:spPr>
        <p:txBody>
          <a:bodyPr/>
          <a:lstStyle/>
          <a:p>
            <a:r>
              <a:rPr lang="en-US" sz="1600" dirty="0"/>
              <a:t>Our test email: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Message-ID: &lt;25828831.1075855376669.JavaMail.evans@thyme&gt; Date: Mon, 26 Nov 2001 07:25:16 -0800 (PST) From: k..allen@enron.com To: jsmith@austintx.com Subject: RE: Additional properties in San Antonio Jeff, Can you resend the info on the three properties you mailed and the one you faxed on Tuesday. I was out of the office last week. Phillip -----Original Message----- From: "JEFF SMITH" &lt;jsmith@austintx.com&gt;@ENRON Sent: Tuesday, November 20, 2001 3:43 PM To: Allen, Phillip K. Subject: Additional properties in San Antonio Phillip, I am waiting to get info. on two more properties in San Antonio. The broker will be faxing info. on Monday. One is 74 units for $1,900,000, and the other is 24 units for $550,000. Also, I have mailed you info. on three other properties in addition to the 100 unit property that I faxed this AM. Let me know if you have any questions. Jeff Smith The Smith Company 9400 Circle Drive Austin, TX 78736 512-394-0908 office 512-394-0913 fax 512-751-9728 mobile jsmith@austintx.com</a:t>
            </a:r>
          </a:p>
        </p:txBody>
      </p:sp>
    </p:spTree>
    <p:extLst>
      <p:ext uri="{BB962C8B-B14F-4D97-AF65-F5344CB8AC3E}">
        <p14:creationId xmlns:p14="http://schemas.microsoft.com/office/powerpoint/2010/main" val="30368610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958BD-7A57-C742-A218-FBCD5F6C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D3FD-FD5C-4F6F-9757-D891B72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Parsing Text using Regex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B1A70-252A-9E76-7BE2-340936D3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34465"/>
          </a:xfrm>
        </p:spPr>
        <p:txBody>
          <a:bodyPr/>
          <a:lstStyle/>
          <a:p>
            <a:r>
              <a:rPr lang="en-US" sz="1600" dirty="0"/>
              <a:t>Our test email: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Message-ID: &lt;</a:t>
            </a:r>
            <a:r>
              <a:rPr lang="en-US" sz="1600" dirty="0">
                <a:highlight>
                  <a:srgbClr val="FFFF00"/>
                </a:highlight>
              </a:rPr>
              <a:t>25828831.1075855376669</a:t>
            </a:r>
            <a:r>
              <a:rPr lang="en-US" sz="1600" dirty="0"/>
              <a:t>.JavaMail.evans@thyme&gt; </a:t>
            </a:r>
          </a:p>
          <a:p>
            <a:r>
              <a:rPr lang="en-US" sz="1600" dirty="0"/>
              <a:t>Date: </a:t>
            </a:r>
            <a:r>
              <a:rPr lang="en-US" sz="1600" dirty="0">
                <a:highlight>
                  <a:srgbClr val="FFFF00"/>
                </a:highlight>
              </a:rPr>
              <a:t>Mon, 26 Nov 2001 07:25:16</a:t>
            </a:r>
            <a:r>
              <a:rPr lang="en-US" sz="1600" dirty="0"/>
              <a:t> -0800 (PST) </a:t>
            </a:r>
          </a:p>
          <a:p>
            <a:r>
              <a:rPr lang="en-US" sz="1600" dirty="0"/>
              <a:t>From: </a:t>
            </a:r>
            <a:r>
              <a:rPr lang="en-US" sz="1600" dirty="0">
                <a:highlight>
                  <a:srgbClr val="FFFF00"/>
                </a:highlight>
              </a:rPr>
              <a:t>k..allen@enron.com </a:t>
            </a:r>
          </a:p>
          <a:p>
            <a:r>
              <a:rPr lang="en-US" sz="1600" dirty="0"/>
              <a:t>To: </a:t>
            </a:r>
            <a:r>
              <a:rPr lang="en-US" sz="1600" dirty="0">
                <a:highlight>
                  <a:srgbClr val="FFFF00"/>
                </a:highlight>
              </a:rPr>
              <a:t>jsmith@austintx.com</a:t>
            </a:r>
          </a:p>
          <a:p>
            <a:endParaRPr lang="en-US" sz="1600" dirty="0"/>
          </a:p>
          <a:p>
            <a:r>
              <a:rPr lang="en-US" sz="1600" dirty="0"/>
              <a:t>Subject: RE: Additional properties in San Antonio Jeff, Can you resend the info on the three properties you mailed and the one you faxed on Tuesday. I was out of the office last week. Phillip -----Original Message----- From: "JEFF SMITH" &lt;jsmith@austintx.com&gt;@ENRON Sent: Tuesday, November 20, 2001 3:43 PM To: Allen, Phillip K. Subject: Additional properties in San Antonio Phillip, I am waiting to get info. on two more properties in San Antonio. The broker will be faxing info. on Monday. One is 74 units for $1,900,000, and the other is 24 units for $550,000. Also, I have mailed you info. on three other properties in addition to the 100 unit property that I faxed this AM. Let me know if you have any questions. Jeff Smith The Smith Company 9400 Circle Drive Austin, TX 78736 512-394-0908 office 512-394-0913 fax 512-751-9728 mobile jsmith@austintx.com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C267AF-E1A7-B589-05E5-C58C90276FA6}"/>
              </a:ext>
            </a:extLst>
          </p:cNvPr>
          <p:cNvSpPr/>
          <p:nvPr/>
        </p:nvSpPr>
        <p:spPr>
          <a:xfrm>
            <a:off x="457200" y="4123267"/>
            <a:ext cx="10913533" cy="2065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6C17B7-9117-675C-029B-BB274B204585}"/>
              </a:ext>
            </a:extLst>
          </p:cNvPr>
          <p:cNvCxnSpPr/>
          <p:nvPr/>
        </p:nvCxnSpPr>
        <p:spPr>
          <a:xfrm flipH="1">
            <a:off x="3996267" y="2243667"/>
            <a:ext cx="795866" cy="516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475A6D-7A84-912F-4E55-105C0154B93C}"/>
              </a:ext>
            </a:extLst>
          </p:cNvPr>
          <p:cNvSpPr txBox="1"/>
          <p:nvPr/>
        </p:nvSpPr>
        <p:spPr>
          <a:xfrm>
            <a:off x="4842965" y="2059001"/>
            <a:ext cx="12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Unique Key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B39C185-57DB-B4E4-E27B-F75C7BF78404}"/>
              </a:ext>
            </a:extLst>
          </p:cNvPr>
          <p:cNvSpPr/>
          <p:nvPr/>
        </p:nvSpPr>
        <p:spPr>
          <a:xfrm>
            <a:off x="3598333" y="3105834"/>
            <a:ext cx="160867" cy="7803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FB1CB-FED0-EDAB-72BE-2D1DFCF8077D}"/>
              </a:ext>
            </a:extLst>
          </p:cNvPr>
          <p:cNvSpPr txBox="1"/>
          <p:nvPr/>
        </p:nvSpPr>
        <p:spPr>
          <a:xfrm>
            <a:off x="3777673" y="3344790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Key identifier variables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05C01E-4505-4AAD-1279-E58BB295DA04}"/>
              </a:ext>
            </a:extLst>
          </p:cNvPr>
          <p:cNvCxnSpPr/>
          <p:nvPr/>
        </p:nvCxnSpPr>
        <p:spPr>
          <a:xfrm flipH="1">
            <a:off x="6527800" y="2650067"/>
            <a:ext cx="2235200" cy="1473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22D833-2536-29BD-92DC-B3E4AE04A792}"/>
              </a:ext>
            </a:extLst>
          </p:cNvPr>
          <p:cNvSpPr txBox="1"/>
          <p:nvPr/>
        </p:nvSpPr>
        <p:spPr>
          <a:xfrm>
            <a:off x="8896006" y="2465401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119422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9CF0-7D3D-9A64-EAFE-0B9331D0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870B-30BA-0060-79D4-0FF3423C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Parsing Text using Regex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CF85-568C-F021-D9E9-535BCF7F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34465"/>
          </a:xfrm>
        </p:spPr>
        <p:txBody>
          <a:bodyPr/>
          <a:lstStyle/>
          <a:p>
            <a:r>
              <a:rPr lang="en-US" sz="1600" dirty="0"/>
              <a:t>Our test email: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Message-ID: &lt;</a:t>
            </a:r>
            <a:r>
              <a:rPr lang="en-US" sz="1600" dirty="0">
                <a:highlight>
                  <a:srgbClr val="FFFF00"/>
                </a:highlight>
              </a:rPr>
              <a:t>25828831.1075855376669</a:t>
            </a:r>
            <a:r>
              <a:rPr lang="en-US" sz="1600" dirty="0"/>
              <a:t>.JavaMail.evans@thyme&gt; </a:t>
            </a:r>
          </a:p>
          <a:p>
            <a:r>
              <a:rPr lang="en-US" sz="1600" dirty="0"/>
              <a:t>Date: </a:t>
            </a:r>
            <a:r>
              <a:rPr lang="en-US" sz="1600" dirty="0">
                <a:highlight>
                  <a:srgbClr val="FFFF00"/>
                </a:highlight>
              </a:rPr>
              <a:t>Mon, 26 Nov 2001 07:25:16</a:t>
            </a:r>
            <a:r>
              <a:rPr lang="en-US" sz="1600" dirty="0"/>
              <a:t> -0800 (PST) </a:t>
            </a:r>
          </a:p>
          <a:p>
            <a:r>
              <a:rPr lang="en-US" sz="1600" dirty="0"/>
              <a:t>From: </a:t>
            </a:r>
            <a:r>
              <a:rPr lang="en-US" sz="1600" dirty="0">
                <a:highlight>
                  <a:srgbClr val="FFFF00"/>
                </a:highlight>
              </a:rPr>
              <a:t>k..allen@enron.com </a:t>
            </a:r>
          </a:p>
          <a:p>
            <a:r>
              <a:rPr lang="en-US" sz="1600" dirty="0"/>
              <a:t>To: </a:t>
            </a:r>
            <a:r>
              <a:rPr lang="en-US" sz="1600" dirty="0">
                <a:highlight>
                  <a:srgbClr val="FFFF00"/>
                </a:highlight>
              </a:rPr>
              <a:t>jsmith@austintx.com</a:t>
            </a:r>
          </a:p>
          <a:p>
            <a:endParaRPr lang="en-US" sz="1600" dirty="0"/>
          </a:p>
          <a:p>
            <a:r>
              <a:rPr lang="en-US" sz="1600" dirty="0"/>
              <a:t>Subject: RE: Additional properties in San Antonio Jeff, Can you resend the info on the three properties you mailed and the one you faxed on Tuesday. I was out of the office last week. Phillip -----Original Message----- From: "JEFF SMITH" &lt;jsmith@austintx.com&gt;@ENRON Sent: Tuesday, November 20, 2001 3:43 PM To: Allen, Phillip K. Subject: Additional properties in San Antonio Phillip, I am waiting to get info. on two more properties in San Antonio. The broker will be faxing info. on Monday. One is 74 units for $1,900,000, and the other is 24 units for $550,000. Also, I have mailed you info. on three other properties in addition to the 100 unit property that I faxed this AM. Let me know if you have any questions. Jeff Smith The Smith Company 9400 Circle Drive Austin, TX 78736 512-394-0908 office 512-394-0913 fax 512-751-9728 mobile jsmith@austintx.com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E8096-2668-9B49-73F6-B190585B8597}"/>
              </a:ext>
            </a:extLst>
          </p:cNvPr>
          <p:cNvSpPr/>
          <p:nvPr/>
        </p:nvSpPr>
        <p:spPr>
          <a:xfrm>
            <a:off x="457200" y="4123267"/>
            <a:ext cx="10913533" cy="2065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6E99C5-950D-1E60-14CE-30C7750EFFAE}"/>
              </a:ext>
            </a:extLst>
          </p:cNvPr>
          <p:cNvCxnSpPr/>
          <p:nvPr/>
        </p:nvCxnSpPr>
        <p:spPr>
          <a:xfrm flipH="1">
            <a:off x="3996267" y="2243667"/>
            <a:ext cx="795866" cy="516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295C4B-ED18-29E6-BFEA-7F1164DF27F9}"/>
              </a:ext>
            </a:extLst>
          </p:cNvPr>
          <p:cNvSpPr txBox="1"/>
          <p:nvPr/>
        </p:nvSpPr>
        <p:spPr>
          <a:xfrm>
            <a:off x="4842965" y="2059001"/>
            <a:ext cx="12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Unique Key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2707086-9080-C795-26AC-CD424AD80EA8}"/>
              </a:ext>
            </a:extLst>
          </p:cNvPr>
          <p:cNvSpPr/>
          <p:nvPr/>
        </p:nvSpPr>
        <p:spPr>
          <a:xfrm>
            <a:off x="3598333" y="3105834"/>
            <a:ext cx="160867" cy="7803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230CB-3CAC-9932-987D-D48C351A32C4}"/>
              </a:ext>
            </a:extLst>
          </p:cNvPr>
          <p:cNvSpPr txBox="1"/>
          <p:nvPr/>
        </p:nvSpPr>
        <p:spPr>
          <a:xfrm>
            <a:off x="3777673" y="3344790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Key identifier variables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DC5A93-F964-6F3F-3D98-C3651A255BDB}"/>
              </a:ext>
            </a:extLst>
          </p:cNvPr>
          <p:cNvCxnSpPr/>
          <p:nvPr/>
        </p:nvCxnSpPr>
        <p:spPr>
          <a:xfrm flipH="1">
            <a:off x="6527800" y="2650067"/>
            <a:ext cx="2235200" cy="1473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65219B-4504-41A3-5E31-0F39DE468035}"/>
              </a:ext>
            </a:extLst>
          </p:cNvPr>
          <p:cNvSpPr txBox="1"/>
          <p:nvPr/>
        </p:nvSpPr>
        <p:spPr>
          <a:xfrm>
            <a:off x="8896006" y="2465401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Unstructured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11E86-1E08-79DC-4B9F-7EBEBD1AF2A2}"/>
              </a:ext>
            </a:extLst>
          </p:cNvPr>
          <p:cNvSpPr txBox="1"/>
          <p:nvPr/>
        </p:nvSpPr>
        <p:spPr>
          <a:xfrm>
            <a:off x="8238069" y="3164140"/>
            <a:ext cx="4109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What patterns can we use to extract meaning from the Subject/Body of the email (just this email)?</a:t>
            </a:r>
          </a:p>
        </p:txBody>
      </p:sp>
    </p:spTree>
    <p:extLst>
      <p:ext uri="{BB962C8B-B14F-4D97-AF65-F5344CB8AC3E}">
        <p14:creationId xmlns:p14="http://schemas.microsoft.com/office/powerpoint/2010/main" val="29446306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6F85-7CCD-B27D-CCFA-FBC572C25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F089-A8BC-B6A0-E9C1-02C88593D6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1799" y="2188247"/>
            <a:ext cx="10995025" cy="2074927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Subject: </a:t>
            </a:r>
            <a:r>
              <a:rPr lang="en-US" sz="1600" dirty="0">
                <a:highlight>
                  <a:srgbClr val="FFFF00"/>
                </a:highlight>
              </a:rPr>
              <a:t>RE</a:t>
            </a:r>
            <a:r>
              <a:rPr lang="en-US" sz="1600" dirty="0"/>
              <a:t>: </a:t>
            </a:r>
            <a:r>
              <a:rPr lang="en-US" sz="1600" dirty="0">
                <a:highlight>
                  <a:srgbClr val="00FFFF"/>
                </a:highlight>
              </a:rPr>
              <a:t>Additional properties in San Antonio Jeff, Can you resend the info on the three properties you mailed and the one you faxed on Tuesday. I was out of the office last week. Phillip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FFFF00"/>
                </a:highlight>
              </a:rPr>
              <a:t>-----Original Message----- </a:t>
            </a:r>
            <a:r>
              <a:rPr lang="en-US" sz="1600" dirty="0">
                <a:highlight>
                  <a:srgbClr val="00FF00"/>
                </a:highlight>
              </a:rPr>
              <a:t>From: "JEFF SMITH" </a:t>
            </a:r>
            <a:r>
              <a:rPr lang="en-US" sz="1600" dirty="0">
                <a:highlight>
                  <a:srgbClr val="FF00FF"/>
                </a:highlight>
              </a:rPr>
              <a:t>&lt;jsmith@austintx.com&gt;@ENRON </a:t>
            </a:r>
            <a:r>
              <a:rPr lang="en-US" sz="1600" dirty="0">
                <a:highlight>
                  <a:srgbClr val="00FF00"/>
                </a:highlight>
              </a:rPr>
              <a:t>Sent: Tuesday, November 20, 2001 3:43 PM To: Allen, Phillip K. Subject: Additional properties in San Antonio Phillip, I am waiting to get info. on two more properties in San Antonio. The broker will be faxing info. on Monday. One is 74 units for </a:t>
            </a:r>
            <a:r>
              <a:rPr lang="en-US" sz="1600" dirty="0">
                <a:highlight>
                  <a:srgbClr val="FFFF00"/>
                </a:highlight>
              </a:rPr>
              <a:t>$1,900,000</a:t>
            </a:r>
            <a:r>
              <a:rPr lang="en-US" sz="1600" dirty="0">
                <a:highlight>
                  <a:srgbClr val="00FF00"/>
                </a:highlight>
              </a:rPr>
              <a:t>, and the other is 24 units for </a:t>
            </a:r>
            <a:r>
              <a:rPr lang="en-US" sz="1600" dirty="0">
                <a:highlight>
                  <a:srgbClr val="FFFF00"/>
                </a:highlight>
              </a:rPr>
              <a:t>$550,000</a:t>
            </a:r>
            <a:r>
              <a:rPr lang="en-US" sz="1600" dirty="0">
                <a:highlight>
                  <a:srgbClr val="00FF00"/>
                </a:highlight>
              </a:rPr>
              <a:t>. Also, I have mailed you info. on three other properties in addition to the 100 unit property that I faxed this AM. Let me know if you have any questions. Jeff Smith The Smith Company </a:t>
            </a:r>
            <a:r>
              <a:rPr lang="en-US" sz="1600" dirty="0">
                <a:highlight>
                  <a:srgbClr val="00FFFF"/>
                </a:highlight>
              </a:rPr>
              <a:t>9400</a:t>
            </a:r>
            <a:r>
              <a:rPr lang="en-US" sz="1600" dirty="0">
                <a:highlight>
                  <a:srgbClr val="00FF00"/>
                </a:highlight>
              </a:rPr>
              <a:t> </a:t>
            </a:r>
            <a:r>
              <a:rPr lang="en-US" sz="1600" dirty="0">
                <a:highlight>
                  <a:srgbClr val="00FFFF"/>
                </a:highlight>
              </a:rPr>
              <a:t>Circle Drive Austin, TX 78736 </a:t>
            </a:r>
            <a:r>
              <a:rPr lang="en-US" sz="1600" dirty="0">
                <a:highlight>
                  <a:srgbClr val="FF00FF"/>
                </a:highlight>
              </a:rPr>
              <a:t>512-394-0908</a:t>
            </a:r>
            <a:r>
              <a:rPr lang="en-US" sz="1600" dirty="0">
                <a:highlight>
                  <a:srgbClr val="00FF00"/>
                </a:highlight>
              </a:rPr>
              <a:t> office </a:t>
            </a:r>
            <a:r>
              <a:rPr lang="en-US" sz="1600" dirty="0">
                <a:highlight>
                  <a:srgbClr val="FF00FF"/>
                </a:highlight>
              </a:rPr>
              <a:t>512-394-0913</a:t>
            </a:r>
            <a:r>
              <a:rPr lang="en-US" sz="1600" dirty="0">
                <a:highlight>
                  <a:srgbClr val="00FF00"/>
                </a:highlight>
              </a:rPr>
              <a:t> fax </a:t>
            </a:r>
            <a:r>
              <a:rPr lang="en-US" sz="1600" dirty="0">
                <a:highlight>
                  <a:srgbClr val="FF00FF"/>
                </a:highlight>
              </a:rPr>
              <a:t>512-751-9728</a:t>
            </a:r>
            <a:r>
              <a:rPr lang="en-US" sz="1600" dirty="0">
                <a:highlight>
                  <a:srgbClr val="00FF00"/>
                </a:highlight>
              </a:rPr>
              <a:t> mobile </a:t>
            </a:r>
            <a:r>
              <a:rPr lang="en-US" sz="1600" dirty="0">
                <a:highlight>
                  <a:srgbClr val="FF00FF"/>
                </a:highlight>
              </a:rPr>
              <a:t>jsmith@austintx.com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F242F-8924-624B-1B96-E7224626BBC2}"/>
              </a:ext>
            </a:extLst>
          </p:cNvPr>
          <p:cNvSpPr/>
          <p:nvPr/>
        </p:nvSpPr>
        <p:spPr>
          <a:xfrm>
            <a:off x="410891" y="2316571"/>
            <a:ext cx="10913533" cy="2065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0C162-C0BB-CCA8-91B7-33635EE2892A}"/>
              </a:ext>
            </a:extLst>
          </p:cNvPr>
          <p:cNvSpPr txBox="1"/>
          <p:nvPr/>
        </p:nvSpPr>
        <p:spPr>
          <a:xfrm>
            <a:off x="499535" y="310874"/>
            <a:ext cx="57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What patterns can we use to extract meaning from the Subject/Body of the email (just this email)?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313F9-7A11-2A23-D35C-E295F0D86C43}"/>
              </a:ext>
            </a:extLst>
          </p:cNvPr>
          <p:cNvSpPr txBox="1"/>
          <p:nvPr/>
        </p:nvSpPr>
        <p:spPr>
          <a:xfrm>
            <a:off x="1083733" y="1244600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Indicates it is a Reply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2865B6-6EF9-84F5-1C94-157F4FABBDC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639614" y="1613932"/>
            <a:ext cx="510597" cy="702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E1F735-D6BF-CA57-4F23-0D9A1C3AC52F}"/>
              </a:ext>
            </a:extLst>
          </p:cNvPr>
          <p:cNvSpPr txBox="1"/>
          <p:nvPr/>
        </p:nvSpPr>
        <p:spPr>
          <a:xfrm>
            <a:off x="6411191" y="1244600"/>
            <a:ext cx="512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Helps us distinguish the reply from the original email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F20EC3-DE13-6BC9-C713-7DFE48A1D6D3}"/>
              </a:ext>
            </a:extLst>
          </p:cNvPr>
          <p:cNvCxnSpPr>
            <a:cxnSpLocks/>
          </p:cNvCxnSpPr>
          <p:nvPr/>
        </p:nvCxnSpPr>
        <p:spPr>
          <a:xfrm flipH="1">
            <a:off x="7096991" y="1613932"/>
            <a:ext cx="800100" cy="1202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7C333D-12A9-8DB7-40BF-AA3AB37112D3}"/>
              </a:ext>
            </a:extLst>
          </p:cNvPr>
          <p:cNvCxnSpPr>
            <a:stCxn id="17" idx="2"/>
          </p:cNvCxnSpPr>
          <p:nvPr/>
        </p:nvCxnSpPr>
        <p:spPr>
          <a:xfrm flipH="1">
            <a:off x="4852555" y="1613932"/>
            <a:ext cx="4119978" cy="900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45CC17-1702-480E-65BD-C48705DB21E7}"/>
              </a:ext>
            </a:extLst>
          </p:cNvPr>
          <p:cNvCxnSpPr/>
          <p:nvPr/>
        </p:nvCxnSpPr>
        <p:spPr>
          <a:xfrm flipH="1">
            <a:off x="9216736" y="1613932"/>
            <a:ext cx="1298864" cy="1285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E31E555-B34F-7BAE-B7AD-977B9BD026A6}"/>
              </a:ext>
            </a:extLst>
          </p:cNvPr>
          <p:cNvSpPr txBox="1"/>
          <p:nvPr/>
        </p:nvSpPr>
        <p:spPr>
          <a:xfrm>
            <a:off x="748145" y="4946073"/>
            <a:ext cx="460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Discussions involving (</a:t>
            </a:r>
            <a:r>
              <a:rPr lang="en-US" dirty="0" err="1">
                <a:latin typeface="+mn-lt"/>
              </a:rPr>
              <a:t>parsable</a:t>
            </a:r>
            <a:r>
              <a:rPr lang="en-US" dirty="0">
                <a:latin typeface="+mn-lt"/>
              </a:rPr>
              <a:t>) cash amounts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0CB73F-472B-467A-29F6-9C4176AD3DC4}"/>
              </a:ext>
            </a:extLst>
          </p:cNvPr>
          <p:cNvCxnSpPr>
            <a:cxnSpLocks/>
          </p:cNvCxnSpPr>
          <p:nvPr/>
        </p:nvCxnSpPr>
        <p:spPr>
          <a:xfrm flipV="1">
            <a:off x="2150211" y="3751118"/>
            <a:ext cx="250089" cy="1194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655FD5-287B-5ED9-6EAB-037B8BE9D72E}"/>
              </a:ext>
            </a:extLst>
          </p:cNvPr>
          <p:cNvCxnSpPr/>
          <p:nvPr/>
        </p:nvCxnSpPr>
        <p:spPr>
          <a:xfrm flipV="1">
            <a:off x="2150211" y="3740727"/>
            <a:ext cx="3315407" cy="1205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F71C5B5-0A36-326D-1466-0DDDB16C7CDC}"/>
              </a:ext>
            </a:extLst>
          </p:cNvPr>
          <p:cNvSpPr txBox="1"/>
          <p:nvPr/>
        </p:nvSpPr>
        <p:spPr>
          <a:xfrm>
            <a:off x="7720445" y="4800600"/>
            <a:ext cx="347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Various </a:t>
            </a:r>
            <a:r>
              <a:rPr lang="en-US" dirty="0" err="1">
                <a:latin typeface="+mn-lt"/>
              </a:rPr>
              <a:t>parsable</a:t>
            </a:r>
            <a:r>
              <a:rPr lang="en-US" dirty="0">
                <a:latin typeface="+mn-lt"/>
              </a:rPr>
              <a:t> contact details, emails, phone #s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2342F1-FA70-805E-A1A2-DBCC7036A425}"/>
              </a:ext>
            </a:extLst>
          </p:cNvPr>
          <p:cNvCxnSpPr/>
          <p:nvPr/>
        </p:nvCxnSpPr>
        <p:spPr>
          <a:xfrm flipH="1" flipV="1">
            <a:off x="8972533" y="4263174"/>
            <a:ext cx="244203" cy="464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E9148F-8F99-FD6F-B5BC-B2E585BAFCA0}"/>
              </a:ext>
            </a:extLst>
          </p:cNvPr>
          <p:cNvSpPr txBox="1"/>
          <p:nvPr/>
        </p:nvSpPr>
        <p:spPr>
          <a:xfrm>
            <a:off x="10297390" y="542873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And address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E0F855-2946-1A24-5952-E05120978D2A}"/>
              </a:ext>
            </a:extLst>
          </p:cNvPr>
          <p:cNvCxnSpPr/>
          <p:nvPr/>
        </p:nvCxnSpPr>
        <p:spPr>
          <a:xfrm flipH="1" flipV="1">
            <a:off x="11118273" y="4073236"/>
            <a:ext cx="72736" cy="1242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32234B-2697-7374-93DC-D2472B987ECF}"/>
              </a:ext>
            </a:extLst>
          </p:cNvPr>
          <p:cNvSpPr txBox="1"/>
          <p:nvPr/>
        </p:nvSpPr>
        <p:spPr>
          <a:xfrm>
            <a:off x="692728" y="5723898"/>
            <a:ext cx="532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As well as specific keywords like “properties” “broker” and phrases like “I was out of the office last week”</a:t>
            </a:r>
          </a:p>
        </p:txBody>
      </p:sp>
    </p:spTree>
    <p:extLst>
      <p:ext uri="{BB962C8B-B14F-4D97-AF65-F5344CB8AC3E}">
        <p14:creationId xmlns:p14="http://schemas.microsoft.com/office/powerpoint/2010/main" val="5534159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35D1-2744-D3C5-8E5B-7DF7A3B7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RegEx</a:t>
            </a:r>
            <a:r>
              <a:rPr lang="en-US" dirty="0"/>
              <a:t> Sensitivities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AA0F-E064-3F06-7A89-C923B1A6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206280"/>
          </a:xfrm>
        </p:spPr>
        <p:txBody>
          <a:bodyPr/>
          <a:lstStyle/>
          <a:p>
            <a:r>
              <a:rPr lang="en-US" dirty="0"/>
              <a:t>Sentiment analysis:</a:t>
            </a:r>
          </a:p>
          <a:p>
            <a:endParaRPr lang="en-US" dirty="0"/>
          </a:p>
          <a:p>
            <a:r>
              <a:rPr lang="en-US" sz="3200" dirty="0"/>
              <a:t>We use \&lt;\w+\&gt; (could also use [[:word:]]+) requires correct spelling of each word and a match in the dictionary.</a:t>
            </a:r>
          </a:p>
          <a:p>
            <a:endParaRPr lang="en-US" sz="3200" dirty="0"/>
          </a:p>
          <a:p>
            <a:r>
              <a:rPr lang="en-US" sz="3200" dirty="0"/>
              <a:t>We do match 4,179 words but don’t match 116,959 “words” (with numbers, missing spaces, typos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6062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D9908-5A13-F3C7-E8D0-D4321F9D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6F9-1DF1-FA54-E5D0-819CEC29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RegEx</a:t>
            </a:r>
            <a:r>
              <a:rPr lang="en-US" dirty="0"/>
              <a:t> Sensitivities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B9AA-E569-F462-363D-0BBD3E83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713837"/>
          </a:xfrm>
        </p:spPr>
        <p:txBody>
          <a:bodyPr/>
          <a:lstStyle/>
          <a:p>
            <a:r>
              <a:rPr lang="en-US" dirty="0"/>
              <a:t>Sentiment analysis:</a:t>
            </a:r>
          </a:p>
          <a:p>
            <a:endParaRPr lang="en-US" dirty="0"/>
          </a:p>
          <a:p>
            <a:r>
              <a:rPr lang="en-US" sz="3200" dirty="0"/>
              <a:t>Alternative is to try and remove all the numbers and other characters and see if there are actual words of interest, e.g.:</a:t>
            </a:r>
          </a:p>
          <a:p>
            <a:endParaRPr lang="en-US" sz="3200" dirty="0"/>
          </a:p>
          <a:p>
            <a:r>
              <a:rPr lang="en-US" sz="3200" dirty="0">
                <a:highlight>
                  <a:srgbClr val="00FFFF"/>
                </a:highlight>
              </a:rPr>
              <a:t>010413_</a:t>
            </a:r>
            <a:r>
              <a:rPr lang="en-US" sz="3200" dirty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33518004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Microsoft Office PowerPoint</Application>
  <PresentationFormat>Widescreen</PresentationFormat>
  <Paragraphs>195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Open Sans</vt:lpstr>
      <vt:lpstr>W Foster MBA Career Mgmt</vt:lpstr>
      <vt:lpstr>Enron Forensic Email Analysis, Conclusion, and Deliverable</vt:lpstr>
      <vt:lpstr>Welcome!</vt:lpstr>
      <vt:lpstr>PowerPoint Presentation</vt:lpstr>
      <vt:lpstr>Parsing Text using Regex</vt:lpstr>
      <vt:lpstr>Parsing Text using Regex</vt:lpstr>
      <vt:lpstr>Parsing Text using Regex</vt:lpstr>
      <vt:lpstr>PowerPoint Presentation</vt:lpstr>
      <vt:lpstr>RegEx Sensitivities</vt:lpstr>
      <vt:lpstr>RegEx Sensitivities</vt:lpstr>
      <vt:lpstr>RegEx Sensitivities</vt:lpstr>
      <vt:lpstr>Using OR</vt:lpstr>
      <vt:lpstr>Keyword Sensitivities</vt:lpstr>
      <vt:lpstr>Welcome!</vt:lpstr>
      <vt:lpstr>Welcome!</vt:lpstr>
      <vt:lpstr>Memo Structure</vt:lpstr>
      <vt:lpstr>The Unique Tool</vt:lpstr>
      <vt:lpstr>Welcome!</vt:lpstr>
      <vt:lpstr>PowerPoint Presentation</vt:lpstr>
      <vt:lpstr>Enron Key Timeline</vt:lpstr>
      <vt:lpstr>Case Deliverable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look-ahead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2025-10-13T17:14:35Z</dcterms:modified>
</cp:coreProperties>
</file>