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media/image18.jpg" ContentType="image/png"/>
  <Override PartName="/ppt/media/image20.jpg" ContentType="image/png"/>
  <Override PartName="/ppt/media/image21.jpg" ContentType="image/p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26"/>
  </p:notesMasterIdLst>
  <p:sldIdLst>
    <p:sldId id="710" r:id="rId2"/>
    <p:sldId id="711" r:id="rId3"/>
    <p:sldId id="842" r:id="rId4"/>
    <p:sldId id="844" r:id="rId5"/>
    <p:sldId id="2147481722" r:id="rId6"/>
    <p:sldId id="2147481735" r:id="rId7"/>
    <p:sldId id="2147473256" r:id="rId8"/>
    <p:sldId id="2147481724" r:id="rId9"/>
    <p:sldId id="2147481729" r:id="rId10"/>
    <p:sldId id="2147481730" r:id="rId11"/>
    <p:sldId id="2147481715" r:id="rId12"/>
    <p:sldId id="2147481717" r:id="rId13"/>
    <p:sldId id="2147481737" r:id="rId14"/>
    <p:sldId id="2147481728" r:id="rId15"/>
    <p:sldId id="2147481719" r:id="rId16"/>
    <p:sldId id="2147481726" r:id="rId17"/>
    <p:sldId id="2147481725" r:id="rId18"/>
    <p:sldId id="2147481727" r:id="rId19"/>
    <p:sldId id="2147481731" r:id="rId20"/>
    <p:sldId id="2147481732" r:id="rId21"/>
    <p:sldId id="2147481734" r:id="rId22"/>
    <p:sldId id="2147481738" r:id="rId23"/>
    <p:sldId id="2147481720" r:id="rId24"/>
    <p:sldId id="80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2985"/>
    <a:srgbClr val="4B2E84"/>
    <a:srgbClr val="715F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109E8B-4B64-4D76-A6CD-E075F391F8BC}" v="1" dt="2025-10-15T16:56:22.4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4" autoAdjust="0"/>
    <p:restoredTop sz="72889" autoAdjust="0"/>
  </p:normalViewPr>
  <p:slideViewPr>
    <p:cSldViewPr snapToGrid="0">
      <p:cViewPr varScale="1">
        <p:scale>
          <a:sx n="113" d="100"/>
          <a:sy n="113" d="100"/>
        </p:scale>
        <p:origin x="42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2988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A3229F-290C-4F18-9BC2-F59739490F78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4417D-1188-4C37-8002-C7B0954B3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681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417D-1188-4C37-8002-C7B0954B380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775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417D-1188-4C37-8002-C7B0954B380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052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417D-1188-4C37-8002-C7B0954B380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43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10F475-0A93-19CE-A4DE-3EEAB264B9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8AC5194-114C-6870-5A2B-7E6C2CE7BC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74042FA-6A9F-2F4E-821D-50BC33CA41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DF6D1E-26D5-BA61-E613-19B5E4DB29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417D-1188-4C37-8002-C7B0954B380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0482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EECB79-D2FD-4D48-9864-E86E421C0D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03072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10/15/2025 8:10 AM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2461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EF80E4-CA8E-8CA7-89D9-83C3CEB693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7948FC-2697-2D2C-C4C3-46459260F3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889212C-D204-3604-A85F-6B6FE2B5A2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B323D8-FD05-63F5-D340-F0B170CBFB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417D-1188-4C37-8002-C7B0954B380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7347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A735F9-286E-1CA2-87D2-8D9B8DC8AA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9C8C2F-A587-D856-FDB7-4E40BF7AB4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A1F401-CA56-9EC6-01A5-8EAEF57FA2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6E1F98-AD6E-F3B7-2CDD-5EA093936E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417D-1188-4C37-8002-C7B0954B380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3432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417D-1188-4C37-8002-C7B0954B380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8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2602" y="4019110"/>
            <a:ext cx="7871689" cy="687432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400"/>
              </a:spcAft>
              <a:buNone/>
              <a:defRPr sz="3867" b="0">
                <a:solidFill>
                  <a:schemeClr val="tx2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name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82602" y="1978961"/>
            <a:ext cx="7871689" cy="1609928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6133"/>
              </a:lnSpc>
              <a:spcBef>
                <a:spcPts val="0"/>
              </a:spcBef>
              <a:defRPr sz="4400" b="0" cap="all" spc="-40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6551875"/>
            <a:ext cx="12192000" cy="306125"/>
            <a:chOff x="0" y="4913906"/>
            <a:chExt cx="9144000" cy="229594"/>
          </a:xfrm>
        </p:grpSpPr>
        <p:pic>
          <p:nvPicPr>
            <p:cNvPr id="19" name="Picture 350" descr="C:\Users\Sarah\Documents\_SSD_Business\Clients\AKA Design\1388_UW Foster PPT template\Art\RainAngle-purple_CESMAS.png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4807"/>
            <a:stretch/>
          </p:blipFill>
          <p:spPr bwMode="auto">
            <a:xfrm>
              <a:off x="0" y="4913906"/>
              <a:ext cx="9144000" cy="229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350" descr="C:\Users\Sarah\Documents\_SSD_Business\Clients\AKA Design\1388_UW Foster PPT template\Art\RainAngle-purple_CESMAS.png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4807"/>
            <a:stretch/>
          </p:blipFill>
          <p:spPr bwMode="auto">
            <a:xfrm>
              <a:off x="0" y="4913906"/>
              <a:ext cx="9144000" cy="229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Freeform 8"/>
          <p:cNvSpPr>
            <a:spLocks/>
          </p:cNvSpPr>
          <p:nvPr userDrawn="1"/>
        </p:nvSpPr>
        <p:spPr bwMode="auto">
          <a:xfrm>
            <a:off x="0" y="3620243"/>
            <a:ext cx="6501384" cy="169333"/>
          </a:xfrm>
          <a:custGeom>
            <a:avLst/>
            <a:gdLst/>
            <a:ahLst/>
            <a:cxnLst/>
            <a:rect l="l" t="t" r="r" b="b"/>
            <a:pathLst>
              <a:path w="4876038" h="127000">
                <a:moveTo>
                  <a:pt x="0" y="0"/>
                </a:moveTo>
                <a:lnTo>
                  <a:pt x="1651376" y="0"/>
                </a:lnTo>
                <a:lnTo>
                  <a:pt x="3224662" y="0"/>
                </a:lnTo>
                <a:lnTo>
                  <a:pt x="4876038" y="0"/>
                </a:lnTo>
                <a:lnTo>
                  <a:pt x="4842701" y="127000"/>
                </a:lnTo>
                <a:lnTo>
                  <a:pt x="3191325" y="127000"/>
                </a:lnTo>
                <a:lnTo>
                  <a:pt x="1651376" y="127000"/>
                </a:lnTo>
                <a:lnTo>
                  <a:pt x="0" y="127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40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" name="Freeform 12">
            <a:extLst>
              <a:ext uri="{FF2B5EF4-FFF2-40B4-BE49-F238E27FC236}">
                <a16:creationId xmlns:a16="http://schemas.microsoft.com/office/drawing/2014/main" id="{5DB9B2FA-4418-4794-B0BC-0E6815046AA2}"/>
              </a:ext>
            </a:extLst>
          </p:cNvPr>
          <p:cNvSpPr>
            <a:spLocks/>
          </p:cNvSpPr>
          <p:nvPr userDrawn="1"/>
        </p:nvSpPr>
        <p:spPr bwMode="auto">
          <a:xfrm>
            <a:off x="1" y="381215"/>
            <a:ext cx="970889" cy="650631"/>
          </a:xfrm>
          <a:custGeom>
            <a:avLst/>
            <a:gdLst>
              <a:gd name="T0" fmla="*/ 88 w 3456"/>
              <a:gd name="T1" fmla="*/ 0 h 2317"/>
              <a:gd name="T2" fmla="*/ 462 w 3456"/>
              <a:gd name="T3" fmla="*/ 0 h 2317"/>
              <a:gd name="T4" fmla="*/ 1159 w 3456"/>
              <a:gd name="T5" fmla="*/ 0 h 2317"/>
              <a:gd name="T6" fmla="*/ 1231 w 3456"/>
              <a:gd name="T7" fmla="*/ 419 h 2317"/>
              <a:gd name="T8" fmla="*/ 953 w 3456"/>
              <a:gd name="T9" fmla="*/ 419 h 2317"/>
              <a:gd name="T10" fmla="*/ 1239 w 3456"/>
              <a:gd name="T11" fmla="*/ 1591 h 2317"/>
              <a:gd name="T12" fmla="*/ 1298 w 3456"/>
              <a:gd name="T13" fmla="*/ 1374 h 2317"/>
              <a:gd name="T14" fmla="*/ 1387 w 3456"/>
              <a:gd name="T15" fmla="*/ 1044 h 2317"/>
              <a:gd name="T16" fmla="*/ 1487 w 3456"/>
              <a:gd name="T17" fmla="*/ 673 h 2317"/>
              <a:gd name="T18" fmla="*/ 1580 w 3456"/>
              <a:gd name="T19" fmla="*/ 328 h 2317"/>
              <a:gd name="T20" fmla="*/ 1646 w 3456"/>
              <a:gd name="T21" fmla="*/ 81 h 2317"/>
              <a:gd name="T22" fmla="*/ 1763 w 3456"/>
              <a:gd name="T23" fmla="*/ 0 h 2317"/>
              <a:gd name="T24" fmla="*/ 2093 w 3456"/>
              <a:gd name="T25" fmla="*/ 0 h 2317"/>
              <a:gd name="T26" fmla="*/ 2122 w 3456"/>
              <a:gd name="T27" fmla="*/ 113 h 2317"/>
              <a:gd name="T28" fmla="*/ 2189 w 3456"/>
              <a:gd name="T29" fmla="*/ 380 h 2317"/>
              <a:gd name="T30" fmla="*/ 2277 w 3456"/>
              <a:gd name="T31" fmla="*/ 734 h 2317"/>
              <a:gd name="T32" fmla="*/ 2369 w 3456"/>
              <a:gd name="T33" fmla="*/ 1105 h 2317"/>
              <a:gd name="T34" fmla="*/ 2447 w 3456"/>
              <a:gd name="T35" fmla="*/ 1420 h 2317"/>
              <a:gd name="T36" fmla="*/ 2496 w 3456"/>
              <a:gd name="T37" fmla="*/ 1611 h 2317"/>
              <a:gd name="T38" fmla="*/ 2634 w 3456"/>
              <a:gd name="T39" fmla="*/ 419 h 2317"/>
              <a:gd name="T40" fmla="*/ 2536 w 3456"/>
              <a:gd name="T41" fmla="*/ 281 h 2317"/>
              <a:gd name="T42" fmla="*/ 2536 w 3456"/>
              <a:gd name="T43" fmla="*/ 0 h 2317"/>
              <a:gd name="T44" fmla="*/ 3215 w 3456"/>
              <a:gd name="T45" fmla="*/ 419 h 2317"/>
              <a:gd name="T46" fmla="*/ 3178 w 3456"/>
              <a:gd name="T47" fmla="*/ 446 h 2317"/>
              <a:gd name="T48" fmla="*/ 3127 w 3456"/>
              <a:gd name="T49" fmla="*/ 640 h 2317"/>
              <a:gd name="T50" fmla="*/ 3041 w 3456"/>
              <a:gd name="T51" fmla="*/ 967 h 2317"/>
              <a:gd name="T52" fmla="*/ 2938 w 3456"/>
              <a:gd name="T53" fmla="*/ 1360 h 2317"/>
              <a:gd name="T54" fmla="*/ 2833 w 3456"/>
              <a:gd name="T55" fmla="*/ 1754 h 2317"/>
              <a:gd name="T56" fmla="*/ 2746 w 3456"/>
              <a:gd name="T57" fmla="*/ 2084 h 2317"/>
              <a:gd name="T58" fmla="*/ 2693 w 3456"/>
              <a:gd name="T59" fmla="*/ 2286 h 2317"/>
              <a:gd name="T60" fmla="*/ 2525 w 3456"/>
              <a:gd name="T61" fmla="*/ 2317 h 2317"/>
              <a:gd name="T62" fmla="*/ 2242 w 3456"/>
              <a:gd name="T63" fmla="*/ 2317 h 2317"/>
              <a:gd name="T64" fmla="*/ 2020 w 3456"/>
              <a:gd name="T65" fmla="*/ 2301 h 2317"/>
              <a:gd name="T66" fmla="*/ 1977 w 3456"/>
              <a:gd name="T67" fmla="*/ 2131 h 2317"/>
              <a:gd name="T68" fmla="*/ 1906 w 3456"/>
              <a:gd name="T69" fmla="*/ 1845 h 2317"/>
              <a:gd name="T70" fmla="*/ 1825 w 3456"/>
              <a:gd name="T71" fmla="*/ 1527 h 2317"/>
              <a:gd name="T72" fmla="*/ 1758 w 3456"/>
              <a:gd name="T73" fmla="*/ 1258 h 2317"/>
              <a:gd name="T74" fmla="*/ 1725 w 3456"/>
              <a:gd name="T75" fmla="*/ 1126 h 2317"/>
              <a:gd name="T76" fmla="*/ 1705 w 3456"/>
              <a:gd name="T77" fmla="*/ 1195 h 2317"/>
              <a:gd name="T78" fmla="*/ 1644 w 3456"/>
              <a:gd name="T79" fmla="*/ 1428 h 2317"/>
              <a:gd name="T80" fmla="*/ 1561 w 3456"/>
              <a:gd name="T81" fmla="*/ 1739 h 2317"/>
              <a:gd name="T82" fmla="*/ 1481 w 3456"/>
              <a:gd name="T83" fmla="*/ 2045 h 2317"/>
              <a:gd name="T84" fmla="*/ 1423 w 3456"/>
              <a:gd name="T85" fmla="*/ 2263 h 2317"/>
              <a:gd name="T86" fmla="*/ 1272 w 3456"/>
              <a:gd name="T87" fmla="*/ 2317 h 2317"/>
              <a:gd name="T88" fmla="*/ 1012 w 3456"/>
              <a:gd name="T89" fmla="*/ 2317 h 2317"/>
              <a:gd name="T90" fmla="*/ 748 w 3456"/>
              <a:gd name="T91" fmla="*/ 2313 h 2317"/>
              <a:gd name="T92" fmla="*/ 711 w 3456"/>
              <a:gd name="T93" fmla="*/ 2169 h 2317"/>
              <a:gd name="T94" fmla="*/ 638 w 3456"/>
              <a:gd name="T95" fmla="*/ 1874 h 2317"/>
              <a:gd name="T96" fmla="*/ 542 w 3456"/>
              <a:gd name="T97" fmla="*/ 1494 h 2317"/>
              <a:gd name="T98" fmla="*/ 442 w 3456"/>
              <a:gd name="T99" fmla="*/ 1093 h 2317"/>
              <a:gd name="T100" fmla="*/ 353 w 3456"/>
              <a:gd name="T101" fmla="*/ 738 h 2317"/>
              <a:gd name="T102" fmla="*/ 291 w 3456"/>
              <a:gd name="T103" fmla="*/ 492 h 2317"/>
              <a:gd name="T104" fmla="*/ 118 w 3456"/>
              <a:gd name="T105" fmla="*/ 419 h 2317"/>
              <a:gd name="T106" fmla="*/ 0 w 3456"/>
              <a:gd name="T107" fmla="*/ 419 h 2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456" h="2317">
                <a:moveTo>
                  <a:pt x="0" y="0"/>
                </a:moveTo>
                <a:lnTo>
                  <a:pt x="15" y="0"/>
                </a:lnTo>
                <a:lnTo>
                  <a:pt x="22" y="0"/>
                </a:lnTo>
                <a:lnTo>
                  <a:pt x="43" y="0"/>
                </a:lnTo>
                <a:lnTo>
                  <a:pt x="71" y="0"/>
                </a:lnTo>
                <a:lnTo>
                  <a:pt x="88" y="0"/>
                </a:lnTo>
                <a:lnTo>
                  <a:pt x="189" y="0"/>
                </a:lnTo>
                <a:lnTo>
                  <a:pt x="237" y="0"/>
                </a:lnTo>
                <a:lnTo>
                  <a:pt x="289" y="0"/>
                </a:lnTo>
                <a:lnTo>
                  <a:pt x="345" y="0"/>
                </a:lnTo>
                <a:lnTo>
                  <a:pt x="402" y="0"/>
                </a:lnTo>
                <a:lnTo>
                  <a:pt x="462" y="0"/>
                </a:lnTo>
                <a:lnTo>
                  <a:pt x="941" y="0"/>
                </a:lnTo>
                <a:lnTo>
                  <a:pt x="993" y="0"/>
                </a:lnTo>
                <a:lnTo>
                  <a:pt x="1042" y="0"/>
                </a:lnTo>
                <a:lnTo>
                  <a:pt x="1106" y="0"/>
                </a:lnTo>
                <a:lnTo>
                  <a:pt x="1125" y="0"/>
                </a:lnTo>
                <a:lnTo>
                  <a:pt x="1159" y="0"/>
                </a:lnTo>
                <a:lnTo>
                  <a:pt x="1188" y="0"/>
                </a:lnTo>
                <a:lnTo>
                  <a:pt x="1231" y="0"/>
                </a:lnTo>
                <a:lnTo>
                  <a:pt x="1231" y="372"/>
                </a:lnTo>
                <a:lnTo>
                  <a:pt x="1231" y="394"/>
                </a:lnTo>
                <a:lnTo>
                  <a:pt x="1231" y="410"/>
                </a:lnTo>
                <a:lnTo>
                  <a:pt x="1231" y="419"/>
                </a:lnTo>
                <a:lnTo>
                  <a:pt x="1082" y="419"/>
                </a:lnTo>
                <a:lnTo>
                  <a:pt x="1053" y="419"/>
                </a:lnTo>
                <a:lnTo>
                  <a:pt x="1024" y="419"/>
                </a:lnTo>
                <a:lnTo>
                  <a:pt x="997" y="419"/>
                </a:lnTo>
                <a:lnTo>
                  <a:pt x="973" y="419"/>
                </a:lnTo>
                <a:lnTo>
                  <a:pt x="953" y="419"/>
                </a:lnTo>
                <a:lnTo>
                  <a:pt x="924" y="419"/>
                </a:lnTo>
                <a:lnTo>
                  <a:pt x="1226" y="1638"/>
                </a:lnTo>
                <a:lnTo>
                  <a:pt x="1227" y="1635"/>
                </a:lnTo>
                <a:lnTo>
                  <a:pt x="1229" y="1627"/>
                </a:lnTo>
                <a:lnTo>
                  <a:pt x="1234" y="1611"/>
                </a:lnTo>
                <a:lnTo>
                  <a:pt x="1239" y="1591"/>
                </a:lnTo>
                <a:lnTo>
                  <a:pt x="1246" y="1566"/>
                </a:lnTo>
                <a:lnTo>
                  <a:pt x="1255" y="1536"/>
                </a:lnTo>
                <a:lnTo>
                  <a:pt x="1264" y="1502"/>
                </a:lnTo>
                <a:lnTo>
                  <a:pt x="1275" y="1463"/>
                </a:lnTo>
                <a:lnTo>
                  <a:pt x="1286" y="1420"/>
                </a:lnTo>
                <a:lnTo>
                  <a:pt x="1298" y="1374"/>
                </a:lnTo>
                <a:lnTo>
                  <a:pt x="1311" y="1325"/>
                </a:lnTo>
                <a:lnTo>
                  <a:pt x="1325" y="1273"/>
                </a:lnTo>
                <a:lnTo>
                  <a:pt x="1339" y="1219"/>
                </a:lnTo>
                <a:lnTo>
                  <a:pt x="1355" y="1162"/>
                </a:lnTo>
                <a:lnTo>
                  <a:pt x="1371" y="1104"/>
                </a:lnTo>
                <a:lnTo>
                  <a:pt x="1387" y="1044"/>
                </a:lnTo>
                <a:lnTo>
                  <a:pt x="1403" y="984"/>
                </a:lnTo>
                <a:lnTo>
                  <a:pt x="1420" y="922"/>
                </a:lnTo>
                <a:lnTo>
                  <a:pt x="1437" y="860"/>
                </a:lnTo>
                <a:lnTo>
                  <a:pt x="1454" y="797"/>
                </a:lnTo>
                <a:lnTo>
                  <a:pt x="1470" y="734"/>
                </a:lnTo>
                <a:lnTo>
                  <a:pt x="1487" y="673"/>
                </a:lnTo>
                <a:lnTo>
                  <a:pt x="1504" y="611"/>
                </a:lnTo>
                <a:lnTo>
                  <a:pt x="1520" y="551"/>
                </a:lnTo>
                <a:lnTo>
                  <a:pt x="1535" y="492"/>
                </a:lnTo>
                <a:lnTo>
                  <a:pt x="1551" y="436"/>
                </a:lnTo>
                <a:lnTo>
                  <a:pt x="1566" y="380"/>
                </a:lnTo>
                <a:lnTo>
                  <a:pt x="1580" y="328"/>
                </a:lnTo>
                <a:lnTo>
                  <a:pt x="1593" y="278"/>
                </a:lnTo>
                <a:lnTo>
                  <a:pt x="1605" y="231"/>
                </a:lnTo>
                <a:lnTo>
                  <a:pt x="1618" y="188"/>
                </a:lnTo>
                <a:lnTo>
                  <a:pt x="1629" y="149"/>
                </a:lnTo>
                <a:lnTo>
                  <a:pt x="1638" y="112"/>
                </a:lnTo>
                <a:lnTo>
                  <a:pt x="1646" y="81"/>
                </a:lnTo>
                <a:lnTo>
                  <a:pt x="1654" y="55"/>
                </a:lnTo>
                <a:lnTo>
                  <a:pt x="1660" y="33"/>
                </a:lnTo>
                <a:lnTo>
                  <a:pt x="1664" y="16"/>
                </a:lnTo>
                <a:lnTo>
                  <a:pt x="1667" y="6"/>
                </a:lnTo>
                <a:lnTo>
                  <a:pt x="1668" y="0"/>
                </a:lnTo>
                <a:lnTo>
                  <a:pt x="1763" y="0"/>
                </a:lnTo>
                <a:lnTo>
                  <a:pt x="1794" y="0"/>
                </a:lnTo>
                <a:lnTo>
                  <a:pt x="1811" y="0"/>
                </a:lnTo>
                <a:lnTo>
                  <a:pt x="1968" y="0"/>
                </a:lnTo>
                <a:lnTo>
                  <a:pt x="1999" y="0"/>
                </a:lnTo>
                <a:lnTo>
                  <a:pt x="2028" y="0"/>
                </a:lnTo>
                <a:lnTo>
                  <a:pt x="2093" y="0"/>
                </a:lnTo>
                <a:lnTo>
                  <a:pt x="2095" y="6"/>
                </a:lnTo>
                <a:lnTo>
                  <a:pt x="2098" y="16"/>
                </a:lnTo>
                <a:lnTo>
                  <a:pt x="2102" y="33"/>
                </a:lnTo>
                <a:lnTo>
                  <a:pt x="2107" y="55"/>
                </a:lnTo>
                <a:lnTo>
                  <a:pt x="2113" y="81"/>
                </a:lnTo>
                <a:lnTo>
                  <a:pt x="2122" y="113"/>
                </a:lnTo>
                <a:lnTo>
                  <a:pt x="2130" y="149"/>
                </a:lnTo>
                <a:lnTo>
                  <a:pt x="2141" y="188"/>
                </a:lnTo>
                <a:lnTo>
                  <a:pt x="2151" y="231"/>
                </a:lnTo>
                <a:lnTo>
                  <a:pt x="2163" y="278"/>
                </a:lnTo>
                <a:lnTo>
                  <a:pt x="2175" y="328"/>
                </a:lnTo>
                <a:lnTo>
                  <a:pt x="2189" y="380"/>
                </a:lnTo>
                <a:lnTo>
                  <a:pt x="2202" y="436"/>
                </a:lnTo>
                <a:lnTo>
                  <a:pt x="2216" y="492"/>
                </a:lnTo>
                <a:lnTo>
                  <a:pt x="2231" y="552"/>
                </a:lnTo>
                <a:lnTo>
                  <a:pt x="2246" y="611"/>
                </a:lnTo>
                <a:lnTo>
                  <a:pt x="2261" y="673"/>
                </a:lnTo>
                <a:lnTo>
                  <a:pt x="2277" y="734"/>
                </a:lnTo>
                <a:lnTo>
                  <a:pt x="2292" y="797"/>
                </a:lnTo>
                <a:lnTo>
                  <a:pt x="2308" y="860"/>
                </a:lnTo>
                <a:lnTo>
                  <a:pt x="2323" y="922"/>
                </a:lnTo>
                <a:lnTo>
                  <a:pt x="2339" y="984"/>
                </a:lnTo>
                <a:lnTo>
                  <a:pt x="2354" y="1044"/>
                </a:lnTo>
                <a:lnTo>
                  <a:pt x="2369" y="1105"/>
                </a:lnTo>
                <a:lnTo>
                  <a:pt x="2384" y="1162"/>
                </a:lnTo>
                <a:lnTo>
                  <a:pt x="2397" y="1219"/>
                </a:lnTo>
                <a:lnTo>
                  <a:pt x="2411" y="1273"/>
                </a:lnTo>
                <a:lnTo>
                  <a:pt x="2423" y="1325"/>
                </a:lnTo>
                <a:lnTo>
                  <a:pt x="2436" y="1374"/>
                </a:lnTo>
                <a:lnTo>
                  <a:pt x="2447" y="1420"/>
                </a:lnTo>
                <a:lnTo>
                  <a:pt x="2458" y="1463"/>
                </a:lnTo>
                <a:lnTo>
                  <a:pt x="2467" y="1502"/>
                </a:lnTo>
                <a:lnTo>
                  <a:pt x="2477" y="1536"/>
                </a:lnTo>
                <a:lnTo>
                  <a:pt x="2484" y="1565"/>
                </a:lnTo>
                <a:lnTo>
                  <a:pt x="2490" y="1591"/>
                </a:lnTo>
                <a:lnTo>
                  <a:pt x="2496" y="1611"/>
                </a:lnTo>
                <a:lnTo>
                  <a:pt x="2499" y="1627"/>
                </a:lnTo>
                <a:lnTo>
                  <a:pt x="2501" y="1635"/>
                </a:lnTo>
                <a:lnTo>
                  <a:pt x="2502" y="1638"/>
                </a:lnTo>
                <a:lnTo>
                  <a:pt x="2831" y="419"/>
                </a:lnTo>
                <a:lnTo>
                  <a:pt x="2663" y="419"/>
                </a:lnTo>
                <a:lnTo>
                  <a:pt x="2634" y="419"/>
                </a:lnTo>
                <a:lnTo>
                  <a:pt x="2607" y="419"/>
                </a:lnTo>
                <a:lnTo>
                  <a:pt x="2582" y="419"/>
                </a:lnTo>
                <a:lnTo>
                  <a:pt x="2562" y="419"/>
                </a:lnTo>
                <a:lnTo>
                  <a:pt x="2546" y="419"/>
                </a:lnTo>
                <a:lnTo>
                  <a:pt x="2536" y="419"/>
                </a:lnTo>
                <a:lnTo>
                  <a:pt x="2536" y="281"/>
                </a:lnTo>
                <a:lnTo>
                  <a:pt x="2536" y="246"/>
                </a:lnTo>
                <a:lnTo>
                  <a:pt x="2536" y="209"/>
                </a:lnTo>
                <a:lnTo>
                  <a:pt x="2536" y="47"/>
                </a:lnTo>
                <a:lnTo>
                  <a:pt x="2536" y="26"/>
                </a:lnTo>
                <a:lnTo>
                  <a:pt x="2536" y="10"/>
                </a:lnTo>
                <a:lnTo>
                  <a:pt x="2536" y="0"/>
                </a:lnTo>
                <a:lnTo>
                  <a:pt x="3456" y="0"/>
                </a:lnTo>
                <a:lnTo>
                  <a:pt x="3456" y="419"/>
                </a:lnTo>
                <a:lnTo>
                  <a:pt x="3283" y="419"/>
                </a:lnTo>
                <a:lnTo>
                  <a:pt x="3258" y="419"/>
                </a:lnTo>
                <a:lnTo>
                  <a:pt x="3234" y="419"/>
                </a:lnTo>
                <a:lnTo>
                  <a:pt x="3215" y="419"/>
                </a:lnTo>
                <a:lnTo>
                  <a:pt x="3199" y="419"/>
                </a:lnTo>
                <a:lnTo>
                  <a:pt x="3189" y="419"/>
                </a:lnTo>
                <a:lnTo>
                  <a:pt x="3186" y="419"/>
                </a:lnTo>
                <a:lnTo>
                  <a:pt x="3185" y="422"/>
                </a:lnTo>
                <a:lnTo>
                  <a:pt x="3183" y="431"/>
                </a:lnTo>
                <a:lnTo>
                  <a:pt x="3178" y="446"/>
                </a:lnTo>
                <a:lnTo>
                  <a:pt x="3173" y="466"/>
                </a:lnTo>
                <a:lnTo>
                  <a:pt x="3166" y="492"/>
                </a:lnTo>
                <a:lnTo>
                  <a:pt x="3159" y="522"/>
                </a:lnTo>
                <a:lnTo>
                  <a:pt x="3149" y="558"/>
                </a:lnTo>
                <a:lnTo>
                  <a:pt x="3139" y="597"/>
                </a:lnTo>
                <a:lnTo>
                  <a:pt x="3127" y="640"/>
                </a:lnTo>
                <a:lnTo>
                  <a:pt x="3115" y="687"/>
                </a:lnTo>
                <a:lnTo>
                  <a:pt x="3101" y="738"/>
                </a:lnTo>
                <a:lnTo>
                  <a:pt x="3087" y="791"/>
                </a:lnTo>
                <a:lnTo>
                  <a:pt x="3073" y="847"/>
                </a:lnTo>
                <a:lnTo>
                  <a:pt x="3057" y="906"/>
                </a:lnTo>
                <a:lnTo>
                  <a:pt x="3041" y="967"/>
                </a:lnTo>
                <a:lnTo>
                  <a:pt x="3025" y="1029"/>
                </a:lnTo>
                <a:lnTo>
                  <a:pt x="3008" y="1093"/>
                </a:lnTo>
                <a:lnTo>
                  <a:pt x="2990" y="1159"/>
                </a:lnTo>
                <a:lnTo>
                  <a:pt x="2973" y="1225"/>
                </a:lnTo>
                <a:lnTo>
                  <a:pt x="2955" y="1292"/>
                </a:lnTo>
                <a:lnTo>
                  <a:pt x="2938" y="1360"/>
                </a:lnTo>
                <a:lnTo>
                  <a:pt x="2920" y="1427"/>
                </a:lnTo>
                <a:lnTo>
                  <a:pt x="2902" y="1494"/>
                </a:lnTo>
                <a:lnTo>
                  <a:pt x="2884" y="1560"/>
                </a:lnTo>
                <a:lnTo>
                  <a:pt x="2867" y="1626"/>
                </a:lnTo>
                <a:lnTo>
                  <a:pt x="2850" y="1691"/>
                </a:lnTo>
                <a:lnTo>
                  <a:pt x="2833" y="1754"/>
                </a:lnTo>
                <a:lnTo>
                  <a:pt x="2817" y="1815"/>
                </a:lnTo>
                <a:lnTo>
                  <a:pt x="2801" y="1874"/>
                </a:lnTo>
                <a:lnTo>
                  <a:pt x="2787" y="1931"/>
                </a:lnTo>
                <a:lnTo>
                  <a:pt x="2772" y="1985"/>
                </a:lnTo>
                <a:lnTo>
                  <a:pt x="2759" y="2036"/>
                </a:lnTo>
                <a:lnTo>
                  <a:pt x="2746" y="2084"/>
                </a:lnTo>
                <a:lnTo>
                  <a:pt x="2734" y="2128"/>
                </a:lnTo>
                <a:lnTo>
                  <a:pt x="2724" y="2169"/>
                </a:lnTo>
                <a:lnTo>
                  <a:pt x="2715" y="2205"/>
                </a:lnTo>
                <a:lnTo>
                  <a:pt x="2706" y="2237"/>
                </a:lnTo>
                <a:lnTo>
                  <a:pt x="2699" y="2264"/>
                </a:lnTo>
                <a:lnTo>
                  <a:pt x="2693" y="2286"/>
                </a:lnTo>
                <a:lnTo>
                  <a:pt x="2688" y="2302"/>
                </a:lnTo>
                <a:lnTo>
                  <a:pt x="2686" y="2313"/>
                </a:lnTo>
                <a:lnTo>
                  <a:pt x="2684" y="2317"/>
                </a:lnTo>
                <a:lnTo>
                  <a:pt x="2584" y="2317"/>
                </a:lnTo>
                <a:lnTo>
                  <a:pt x="2548" y="2317"/>
                </a:lnTo>
                <a:lnTo>
                  <a:pt x="2525" y="2317"/>
                </a:lnTo>
                <a:lnTo>
                  <a:pt x="2490" y="2317"/>
                </a:lnTo>
                <a:lnTo>
                  <a:pt x="2466" y="2317"/>
                </a:lnTo>
                <a:lnTo>
                  <a:pt x="2422" y="2317"/>
                </a:lnTo>
                <a:lnTo>
                  <a:pt x="2312" y="2317"/>
                </a:lnTo>
                <a:lnTo>
                  <a:pt x="2286" y="2317"/>
                </a:lnTo>
                <a:lnTo>
                  <a:pt x="2242" y="2317"/>
                </a:lnTo>
                <a:lnTo>
                  <a:pt x="2058" y="2317"/>
                </a:lnTo>
                <a:lnTo>
                  <a:pt x="2045" y="2317"/>
                </a:lnTo>
                <a:lnTo>
                  <a:pt x="2032" y="2317"/>
                </a:lnTo>
                <a:lnTo>
                  <a:pt x="2024" y="2317"/>
                </a:lnTo>
                <a:lnTo>
                  <a:pt x="2023" y="2312"/>
                </a:lnTo>
                <a:lnTo>
                  <a:pt x="2020" y="2301"/>
                </a:lnTo>
                <a:lnTo>
                  <a:pt x="2016" y="2285"/>
                </a:lnTo>
                <a:lnTo>
                  <a:pt x="2011" y="2263"/>
                </a:lnTo>
                <a:lnTo>
                  <a:pt x="2003" y="2236"/>
                </a:lnTo>
                <a:lnTo>
                  <a:pt x="1996" y="2205"/>
                </a:lnTo>
                <a:lnTo>
                  <a:pt x="1988" y="2170"/>
                </a:lnTo>
                <a:lnTo>
                  <a:pt x="1977" y="2131"/>
                </a:lnTo>
                <a:lnTo>
                  <a:pt x="1967" y="2089"/>
                </a:lnTo>
                <a:lnTo>
                  <a:pt x="1956" y="2045"/>
                </a:lnTo>
                <a:lnTo>
                  <a:pt x="1944" y="1998"/>
                </a:lnTo>
                <a:lnTo>
                  <a:pt x="1931" y="1948"/>
                </a:lnTo>
                <a:lnTo>
                  <a:pt x="1919" y="1897"/>
                </a:lnTo>
                <a:lnTo>
                  <a:pt x="1906" y="1845"/>
                </a:lnTo>
                <a:lnTo>
                  <a:pt x="1892" y="1792"/>
                </a:lnTo>
                <a:lnTo>
                  <a:pt x="1879" y="1739"/>
                </a:lnTo>
                <a:lnTo>
                  <a:pt x="1865" y="1684"/>
                </a:lnTo>
                <a:lnTo>
                  <a:pt x="1852" y="1631"/>
                </a:lnTo>
                <a:lnTo>
                  <a:pt x="1839" y="1578"/>
                </a:lnTo>
                <a:lnTo>
                  <a:pt x="1825" y="1527"/>
                </a:lnTo>
                <a:lnTo>
                  <a:pt x="1813" y="1476"/>
                </a:lnTo>
                <a:lnTo>
                  <a:pt x="1801" y="1428"/>
                </a:lnTo>
                <a:lnTo>
                  <a:pt x="1790" y="1381"/>
                </a:lnTo>
                <a:lnTo>
                  <a:pt x="1778" y="1337"/>
                </a:lnTo>
                <a:lnTo>
                  <a:pt x="1768" y="1296"/>
                </a:lnTo>
                <a:lnTo>
                  <a:pt x="1758" y="1258"/>
                </a:lnTo>
                <a:lnTo>
                  <a:pt x="1750" y="1225"/>
                </a:lnTo>
                <a:lnTo>
                  <a:pt x="1743" y="1195"/>
                </a:lnTo>
                <a:lnTo>
                  <a:pt x="1736" y="1170"/>
                </a:lnTo>
                <a:lnTo>
                  <a:pt x="1731" y="1150"/>
                </a:lnTo>
                <a:lnTo>
                  <a:pt x="1727" y="1135"/>
                </a:lnTo>
                <a:lnTo>
                  <a:pt x="1725" y="1126"/>
                </a:lnTo>
                <a:lnTo>
                  <a:pt x="1725" y="1123"/>
                </a:lnTo>
                <a:lnTo>
                  <a:pt x="1724" y="1126"/>
                </a:lnTo>
                <a:lnTo>
                  <a:pt x="1722" y="1135"/>
                </a:lnTo>
                <a:lnTo>
                  <a:pt x="1718" y="1150"/>
                </a:lnTo>
                <a:lnTo>
                  <a:pt x="1712" y="1170"/>
                </a:lnTo>
                <a:lnTo>
                  <a:pt x="1705" y="1195"/>
                </a:lnTo>
                <a:lnTo>
                  <a:pt x="1698" y="1225"/>
                </a:lnTo>
                <a:lnTo>
                  <a:pt x="1688" y="1258"/>
                </a:lnTo>
                <a:lnTo>
                  <a:pt x="1679" y="1296"/>
                </a:lnTo>
                <a:lnTo>
                  <a:pt x="1668" y="1337"/>
                </a:lnTo>
                <a:lnTo>
                  <a:pt x="1657" y="1381"/>
                </a:lnTo>
                <a:lnTo>
                  <a:pt x="1644" y="1428"/>
                </a:lnTo>
                <a:lnTo>
                  <a:pt x="1632" y="1476"/>
                </a:lnTo>
                <a:lnTo>
                  <a:pt x="1618" y="1527"/>
                </a:lnTo>
                <a:lnTo>
                  <a:pt x="1604" y="1578"/>
                </a:lnTo>
                <a:lnTo>
                  <a:pt x="1591" y="1631"/>
                </a:lnTo>
                <a:lnTo>
                  <a:pt x="1576" y="1684"/>
                </a:lnTo>
                <a:lnTo>
                  <a:pt x="1561" y="1739"/>
                </a:lnTo>
                <a:lnTo>
                  <a:pt x="1548" y="1792"/>
                </a:lnTo>
                <a:lnTo>
                  <a:pt x="1534" y="1845"/>
                </a:lnTo>
                <a:lnTo>
                  <a:pt x="1520" y="1897"/>
                </a:lnTo>
                <a:lnTo>
                  <a:pt x="1507" y="1948"/>
                </a:lnTo>
                <a:lnTo>
                  <a:pt x="1493" y="1998"/>
                </a:lnTo>
                <a:lnTo>
                  <a:pt x="1481" y="2045"/>
                </a:lnTo>
                <a:lnTo>
                  <a:pt x="1469" y="2089"/>
                </a:lnTo>
                <a:lnTo>
                  <a:pt x="1458" y="2131"/>
                </a:lnTo>
                <a:lnTo>
                  <a:pt x="1448" y="2170"/>
                </a:lnTo>
                <a:lnTo>
                  <a:pt x="1439" y="2205"/>
                </a:lnTo>
                <a:lnTo>
                  <a:pt x="1431" y="2236"/>
                </a:lnTo>
                <a:lnTo>
                  <a:pt x="1423" y="2263"/>
                </a:lnTo>
                <a:lnTo>
                  <a:pt x="1418" y="2285"/>
                </a:lnTo>
                <a:lnTo>
                  <a:pt x="1414" y="2301"/>
                </a:lnTo>
                <a:lnTo>
                  <a:pt x="1411" y="2312"/>
                </a:lnTo>
                <a:lnTo>
                  <a:pt x="1410" y="2317"/>
                </a:lnTo>
                <a:lnTo>
                  <a:pt x="1308" y="2317"/>
                </a:lnTo>
                <a:lnTo>
                  <a:pt x="1272" y="2317"/>
                </a:lnTo>
                <a:lnTo>
                  <a:pt x="1250" y="2317"/>
                </a:lnTo>
                <a:lnTo>
                  <a:pt x="1215" y="2317"/>
                </a:lnTo>
                <a:lnTo>
                  <a:pt x="1191" y="2317"/>
                </a:lnTo>
                <a:lnTo>
                  <a:pt x="1147" y="2317"/>
                </a:lnTo>
                <a:lnTo>
                  <a:pt x="1037" y="2317"/>
                </a:lnTo>
                <a:lnTo>
                  <a:pt x="1012" y="2317"/>
                </a:lnTo>
                <a:lnTo>
                  <a:pt x="968" y="2317"/>
                </a:lnTo>
                <a:lnTo>
                  <a:pt x="782" y="2317"/>
                </a:lnTo>
                <a:lnTo>
                  <a:pt x="771" y="2317"/>
                </a:lnTo>
                <a:lnTo>
                  <a:pt x="756" y="2317"/>
                </a:lnTo>
                <a:lnTo>
                  <a:pt x="749" y="2317"/>
                </a:lnTo>
                <a:lnTo>
                  <a:pt x="748" y="2313"/>
                </a:lnTo>
                <a:lnTo>
                  <a:pt x="745" y="2301"/>
                </a:lnTo>
                <a:lnTo>
                  <a:pt x="740" y="2286"/>
                </a:lnTo>
                <a:lnTo>
                  <a:pt x="735" y="2264"/>
                </a:lnTo>
                <a:lnTo>
                  <a:pt x="729" y="2237"/>
                </a:lnTo>
                <a:lnTo>
                  <a:pt x="721" y="2205"/>
                </a:lnTo>
                <a:lnTo>
                  <a:pt x="711" y="2169"/>
                </a:lnTo>
                <a:lnTo>
                  <a:pt x="702" y="2128"/>
                </a:lnTo>
                <a:lnTo>
                  <a:pt x="690" y="2084"/>
                </a:lnTo>
                <a:lnTo>
                  <a:pt x="679" y="2036"/>
                </a:lnTo>
                <a:lnTo>
                  <a:pt x="665" y="1985"/>
                </a:lnTo>
                <a:lnTo>
                  <a:pt x="651" y="1931"/>
                </a:lnTo>
                <a:lnTo>
                  <a:pt x="638" y="1874"/>
                </a:lnTo>
                <a:lnTo>
                  <a:pt x="623" y="1815"/>
                </a:lnTo>
                <a:lnTo>
                  <a:pt x="607" y="1753"/>
                </a:lnTo>
                <a:lnTo>
                  <a:pt x="592" y="1691"/>
                </a:lnTo>
                <a:lnTo>
                  <a:pt x="576" y="1626"/>
                </a:lnTo>
                <a:lnTo>
                  <a:pt x="559" y="1560"/>
                </a:lnTo>
                <a:lnTo>
                  <a:pt x="542" y="1494"/>
                </a:lnTo>
                <a:lnTo>
                  <a:pt x="526" y="1427"/>
                </a:lnTo>
                <a:lnTo>
                  <a:pt x="509" y="1360"/>
                </a:lnTo>
                <a:lnTo>
                  <a:pt x="492" y="1292"/>
                </a:lnTo>
                <a:lnTo>
                  <a:pt x="474" y="1225"/>
                </a:lnTo>
                <a:lnTo>
                  <a:pt x="459" y="1159"/>
                </a:lnTo>
                <a:lnTo>
                  <a:pt x="442" y="1093"/>
                </a:lnTo>
                <a:lnTo>
                  <a:pt x="426" y="1029"/>
                </a:lnTo>
                <a:lnTo>
                  <a:pt x="411" y="966"/>
                </a:lnTo>
                <a:lnTo>
                  <a:pt x="395" y="906"/>
                </a:lnTo>
                <a:lnTo>
                  <a:pt x="380" y="847"/>
                </a:lnTo>
                <a:lnTo>
                  <a:pt x="367" y="791"/>
                </a:lnTo>
                <a:lnTo>
                  <a:pt x="353" y="738"/>
                </a:lnTo>
                <a:lnTo>
                  <a:pt x="340" y="687"/>
                </a:lnTo>
                <a:lnTo>
                  <a:pt x="328" y="640"/>
                </a:lnTo>
                <a:lnTo>
                  <a:pt x="317" y="597"/>
                </a:lnTo>
                <a:lnTo>
                  <a:pt x="308" y="558"/>
                </a:lnTo>
                <a:lnTo>
                  <a:pt x="298" y="522"/>
                </a:lnTo>
                <a:lnTo>
                  <a:pt x="291" y="492"/>
                </a:lnTo>
                <a:lnTo>
                  <a:pt x="285" y="466"/>
                </a:lnTo>
                <a:lnTo>
                  <a:pt x="280" y="446"/>
                </a:lnTo>
                <a:lnTo>
                  <a:pt x="275" y="431"/>
                </a:lnTo>
                <a:lnTo>
                  <a:pt x="273" y="422"/>
                </a:lnTo>
                <a:lnTo>
                  <a:pt x="272" y="419"/>
                </a:lnTo>
                <a:lnTo>
                  <a:pt x="118" y="419"/>
                </a:lnTo>
                <a:lnTo>
                  <a:pt x="91" y="419"/>
                </a:lnTo>
                <a:lnTo>
                  <a:pt x="66" y="419"/>
                </a:lnTo>
                <a:lnTo>
                  <a:pt x="43" y="419"/>
                </a:lnTo>
                <a:lnTo>
                  <a:pt x="24" y="419"/>
                </a:lnTo>
                <a:lnTo>
                  <a:pt x="9" y="419"/>
                </a:lnTo>
                <a:lnTo>
                  <a:pt x="0" y="419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8C02FC-EED9-489D-B8A1-ECFBA2B3D86A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548" y="321539"/>
            <a:ext cx="2084429" cy="796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16D1FDA-CCAE-4272-99EE-EE0E4A60BE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759" b="8545"/>
          <a:stretch/>
        </p:blipFill>
        <p:spPr>
          <a:xfrm>
            <a:off x="8068147" y="0"/>
            <a:ext cx="4123852" cy="654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76019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5568">
          <p15:clr>
            <a:srgbClr val="FBAE40"/>
          </p15:clr>
        </p15:guide>
        <p15:guide id="3" pos="32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_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2602" y="4046918"/>
            <a:ext cx="10350500" cy="677108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400"/>
              </a:spcAft>
              <a:buNone/>
              <a:defRPr sz="3800" b="0">
                <a:solidFill>
                  <a:schemeClr val="bg2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name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82602" y="2091146"/>
            <a:ext cx="10325100" cy="1491007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5333"/>
              </a:lnSpc>
              <a:spcBef>
                <a:spcPts val="0"/>
              </a:spcBef>
              <a:defRPr sz="5067" b="0" cap="all" spc="-40" baseline="0">
                <a:solidFill>
                  <a:schemeClr val="bg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This Click to edit master title style</a:t>
            </a:r>
          </a:p>
        </p:txBody>
      </p:sp>
      <p:sp>
        <p:nvSpPr>
          <p:cNvPr id="11" name="Freeform 8"/>
          <p:cNvSpPr>
            <a:spLocks/>
          </p:cNvSpPr>
          <p:nvPr userDrawn="1"/>
        </p:nvSpPr>
        <p:spPr bwMode="auto">
          <a:xfrm>
            <a:off x="-3821" y="3620243"/>
            <a:ext cx="3413760" cy="169333"/>
          </a:xfrm>
          <a:custGeom>
            <a:avLst/>
            <a:gdLst/>
            <a:ahLst/>
            <a:cxnLst/>
            <a:rect l="l" t="t" r="r" b="b"/>
            <a:pathLst>
              <a:path w="3224662" h="127000">
                <a:moveTo>
                  <a:pt x="0" y="0"/>
                </a:moveTo>
                <a:lnTo>
                  <a:pt x="3224662" y="0"/>
                </a:lnTo>
                <a:lnTo>
                  <a:pt x="3191325" y="127000"/>
                </a:lnTo>
                <a:lnTo>
                  <a:pt x="0" y="127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400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53006" y="5905649"/>
            <a:ext cx="2560319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14007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4233"/>
            <a:ext cx="11187404" cy="1339726"/>
          </a:xfrm>
          <a:prstGeom prst="rect">
            <a:avLst/>
          </a:prstGeom>
          <a:solidFill>
            <a:srgbClr val="4B2E84">
              <a:alpha val="75000"/>
            </a:srgbClr>
          </a:solidFill>
        </p:spPr>
        <p:txBody>
          <a:bodyPr vert="horz" wrap="square" lIns="91440" tIns="45720" rIns="91440" bIns="45720" rtlCol="0" anchor="t" anchorCtr="0">
            <a:spAutoFit/>
          </a:bodyPr>
          <a:lstStyle>
            <a:lvl1pPr marL="457200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  <a:defRPr lang="en-US" sz="48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632" y="2061289"/>
            <a:ext cx="10994053" cy="1957011"/>
          </a:xfrm>
          <a:prstGeom prst="rect">
            <a:avLst/>
          </a:prstGeom>
        </p:spPr>
        <p:txBody>
          <a:bodyPr vert="horz" wrap="square" lIns="137160" tIns="45720" rIns="91440" bIns="45720" rtlCol="0">
            <a:spAutoFit/>
          </a:bodyPr>
          <a:lstStyle>
            <a:lvl1pPr>
              <a:def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>
              <a:def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2pPr>
            <a:lvl3pPr>
              <a:def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3pPr>
            <a:lvl4pPr>
              <a:def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83605951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443794"/>
            <a:ext cx="11074400" cy="102592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sz="5867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1333501"/>
            <a:ext cx="10972800" cy="2103140"/>
          </a:xfrm>
          <a:prstGeom prst="rect">
            <a:avLst/>
          </a:prstGeom>
        </p:spPr>
        <p:txBody>
          <a:bodyPr vert="horz" wrap="square" lIns="137160" tIns="45720" rIns="91440" bIns="45720" rtlCol="0">
            <a:spAutoFit/>
          </a:bodyPr>
          <a:lstStyle>
            <a:lvl1pPr marL="459306" indent="-459306">
              <a:buFont typeface="Arial" panose="020B0604020202020204" pitchFamily="34" charset="0"/>
              <a:buChar char="•"/>
              <a:defRPr lang="en-US" sz="4267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482601" y="6366984"/>
            <a:ext cx="680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mtClean="0"/>
            </a:lvl1pPr>
          </a:lstStyle>
          <a:p>
            <a:fld id="{D82AC86B-39BA-4CB3-92E4-E7DC2740F1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51363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482601" y="6366984"/>
            <a:ext cx="680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mtClean="0"/>
            </a:lvl1pPr>
          </a:lstStyle>
          <a:p>
            <a:fld id="{D82AC86B-39BA-4CB3-92E4-E7DC2740F1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82536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368847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_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28" y="2695484"/>
            <a:ext cx="10894141" cy="1928733"/>
          </a:xfrm>
        </p:spPr>
        <p:txBody>
          <a:bodyPr/>
          <a:lstStyle>
            <a:lvl1pPr algn="ctr">
              <a:defRPr sz="5867" b="0" baseline="0">
                <a:solidFill>
                  <a:schemeClr val="bg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13966" y="5966609"/>
            <a:ext cx="2560317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38043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69900" y="402586"/>
            <a:ext cx="1125220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6062364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82600" y="449891"/>
            <a:ext cx="10894141" cy="748988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82600" y="1337859"/>
            <a:ext cx="10894141" cy="2325423"/>
          </a:xfrm>
          <a:prstGeom prst="rect">
            <a:avLst/>
          </a:prstGeom>
        </p:spPr>
        <p:txBody>
          <a:bodyPr vert="horz" wrap="square" lIns="137160" tIns="45720" rIns="91440" bIns="4572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482601" y="6366984"/>
            <a:ext cx="680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D82AC86B-39BA-4CB3-92E4-E7DC2740F1B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9970863" y="6133789"/>
            <a:ext cx="1920239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663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ransition>
    <p:fade/>
  </p:transition>
  <p:hf hdr="0" ftr="0" dt="0"/>
  <p:txStyles>
    <p:titleStyle>
      <a:lvl1pPr algn="l" defTabSz="609585" rtl="0" fontAlgn="base">
        <a:spcBef>
          <a:spcPct val="0"/>
        </a:spcBef>
        <a:spcAft>
          <a:spcPct val="0"/>
        </a:spcAft>
        <a:defRPr sz="4267" b="1" kern="1200">
          <a:solidFill>
            <a:schemeClr val="tx2"/>
          </a:solidFill>
          <a:latin typeface="+mj-lt"/>
          <a:ea typeface="+mj-ea"/>
          <a:cs typeface="Arial" panose="020B0604020202020204" pitchFamily="34" charset="0"/>
        </a:defRPr>
      </a:lvl1pPr>
      <a:lvl2pPr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2pPr>
      <a:lvl3pPr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3pPr>
      <a:lvl4pPr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4pPr>
      <a:lvl5pPr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5pPr>
      <a:lvl6pPr marL="609585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6pPr>
      <a:lvl7pPr marL="1219170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7pPr>
      <a:lvl8pPr marL="1828754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8pPr>
      <a:lvl9pPr marL="2438339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9pPr>
    </p:titleStyle>
    <p:bodyStyle>
      <a:lvl1pPr marL="0" indent="0" algn="l" defTabSz="609585" rtl="0" fontAlgn="base">
        <a:spcBef>
          <a:spcPts val="0"/>
        </a:spcBef>
        <a:spcAft>
          <a:spcPts val="133"/>
        </a:spcAft>
        <a:buFont typeface="Arial" charset="0"/>
        <a:buNone/>
        <a:defRPr sz="2933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1pPr>
      <a:lvl2pPr marL="759865" indent="-304792" algn="l" defTabSz="609585" rtl="0" fontAlgn="base">
        <a:spcBef>
          <a:spcPts val="0"/>
        </a:spcBef>
        <a:spcAft>
          <a:spcPts val="133"/>
        </a:spcAft>
        <a:buFont typeface="Arial" panose="020B0604020202020204" pitchFamily="34" charset="0"/>
        <a:buChar char="•"/>
        <a:defRPr sz="2933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2pPr>
      <a:lvl3pPr marL="1068891" indent="-302676" algn="l" defTabSz="609585" rtl="0" fontAlgn="base">
        <a:spcBef>
          <a:spcPts val="0"/>
        </a:spcBef>
        <a:spcAft>
          <a:spcPts val="133"/>
        </a:spcAft>
        <a:buFont typeface="Arial" charset="0"/>
        <a:buChar char="•"/>
        <a:defRPr sz="2667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3pPr>
      <a:lvl4pPr marL="1369450" indent="-294210" algn="l" defTabSz="609585" rtl="0" fontAlgn="base">
        <a:spcBef>
          <a:spcPts val="0"/>
        </a:spcBef>
        <a:spcAft>
          <a:spcPts val="133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4pPr>
      <a:lvl5pPr marL="1678475" indent="-319609" algn="l" defTabSz="609585" rtl="0" fontAlgn="base">
        <a:spcBef>
          <a:spcPts val="0"/>
        </a:spcBef>
        <a:spcAft>
          <a:spcPts val="133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pos="288">
          <p15:clr>
            <a:srgbClr val="F26B43"/>
          </p15:clr>
        </p15:guide>
        <p15:guide id="4" orient="horz" pos="279">
          <p15:clr>
            <a:srgbClr val="F26B43"/>
          </p15:clr>
        </p15:guide>
        <p15:guide id="5" orient="horz" pos="840">
          <p15:clr>
            <a:srgbClr val="F26B43"/>
          </p15:clr>
        </p15:guide>
        <p15:guide id="6" pos="542">
          <p15:clr>
            <a:srgbClr val="F26B43"/>
          </p15:clr>
        </p15:guide>
        <p15:guide id="7" pos="556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0203" y="2005956"/>
            <a:ext cx="8685177" cy="1582934"/>
          </a:xfrm>
        </p:spPr>
        <p:txBody>
          <a:bodyPr/>
          <a:lstStyle/>
          <a:p>
            <a:r>
              <a:rPr lang="en-US" sz="3600" dirty="0"/>
              <a:t>Innovative Data Sources and Tools: Generative AI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B2773AAD-913F-4F7D-B76C-297F2718F4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2603" y="4019111"/>
            <a:ext cx="8502777" cy="1928733"/>
          </a:xfrm>
        </p:spPr>
        <p:txBody>
          <a:bodyPr/>
          <a:lstStyle/>
          <a:p>
            <a:r>
              <a:rPr lang="en-US" sz="3600" dirty="0"/>
              <a:t>Data Analytics for Professional Accountants </a:t>
            </a:r>
            <a:r>
              <a:rPr lang="en-US" sz="4000" dirty="0"/>
              <a:t>(ACCTG 522)</a:t>
            </a:r>
          </a:p>
          <a:p>
            <a:r>
              <a:rPr lang="en-US" sz="3600" dirty="0"/>
              <a:t>Class 7 | MPAcc Class of 2026</a:t>
            </a:r>
          </a:p>
        </p:txBody>
      </p:sp>
    </p:spTree>
    <p:extLst>
      <p:ext uri="{BB962C8B-B14F-4D97-AF65-F5344CB8AC3E}">
        <p14:creationId xmlns:p14="http://schemas.microsoft.com/office/powerpoint/2010/main" val="2287292653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42110D-2B11-714C-3C0A-234D2C5A4C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6651" y="3989760"/>
            <a:ext cx="7030431" cy="22482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70E08A-5AF4-63DE-44EC-29D944437E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6086" y="1267817"/>
            <a:ext cx="4677428" cy="16004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31F742-C79D-E932-1675-16F1322A06A9}"/>
              </a:ext>
            </a:extLst>
          </p:cNvPr>
          <p:cNvSpPr txBox="1"/>
          <p:nvPr/>
        </p:nvSpPr>
        <p:spPr>
          <a:xfrm>
            <a:off x="1651000" y="381000"/>
            <a:ext cx="1017693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On the remote labs we can use visual studio code, import a </a:t>
            </a:r>
            <a:r>
              <a:rPr lang="en-US" dirty="0"/>
              <a:t>few libraries </a:t>
            </a:r>
            <a:r>
              <a:rPr lang="en-US" dirty="0">
                <a:latin typeface="+mn-lt"/>
              </a:rPr>
              <a:t>and make an update at the end of the file to call the def </a:t>
            </a:r>
          </a:p>
          <a:p>
            <a:endParaRPr lang="en-US" dirty="0"/>
          </a:p>
          <a:p>
            <a:endParaRPr lang="en-US" dirty="0">
              <a:latin typeface="+mn-lt"/>
            </a:endParaRPr>
          </a:p>
          <a:p>
            <a:endParaRPr lang="en-US" dirty="0"/>
          </a:p>
          <a:p>
            <a:endParaRPr lang="en-US" dirty="0">
              <a:latin typeface="+mn-lt"/>
            </a:endParaRPr>
          </a:p>
          <a:p>
            <a:endParaRPr lang="en-US" dirty="0"/>
          </a:p>
          <a:p>
            <a:endParaRPr lang="en-US" dirty="0">
              <a:latin typeface="+mn-lt"/>
            </a:endParaRPr>
          </a:p>
          <a:p>
            <a:endParaRPr lang="en-US" dirty="0"/>
          </a:p>
          <a:p>
            <a:endParaRPr lang="en-US" dirty="0">
              <a:latin typeface="+mn-lt"/>
            </a:endParaRPr>
          </a:p>
          <a:p>
            <a:endParaRPr lang="en-US" dirty="0"/>
          </a:p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And our data is generated: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F8FDCF3-0F1B-08FE-8419-5471C287E143}"/>
              </a:ext>
            </a:extLst>
          </p:cNvPr>
          <p:cNvCxnSpPr>
            <a:cxnSpLocks/>
          </p:cNvCxnSpPr>
          <p:nvPr/>
        </p:nvCxnSpPr>
        <p:spPr>
          <a:xfrm flipH="1">
            <a:off x="2683933" y="931333"/>
            <a:ext cx="1126067" cy="33648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55924FD-FB06-B4DF-A27E-95E46B21453B}"/>
              </a:ext>
            </a:extLst>
          </p:cNvPr>
          <p:cNvCxnSpPr/>
          <p:nvPr/>
        </p:nvCxnSpPr>
        <p:spPr>
          <a:xfrm>
            <a:off x="3750733" y="3989760"/>
            <a:ext cx="1219200" cy="10479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9482823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D0ECB9D-7351-EC52-9FB4-2D76B0384853}"/>
              </a:ext>
            </a:extLst>
          </p:cNvPr>
          <p:cNvSpPr txBox="1"/>
          <p:nvPr/>
        </p:nvSpPr>
        <p:spPr>
          <a:xfrm>
            <a:off x="386611" y="1882910"/>
            <a:ext cx="5255343" cy="38516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1765"/>
              </a:spcAft>
            </a:pPr>
            <a:r>
              <a:rPr lang="en-US" sz="3529" b="1">
                <a:solidFill>
                  <a:schemeClr val="accent1">
                    <a:lumMod val="75000"/>
                  </a:schemeClr>
                </a:solidFill>
              </a:rPr>
              <a:t>Doc Intelligence</a:t>
            </a:r>
            <a:endParaRPr lang="en-US" sz="2745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  <a:p>
            <a:pPr marL="336145" indent="-336145">
              <a:spcAft>
                <a:spcPts val="588"/>
              </a:spcAft>
              <a:buFont typeface="Arial" panose="020B0604020202020204" pitchFamily="34" charset="0"/>
              <a:buChar char="•"/>
            </a:pPr>
            <a:r>
              <a:rPr lang="en-US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Automated understanding and summarization of documents</a:t>
            </a:r>
          </a:p>
          <a:p>
            <a:pPr marL="336145" indent="-336145">
              <a:spcAft>
                <a:spcPts val="588"/>
              </a:spcAft>
              <a:buFont typeface="Arial" panose="020B0604020202020204" pitchFamily="34" charset="0"/>
              <a:buChar char="•"/>
            </a:pPr>
            <a:r>
              <a:rPr lang="en-US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Quick extraction of important points and data from any text</a:t>
            </a:r>
          </a:p>
          <a:p>
            <a:pPr marL="336145" indent="-336145">
              <a:spcAft>
                <a:spcPts val="588"/>
              </a:spcAft>
              <a:buFont typeface="Arial" panose="020B0604020202020204" pitchFamily="34" charset="0"/>
              <a:buChar char="•"/>
            </a:pPr>
            <a:r>
              <a:rPr lang="en-US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Comparison of document contents to identify key differences</a:t>
            </a:r>
          </a:p>
          <a:p>
            <a:pPr marL="336145" indent="-336145">
              <a:spcAft>
                <a:spcPts val="588"/>
              </a:spcAft>
              <a:buFont typeface="Arial" panose="020B0604020202020204" pitchFamily="34" charset="0"/>
              <a:buChar char="•"/>
            </a:pPr>
            <a:r>
              <a:rPr lang="en-US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Accurate language translation for diverse document types</a:t>
            </a:r>
          </a:p>
          <a:p>
            <a:pPr marL="336145" indent="-336145">
              <a:spcAft>
                <a:spcPts val="588"/>
              </a:spcAft>
              <a:buFont typeface="Arial" panose="020B0604020202020204" pitchFamily="34" charset="0"/>
              <a:buChar char="•"/>
            </a:pPr>
            <a:r>
              <a:rPr lang="en-US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Trend and pattern detection within large volumes of text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1D21A4F-ACB0-3972-C5D5-D1586DC89F56}"/>
              </a:ext>
            </a:extLst>
          </p:cNvPr>
          <p:cNvSpPr txBox="1">
            <a:spLocks/>
          </p:cNvSpPr>
          <p:nvPr/>
        </p:nvSpPr>
        <p:spPr>
          <a:xfrm>
            <a:off x="737668" y="607026"/>
            <a:ext cx="11018520" cy="5430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51304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672" b="0" kern="1200" cap="none" spc="-51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sz="3529">
                <a:solidFill>
                  <a:schemeClr val="tx2"/>
                </a:solidFill>
                <a:latin typeface="+mn-lt"/>
                <a:cs typeface="Segoe UI"/>
              </a:rPr>
              <a:t>Core Capabilities: Doc &amp; Data Intelligence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8D1CF4-8AD7-F4EF-BACE-BF6B0DFDAC2B}"/>
              </a:ext>
            </a:extLst>
          </p:cNvPr>
          <p:cNvSpPr txBox="1"/>
          <p:nvPr/>
        </p:nvSpPr>
        <p:spPr>
          <a:xfrm>
            <a:off x="6458367" y="1882910"/>
            <a:ext cx="5255343" cy="32207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1765"/>
              </a:spcAft>
            </a:pPr>
            <a:r>
              <a:rPr lang="en-US" sz="3529" b="1">
                <a:solidFill>
                  <a:schemeClr val="accent1">
                    <a:lumMod val="75000"/>
                  </a:schemeClr>
                </a:solidFill>
              </a:rPr>
              <a:t>Data Intelligence</a:t>
            </a:r>
            <a:endParaRPr lang="en-US" sz="1961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  <a:p>
            <a:pPr marL="336145" indent="-336145">
              <a:spcAft>
                <a:spcPts val="588"/>
              </a:spcAft>
              <a:buFont typeface="Arial" panose="020B0604020202020204" pitchFamily="34" charset="0"/>
              <a:buChar char="•"/>
            </a:pPr>
            <a:r>
              <a:rPr lang="en-US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Connect to any data source, integrating seamlessly with AI.</a:t>
            </a:r>
          </a:p>
          <a:p>
            <a:pPr marL="336145" indent="-336145">
              <a:spcAft>
                <a:spcPts val="588"/>
              </a:spcAft>
              <a:buFont typeface="Arial" panose="020B0604020202020204" pitchFamily="34" charset="0"/>
              <a:buChar char="•"/>
            </a:pPr>
            <a:r>
              <a:rPr lang="en-US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Utilize AI to uncover deep insights from complex datasets.</a:t>
            </a:r>
          </a:p>
          <a:p>
            <a:pPr marL="336145" indent="-336145">
              <a:spcAft>
                <a:spcPts val="588"/>
              </a:spcAft>
              <a:buFont typeface="Arial" panose="020B0604020202020204" pitchFamily="34" charset="0"/>
              <a:buChar char="•"/>
            </a:pPr>
            <a:r>
              <a:rPr lang="en-US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Empower finance to do real-time decision-making with dynamic, AI-driven data analysis.</a:t>
            </a:r>
          </a:p>
          <a:p>
            <a:pPr marL="336145" indent="-336145">
              <a:spcAft>
                <a:spcPts val="588"/>
              </a:spcAft>
              <a:buFont typeface="Arial" panose="020B0604020202020204" pitchFamily="34" charset="0"/>
              <a:buChar char="•"/>
            </a:pPr>
            <a:r>
              <a:rPr lang="en-US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Leverage predictive analytics to forecast trends and guide strategic planning.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3B12AEF-4609-A741-D2BB-8DF66323CD55}"/>
              </a:ext>
            </a:extLst>
          </p:cNvPr>
          <p:cNvCxnSpPr>
            <a:cxnSpLocks/>
          </p:cNvCxnSpPr>
          <p:nvPr/>
        </p:nvCxnSpPr>
        <p:spPr>
          <a:xfrm>
            <a:off x="5998826" y="1953891"/>
            <a:ext cx="0" cy="3858488"/>
          </a:xfrm>
          <a:prstGeom prst="line">
            <a:avLst/>
          </a:prstGeom>
          <a:ln>
            <a:headEnd type="none" w="lg" len="med"/>
            <a:tailEnd type="none" w="lg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2748481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D0ECB9D-7351-EC52-9FB4-2D76B0384853}"/>
              </a:ext>
            </a:extLst>
          </p:cNvPr>
          <p:cNvSpPr txBox="1"/>
          <p:nvPr/>
        </p:nvSpPr>
        <p:spPr>
          <a:xfrm>
            <a:off x="386611" y="2070226"/>
            <a:ext cx="5255343" cy="31438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1765"/>
              </a:spcAft>
            </a:pPr>
            <a:r>
              <a:rPr lang="en-US" sz="3529" b="1">
                <a:solidFill>
                  <a:schemeClr val="accent1">
                    <a:lumMod val="75000"/>
                  </a:schemeClr>
                </a:solidFill>
              </a:rPr>
              <a:t>Prompt-Response</a:t>
            </a:r>
            <a:endParaRPr lang="en-US" sz="1961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  <a:p>
            <a:pPr marL="336145" indent="-336145">
              <a:spcAft>
                <a:spcPts val="588"/>
              </a:spcAft>
              <a:buFont typeface="Arial" panose="020B0604020202020204" pitchFamily="34" charset="0"/>
              <a:buChar char="•"/>
            </a:pPr>
            <a:r>
              <a:rPr lang="en-US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Use an AI assistant for direct, real-time interaction to receive immediate feedback and assistance.</a:t>
            </a:r>
          </a:p>
          <a:p>
            <a:pPr marL="336145" indent="-336145">
              <a:spcAft>
                <a:spcPts val="588"/>
              </a:spcAft>
              <a:buFont typeface="Arial" panose="020B0604020202020204" pitchFamily="34" charset="0"/>
              <a:buChar char="•"/>
            </a:pPr>
            <a:r>
              <a:rPr lang="en-US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Adaptive AI responses evolve from each user interaction, enhancing accuracy and relevance.</a:t>
            </a:r>
          </a:p>
          <a:p>
            <a:pPr marL="336145" indent="-336145">
              <a:spcAft>
                <a:spcPts val="588"/>
              </a:spcAft>
              <a:buFont typeface="Arial" panose="020B0604020202020204" pitchFamily="34" charset="0"/>
              <a:buChar char="•"/>
            </a:pPr>
            <a:r>
              <a:rPr lang="en-US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Enable swift problem-solving and decision support, improving overall efficiency and user experience.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1D21A4F-ACB0-3972-C5D5-D1586DC89F56}"/>
              </a:ext>
            </a:extLst>
          </p:cNvPr>
          <p:cNvSpPr txBox="1">
            <a:spLocks/>
          </p:cNvSpPr>
          <p:nvPr/>
        </p:nvSpPr>
        <p:spPr>
          <a:xfrm>
            <a:off x="737668" y="607026"/>
            <a:ext cx="11018520" cy="5430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51304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672" b="0" kern="1200" cap="none" spc="-51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fr-FR" sz="3529">
                <a:solidFill>
                  <a:schemeClr val="tx2"/>
                </a:solidFill>
                <a:latin typeface="+mn-lt"/>
                <a:cs typeface="Segoe UI"/>
              </a:rPr>
              <a:t>AI Engagement Models: Prompt vs. Pre-Prompt</a:t>
            </a:r>
            <a:endParaRPr lang="en-US" sz="3529">
              <a:solidFill>
                <a:schemeClr val="tx2"/>
              </a:solidFill>
              <a:latin typeface="+mn-lt"/>
              <a:cs typeface="Segoe U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8D1CF4-8AD7-F4EF-BACE-BF6B0DFDAC2B}"/>
              </a:ext>
            </a:extLst>
          </p:cNvPr>
          <p:cNvSpPr txBox="1"/>
          <p:nvPr/>
        </p:nvSpPr>
        <p:spPr>
          <a:xfrm>
            <a:off x="6458367" y="2070226"/>
            <a:ext cx="5255343" cy="28668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1765"/>
              </a:spcAft>
            </a:pPr>
            <a:r>
              <a:rPr lang="en-US" sz="3529" b="1">
                <a:solidFill>
                  <a:schemeClr val="accent1">
                    <a:lumMod val="75000"/>
                  </a:schemeClr>
                </a:solidFill>
              </a:rPr>
              <a:t>Pre-Prompt</a:t>
            </a:r>
            <a:endParaRPr lang="en-US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  <a:p>
            <a:pPr marL="336145" indent="-336145">
              <a:spcAft>
                <a:spcPts val="588"/>
              </a:spcAft>
              <a:buFont typeface="Arial" panose="020B0604020202020204" pitchFamily="34" charset="0"/>
              <a:buChar char="•"/>
            </a:pPr>
            <a:r>
              <a:rPr lang="en-US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AI operates in the background based on predefined prompts and conditions.</a:t>
            </a:r>
          </a:p>
          <a:p>
            <a:pPr marL="336145" indent="-336145">
              <a:spcAft>
                <a:spcPts val="588"/>
              </a:spcAft>
              <a:buFont typeface="Arial" panose="020B0604020202020204" pitchFamily="34" charset="0"/>
              <a:buChar char="•"/>
            </a:pPr>
            <a:r>
              <a:rPr lang="en-US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Conducts continuous background processing for data analysis, info generation, and monitoring.</a:t>
            </a:r>
          </a:p>
          <a:p>
            <a:pPr marL="336145" indent="-336145">
              <a:spcAft>
                <a:spcPts val="588"/>
              </a:spcAft>
              <a:buFont typeface="Arial" panose="020B0604020202020204" pitchFamily="34" charset="0"/>
              <a:buChar char="•"/>
            </a:pPr>
            <a:r>
              <a:rPr lang="en-US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Automates tasks to streamline operations and prepare actionable insights without user intervention.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3B12AEF-4609-A741-D2BB-8DF66323CD55}"/>
              </a:ext>
            </a:extLst>
          </p:cNvPr>
          <p:cNvCxnSpPr/>
          <p:nvPr/>
        </p:nvCxnSpPr>
        <p:spPr>
          <a:xfrm>
            <a:off x="5996384" y="1895655"/>
            <a:ext cx="0" cy="3339289"/>
          </a:xfrm>
          <a:prstGeom prst="line">
            <a:avLst/>
          </a:prstGeom>
          <a:ln>
            <a:headEnd type="none" w="lg" len="med"/>
            <a:tailEnd type="none" w="lg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0098743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084628-FF51-C21D-D31D-814C2F6065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C0BD7-D61D-37D1-0E65-65ED5D568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CC322-3A34-B8EC-5330-D26AF354D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632" y="2061289"/>
            <a:ext cx="10994053" cy="3526543"/>
          </a:xfrm>
        </p:spPr>
        <p:txBody>
          <a:bodyPr/>
          <a:lstStyle/>
          <a:p>
            <a:r>
              <a:rPr lang="en-US" sz="2800" b="1" dirty="0"/>
              <a:t>Class Agenda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Review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Brief Overview on Generative AI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412985"/>
                </a:solidFill>
              </a:rPr>
              <a:t>Labs:</a:t>
            </a:r>
          </a:p>
          <a:p>
            <a:pPr marL="1331365" lvl="1" indent="-571500"/>
            <a:r>
              <a:rPr lang="en-US" sz="2133" b="1" dirty="0">
                <a:solidFill>
                  <a:srgbClr val="412985"/>
                </a:solidFill>
              </a:rPr>
              <a:t>Pure Oils Part 1 (Chat GPT and Python)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Conclusion and look ahead</a:t>
            </a:r>
          </a:p>
          <a:p>
            <a:pPr marL="1331365" lvl="1" indent="-571500"/>
            <a:r>
              <a:rPr lang="en-US" sz="2133" dirty="0"/>
              <a:t>Pure Oils Part 2 (Alteryx)</a:t>
            </a:r>
            <a:endParaRPr lang="en-US" sz="533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60568975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8E250-8FE1-94A8-FD56-92558E674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4233"/>
            <a:ext cx="11187404" cy="1359283"/>
          </a:xfrm>
        </p:spPr>
        <p:txBody>
          <a:bodyPr/>
          <a:lstStyle/>
          <a:p>
            <a:r>
              <a:rPr lang="en-US" dirty="0"/>
              <a:t>Pure Oils Case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7E274E-D8BF-C803-6196-32362B69D6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632" y="1959689"/>
            <a:ext cx="10994053" cy="5524589"/>
          </a:xfrm>
        </p:spPr>
        <p:txBody>
          <a:bodyPr/>
          <a:lstStyle/>
          <a:p>
            <a:r>
              <a:rPr lang="en-US" sz="2400" b="1" dirty="0"/>
              <a:t>Founder:</a:t>
            </a:r>
            <a:r>
              <a:rPr lang="en-US" sz="2400" dirty="0"/>
              <a:t> Skylar Swindler</a:t>
            </a:r>
            <a:br>
              <a:rPr lang="en-US" sz="2400" dirty="0"/>
            </a:br>
            <a:r>
              <a:rPr lang="en-US" sz="2400" b="1" dirty="0"/>
              <a:t>Founded:</a:t>
            </a:r>
            <a:r>
              <a:rPr lang="en-US" sz="2400" dirty="0"/>
              <a:t> 2021</a:t>
            </a:r>
            <a:br>
              <a:rPr lang="en-US" sz="2400" dirty="0"/>
            </a:br>
            <a:r>
              <a:rPr lang="en-US" sz="2400" b="1" dirty="0"/>
              <a:t>Headquarters:</a:t>
            </a:r>
            <a:r>
              <a:rPr lang="en-US" sz="2400" dirty="0"/>
              <a:t> Recife, Brazil</a:t>
            </a:r>
            <a:br>
              <a:rPr lang="en-US" sz="2400" dirty="0"/>
            </a:br>
            <a:r>
              <a:rPr lang="en-US" sz="2400" b="1" dirty="0"/>
              <a:t>Business Claim:</a:t>
            </a:r>
            <a:r>
              <a:rPr lang="en-US" sz="2400" dirty="0"/>
              <a:t> Produces 100% natural essential oils from fallen rainforest leaves — marketed as eco-friendly and possessing “near magical” properties.</a:t>
            </a:r>
            <a:br>
              <a:rPr lang="en-US" sz="2400" dirty="0"/>
            </a:br>
            <a:r>
              <a:rPr lang="en-US" sz="2400" b="1" dirty="0"/>
              <a:t>Reality:</a:t>
            </a:r>
            <a:r>
              <a:rPr lang="en-US" sz="2400" dirty="0"/>
              <a:t> Entire operation is fraudulent — bottles filled with water and other liquids.</a:t>
            </a:r>
          </a:p>
          <a:p>
            <a:r>
              <a:rPr lang="en-US" sz="2400" b="1" dirty="0"/>
              <a:t>Employees:</a:t>
            </a:r>
            <a:r>
              <a:rPr lang="en-US" sz="2400" dirty="0"/>
              <a:t> 110 total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Majority hired in the past year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Promoted as native Brazilians “lifted out of poverty”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Example employee story: </a:t>
            </a:r>
            <a:r>
              <a:rPr lang="en-US" sz="2400" i="1" dirty="0"/>
              <a:t>Fernanda Silva Pazos</a:t>
            </a:r>
            <a:r>
              <a:rPr lang="en-US" sz="2400" dirty="0"/>
              <a:t> featured in marketing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Skylar claims large-scale employment of local workers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208671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6E6C1-A978-BEAE-5793-E98706A00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4233"/>
            <a:ext cx="11187404" cy="1359283"/>
          </a:xfrm>
        </p:spPr>
        <p:txBody>
          <a:bodyPr/>
          <a:lstStyle/>
          <a:p>
            <a:r>
              <a:rPr lang="en-US" dirty="0"/>
              <a:t>Lab Part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462A7C-6F65-DE58-419A-FBD122BAB964}"/>
              </a:ext>
            </a:extLst>
          </p:cNvPr>
          <p:cNvSpPr txBox="1"/>
          <p:nvPr/>
        </p:nvSpPr>
        <p:spPr>
          <a:xfrm>
            <a:off x="642552" y="2206807"/>
            <a:ext cx="649965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n-lt"/>
              </a:rPr>
              <a:t>Help Skylar Swindler at Pure Oils provide evidence of his company’s </a:t>
            </a:r>
            <a:r>
              <a:rPr lang="en-US" sz="2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legitimate</a:t>
            </a:r>
            <a:r>
              <a:rPr lang="en-US" sz="2400" b="1" dirty="0">
                <a:latin typeface="+mn-lt"/>
              </a:rPr>
              <a:t> existence:</a:t>
            </a:r>
          </a:p>
          <a:p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Single Prompt (“One Shot” approach)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Assessment of Red-flags</a:t>
            </a:r>
            <a:endParaRPr lang="en-US" sz="24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Secondary prompt </a:t>
            </a:r>
            <a:r>
              <a:rPr lang="en-US" sz="2400" dirty="0"/>
              <a:t>for</a:t>
            </a:r>
            <a:r>
              <a:rPr lang="en-US" sz="2400" dirty="0">
                <a:latin typeface="+mn-lt"/>
              </a:rPr>
              <a:t> refinement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Use as a Coding Assistant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/>
              <a:t>Generate data for 110 current employees in csv format</a:t>
            </a:r>
            <a:endParaRPr lang="en-US" sz="2400" b="1" i="1" dirty="0">
              <a:latin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05C836-7166-1992-65E4-96754AB8C2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133" y="1741715"/>
            <a:ext cx="3979333" cy="511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981857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F865B-936A-03AC-531B-DB9118346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4233"/>
            <a:ext cx="11187404" cy="1359283"/>
          </a:xfrm>
        </p:spPr>
        <p:txBody>
          <a:bodyPr/>
          <a:lstStyle/>
          <a:p>
            <a:r>
              <a:rPr lang="en-US" dirty="0"/>
              <a:t>The Class Prompt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A4425F-A101-91CB-E524-C509401477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632" y="2061289"/>
            <a:ext cx="10994053" cy="4524315"/>
          </a:xfrm>
        </p:spPr>
        <p:txBody>
          <a:bodyPr/>
          <a:lstStyle/>
          <a:p>
            <a:r>
              <a:rPr lang="en-US" dirty="0"/>
              <a:t>Generate me a dataset of 110 employees for a fictitious company called Pure Oils and return it as a csv. The fields are [UniqueID,LastName,FirstName,JobTitle,Department,HireDate,LastPromotionDate,TerminationDate,AnnualSalary]. The first employee is Called Skylar Swindler, his job title is CEO. He was hired on 1/1/2021.</a:t>
            </a:r>
          </a:p>
        </p:txBody>
      </p:sp>
    </p:spTree>
    <p:extLst>
      <p:ext uri="{BB962C8B-B14F-4D97-AF65-F5344CB8AC3E}">
        <p14:creationId xmlns:p14="http://schemas.microsoft.com/office/powerpoint/2010/main" val="2776947089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30B73-305F-0BC0-0838-C535BDE9D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4233"/>
            <a:ext cx="11187404" cy="1359283"/>
          </a:xfrm>
        </p:spPr>
        <p:txBody>
          <a:bodyPr/>
          <a:lstStyle/>
          <a:p>
            <a:r>
              <a:rPr lang="en-US" dirty="0"/>
              <a:t>Single prompt / Class Prompt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9F12F0-0A2F-18A6-E519-EDD4D547C5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4FC9FE-6FB8-7594-AF07-2B64B3215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285" y="1867624"/>
            <a:ext cx="8573696" cy="478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47708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7EB67-B97A-82A2-6D44-7A5C805F5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4233"/>
            <a:ext cx="11187404" cy="1359283"/>
          </a:xfrm>
        </p:spPr>
        <p:txBody>
          <a:bodyPr/>
          <a:lstStyle/>
          <a:p>
            <a:r>
              <a:rPr lang="en-US" dirty="0"/>
              <a:t>Example output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08CCFA0-31EC-328B-7840-CDE75E50B5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3882428"/>
              </p:ext>
            </p:extLst>
          </p:nvPr>
        </p:nvGraphicFramePr>
        <p:xfrm>
          <a:off x="643467" y="2058259"/>
          <a:ext cx="10947399" cy="3919205"/>
        </p:xfrm>
        <a:graphic>
          <a:graphicData uri="http://schemas.openxmlformats.org/drawingml/2006/table">
            <a:tbl>
              <a:tblPr/>
              <a:tblGrid>
                <a:gridCol w="1216378">
                  <a:extLst>
                    <a:ext uri="{9D8B030D-6E8A-4147-A177-3AD203B41FA5}">
                      <a16:colId xmlns:a16="http://schemas.microsoft.com/office/drawing/2014/main" val="3924676930"/>
                    </a:ext>
                  </a:extLst>
                </a:gridCol>
                <a:gridCol w="973103">
                  <a:extLst>
                    <a:ext uri="{9D8B030D-6E8A-4147-A177-3AD203B41FA5}">
                      <a16:colId xmlns:a16="http://schemas.microsoft.com/office/drawing/2014/main" val="909574758"/>
                    </a:ext>
                  </a:extLst>
                </a:gridCol>
                <a:gridCol w="973103">
                  <a:extLst>
                    <a:ext uri="{9D8B030D-6E8A-4147-A177-3AD203B41FA5}">
                      <a16:colId xmlns:a16="http://schemas.microsoft.com/office/drawing/2014/main" val="394566028"/>
                    </a:ext>
                  </a:extLst>
                </a:gridCol>
                <a:gridCol w="1358288">
                  <a:extLst>
                    <a:ext uri="{9D8B030D-6E8A-4147-A177-3AD203B41FA5}">
                      <a16:colId xmlns:a16="http://schemas.microsoft.com/office/drawing/2014/main" val="1253693909"/>
                    </a:ext>
                  </a:extLst>
                </a:gridCol>
                <a:gridCol w="1358288">
                  <a:extLst>
                    <a:ext uri="{9D8B030D-6E8A-4147-A177-3AD203B41FA5}">
                      <a16:colId xmlns:a16="http://schemas.microsoft.com/office/drawing/2014/main" val="3543398977"/>
                    </a:ext>
                  </a:extLst>
                </a:gridCol>
                <a:gridCol w="1277197">
                  <a:extLst>
                    <a:ext uri="{9D8B030D-6E8A-4147-A177-3AD203B41FA5}">
                      <a16:colId xmlns:a16="http://schemas.microsoft.com/office/drawing/2014/main" val="1635693858"/>
                    </a:ext>
                  </a:extLst>
                </a:gridCol>
                <a:gridCol w="1155558">
                  <a:extLst>
                    <a:ext uri="{9D8B030D-6E8A-4147-A177-3AD203B41FA5}">
                      <a16:colId xmlns:a16="http://schemas.microsoft.com/office/drawing/2014/main" val="108603480"/>
                    </a:ext>
                  </a:extLst>
                </a:gridCol>
                <a:gridCol w="1297470">
                  <a:extLst>
                    <a:ext uri="{9D8B030D-6E8A-4147-A177-3AD203B41FA5}">
                      <a16:colId xmlns:a16="http://schemas.microsoft.com/office/drawing/2014/main" val="87231584"/>
                    </a:ext>
                  </a:extLst>
                </a:gridCol>
                <a:gridCol w="1338014">
                  <a:extLst>
                    <a:ext uri="{9D8B030D-6E8A-4147-A177-3AD203B41FA5}">
                      <a16:colId xmlns:a16="http://schemas.microsoft.com/office/drawing/2014/main" val="2839128200"/>
                    </a:ext>
                  </a:extLst>
                </a:gridCol>
              </a:tblGrid>
              <a:tr h="6258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UniqueID</a:t>
                      </a:r>
                    </a:p>
                  </a:txBody>
                  <a:tcPr marL="8528" marR="8528" marT="8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LastName</a:t>
                      </a:r>
                    </a:p>
                  </a:txBody>
                  <a:tcPr marL="8528" marR="8528" marT="8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FirstName</a:t>
                      </a:r>
                    </a:p>
                  </a:txBody>
                  <a:tcPr marL="8528" marR="8528" marT="8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JobTitle</a:t>
                      </a:r>
                    </a:p>
                  </a:txBody>
                  <a:tcPr marL="8528" marR="8528" marT="8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Department</a:t>
                      </a:r>
                    </a:p>
                  </a:txBody>
                  <a:tcPr marL="8528" marR="8528" marT="8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HireDate</a:t>
                      </a:r>
                    </a:p>
                  </a:txBody>
                  <a:tcPr marL="8528" marR="8528" marT="8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LastPromotionDate</a:t>
                      </a:r>
                    </a:p>
                  </a:txBody>
                  <a:tcPr marL="8528" marR="8528" marT="8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TerminationDate</a:t>
                      </a:r>
                    </a:p>
                  </a:txBody>
                  <a:tcPr marL="8528" marR="8528" marT="8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AnnualSalary</a:t>
                      </a:r>
                    </a:p>
                  </a:txBody>
                  <a:tcPr marL="8528" marR="8528" marT="8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7378797"/>
                  </a:ext>
                </a:extLst>
              </a:tr>
              <a:tr h="32933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PO-100001</a:t>
                      </a:r>
                    </a:p>
                  </a:txBody>
                  <a:tcPr marL="8528" marR="8528" marT="8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Swindler</a:t>
                      </a:r>
                    </a:p>
                  </a:txBody>
                  <a:tcPr marL="8528" marR="8528" marT="8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Skylar</a:t>
                      </a:r>
                    </a:p>
                  </a:txBody>
                  <a:tcPr marL="8528" marR="8528" marT="8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CEO</a:t>
                      </a:r>
                    </a:p>
                  </a:txBody>
                  <a:tcPr marL="8528" marR="8528" marT="8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Executive</a:t>
                      </a:r>
                    </a:p>
                  </a:txBody>
                  <a:tcPr marL="8528" marR="8528" marT="8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1/1/2021</a:t>
                      </a:r>
                    </a:p>
                  </a:txBody>
                  <a:tcPr marL="8528" marR="8528" marT="8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28" marR="8528" marT="8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28" marR="8528" marT="8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250000</a:t>
                      </a:r>
                    </a:p>
                  </a:txBody>
                  <a:tcPr marL="8528" marR="8528" marT="8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9509434"/>
                  </a:ext>
                </a:extLst>
              </a:tr>
              <a:tr h="32933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PO-100002</a:t>
                      </a:r>
                    </a:p>
                  </a:txBody>
                  <a:tcPr marL="8528" marR="8528" marT="8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Patel</a:t>
                      </a:r>
                    </a:p>
                  </a:txBody>
                  <a:tcPr marL="8528" marR="8528" marT="8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Peyton</a:t>
                      </a:r>
                    </a:p>
                  </a:txBody>
                  <a:tcPr marL="8528" marR="8528" marT="8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Assistant</a:t>
                      </a:r>
                    </a:p>
                  </a:txBody>
                  <a:tcPr marL="8528" marR="8528" marT="8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Marketing</a:t>
                      </a:r>
                    </a:p>
                  </a:txBody>
                  <a:tcPr marL="8528" marR="8528" marT="8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12/8/2024</a:t>
                      </a:r>
                    </a:p>
                  </a:txBody>
                  <a:tcPr marL="8528" marR="8528" marT="8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7/23/2025</a:t>
                      </a:r>
                    </a:p>
                  </a:txBody>
                  <a:tcPr marL="8528" marR="8528" marT="8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28" marR="8528" marT="8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147817</a:t>
                      </a:r>
                    </a:p>
                  </a:txBody>
                  <a:tcPr marL="8528" marR="8528" marT="8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4453186"/>
                  </a:ext>
                </a:extLst>
              </a:tr>
              <a:tr h="32933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PO-100003</a:t>
                      </a:r>
                    </a:p>
                  </a:txBody>
                  <a:tcPr marL="8528" marR="8528" marT="8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Young</a:t>
                      </a:r>
                    </a:p>
                  </a:txBody>
                  <a:tcPr marL="8528" marR="8528" marT="8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Alex</a:t>
                      </a:r>
                    </a:p>
                  </a:txBody>
                  <a:tcPr marL="8528" marR="8528" marT="8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Technician</a:t>
                      </a:r>
                    </a:p>
                  </a:txBody>
                  <a:tcPr marL="8528" marR="8528" marT="8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IT</a:t>
                      </a:r>
                    </a:p>
                  </a:txBody>
                  <a:tcPr marL="8528" marR="8528" marT="8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8/21/2023</a:t>
                      </a:r>
                    </a:p>
                  </a:txBody>
                  <a:tcPr marL="8528" marR="8528" marT="8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28" marR="8528" marT="8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28" marR="8528" marT="8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76073</a:t>
                      </a:r>
                    </a:p>
                  </a:txBody>
                  <a:tcPr marL="8528" marR="8528" marT="8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3413043"/>
                  </a:ext>
                </a:extLst>
              </a:tr>
              <a:tr h="32933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PO-100004</a:t>
                      </a:r>
                    </a:p>
                  </a:txBody>
                  <a:tcPr marL="8528" marR="8528" marT="8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Baker</a:t>
                      </a:r>
                    </a:p>
                  </a:txBody>
                  <a:tcPr marL="8528" marR="8528" marT="8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Sky</a:t>
                      </a:r>
                    </a:p>
                  </a:txBody>
                  <a:tcPr marL="8528" marR="8528" marT="8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Specialist</a:t>
                      </a:r>
                    </a:p>
                  </a:txBody>
                  <a:tcPr marL="8528" marR="8528" marT="8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Sales</a:t>
                      </a:r>
                    </a:p>
                  </a:txBody>
                  <a:tcPr marL="8528" marR="8528" marT="8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2/25/2023</a:t>
                      </a:r>
                    </a:p>
                  </a:txBody>
                  <a:tcPr marL="8528" marR="8528" marT="8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28" marR="8528" marT="8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28" marR="8528" marT="8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86402</a:t>
                      </a:r>
                    </a:p>
                  </a:txBody>
                  <a:tcPr marL="8528" marR="8528" marT="8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5637925"/>
                  </a:ext>
                </a:extLst>
              </a:tr>
              <a:tr h="32933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PO-100005</a:t>
                      </a:r>
                    </a:p>
                  </a:txBody>
                  <a:tcPr marL="8528" marR="8528" marT="8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Allen</a:t>
                      </a:r>
                    </a:p>
                  </a:txBody>
                  <a:tcPr marL="8528" marR="8528" marT="8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Jordan</a:t>
                      </a:r>
                    </a:p>
                  </a:txBody>
                  <a:tcPr marL="8528" marR="8528" marT="8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Technician</a:t>
                      </a:r>
                    </a:p>
                  </a:txBody>
                  <a:tcPr marL="8528" marR="8528" marT="8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Operations</a:t>
                      </a:r>
                    </a:p>
                  </a:txBody>
                  <a:tcPr marL="8528" marR="8528" marT="8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5/22/2024</a:t>
                      </a:r>
                    </a:p>
                  </a:txBody>
                  <a:tcPr marL="8528" marR="8528" marT="8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1/31/2025</a:t>
                      </a:r>
                    </a:p>
                  </a:txBody>
                  <a:tcPr marL="8528" marR="8528" marT="8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28" marR="8528" marT="8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70100</a:t>
                      </a:r>
                    </a:p>
                  </a:txBody>
                  <a:tcPr marL="8528" marR="8528" marT="8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6515458"/>
                  </a:ext>
                </a:extLst>
              </a:tr>
              <a:tr h="32933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PO-100006</a:t>
                      </a:r>
                    </a:p>
                  </a:txBody>
                  <a:tcPr marL="8528" marR="8528" marT="8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Garcia</a:t>
                      </a:r>
                    </a:p>
                  </a:txBody>
                  <a:tcPr marL="8528" marR="8528" marT="8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Jesse</a:t>
                      </a:r>
                    </a:p>
                  </a:txBody>
                  <a:tcPr marL="8528" marR="8528" marT="8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Engineer</a:t>
                      </a:r>
                    </a:p>
                  </a:txBody>
                  <a:tcPr marL="8528" marR="8528" marT="8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Sales</a:t>
                      </a:r>
                    </a:p>
                  </a:txBody>
                  <a:tcPr marL="8528" marR="8528" marT="8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6/28/2022</a:t>
                      </a:r>
                    </a:p>
                  </a:txBody>
                  <a:tcPr marL="8528" marR="8528" marT="8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7/21/2025</a:t>
                      </a:r>
                    </a:p>
                  </a:txBody>
                  <a:tcPr marL="8528" marR="8528" marT="8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28" marR="8528" marT="8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62712</a:t>
                      </a:r>
                    </a:p>
                  </a:txBody>
                  <a:tcPr marL="8528" marR="8528" marT="8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6226817"/>
                  </a:ext>
                </a:extLst>
              </a:tr>
              <a:tr h="32933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PO-100007</a:t>
                      </a:r>
                    </a:p>
                  </a:txBody>
                  <a:tcPr marL="8528" marR="8528" marT="8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Baker</a:t>
                      </a:r>
                    </a:p>
                  </a:txBody>
                  <a:tcPr marL="8528" marR="8528" marT="8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Drew</a:t>
                      </a:r>
                    </a:p>
                  </a:txBody>
                  <a:tcPr marL="8528" marR="8528" marT="8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Technician</a:t>
                      </a:r>
                    </a:p>
                  </a:txBody>
                  <a:tcPr marL="8528" marR="8528" marT="8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IT</a:t>
                      </a:r>
                    </a:p>
                  </a:txBody>
                  <a:tcPr marL="8528" marR="8528" marT="8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10/23/2022</a:t>
                      </a:r>
                    </a:p>
                  </a:txBody>
                  <a:tcPr marL="8528" marR="8528" marT="8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2/13/2024</a:t>
                      </a:r>
                    </a:p>
                  </a:txBody>
                  <a:tcPr marL="8528" marR="8528" marT="8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28" marR="8528" marT="8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98189</a:t>
                      </a:r>
                    </a:p>
                  </a:txBody>
                  <a:tcPr marL="8528" marR="8528" marT="8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80977"/>
                  </a:ext>
                </a:extLst>
              </a:tr>
              <a:tr h="32933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PO-100008</a:t>
                      </a:r>
                    </a:p>
                  </a:txBody>
                  <a:tcPr marL="8528" marR="8528" marT="8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Wright</a:t>
                      </a:r>
                    </a:p>
                  </a:txBody>
                  <a:tcPr marL="8528" marR="8528" marT="8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Dakota</a:t>
                      </a:r>
                    </a:p>
                  </a:txBody>
                  <a:tcPr marL="8528" marR="8528" marT="8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Supervisor</a:t>
                      </a:r>
                    </a:p>
                  </a:txBody>
                  <a:tcPr marL="8528" marR="8528" marT="8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Finance</a:t>
                      </a:r>
                    </a:p>
                  </a:txBody>
                  <a:tcPr marL="8528" marR="8528" marT="8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8/26/2024</a:t>
                      </a:r>
                    </a:p>
                  </a:txBody>
                  <a:tcPr marL="8528" marR="8528" marT="8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9/9/2024</a:t>
                      </a:r>
                    </a:p>
                  </a:txBody>
                  <a:tcPr marL="8528" marR="8528" marT="8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28" marR="8528" marT="8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145092</a:t>
                      </a:r>
                    </a:p>
                  </a:txBody>
                  <a:tcPr marL="8528" marR="8528" marT="8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3128736"/>
                  </a:ext>
                </a:extLst>
              </a:tr>
              <a:tr h="32933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PO-100009</a:t>
                      </a:r>
                    </a:p>
                  </a:txBody>
                  <a:tcPr marL="8528" marR="8528" marT="8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Rivera</a:t>
                      </a:r>
                    </a:p>
                  </a:txBody>
                  <a:tcPr marL="8528" marR="8528" marT="8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Avery</a:t>
                      </a:r>
                    </a:p>
                  </a:txBody>
                  <a:tcPr marL="8528" marR="8528" marT="8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Specialist</a:t>
                      </a:r>
                    </a:p>
                  </a:txBody>
                  <a:tcPr marL="8528" marR="8528" marT="8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Quality</a:t>
                      </a:r>
                    </a:p>
                  </a:txBody>
                  <a:tcPr marL="8528" marR="8528" marT="8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2/6/2022</a:t>
                      </a:r>
                    </a:p>
                  </a:txBody>
                  <a:tcPr marL="8528" marR="8528" marT="8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2/13/2025</a:t>
                      </a:r>
                    </a:p>
                  </a:txBody>
                  <a:tcPr marL="8528" marR="8528" marT="8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8/23/2023</a:t>
                      </a:r>
                    </a:p>
                  </a:txBody>
                  <a:tcPr marL="8528" marR="8528" marT="8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113581</a:t>
                      </a:r>
                    </a:p>
                  </a:txBody>
                  <a:tcPr marL="8528" marR="8528" marT="8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4027156"/>
                  </a:ext>
                </a:extLst>
              </a:tr>
              <a:tr h="32933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PO-100010</a:t>
                      </a:r>
                    </a:p>
                  </a:txBody>
                  <a:tcPr marL="8528" marR="8528" marT="8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Baker</a:t>
                      </a:r>
                    </a:p>
                  </a:txBody>
                  <a:tcPr marL="8528" marR="8528" marT="8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Morgan</a:t>
                      </a:r>
                    </a:p>
                  </a:txBody>
                  <a:tcPr marL="8528" marR="8528" marT="8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Engineer</a:t>
                      </a:r>
                    </a:p>
                  </a:txBody>
                  <a:tcPr marL="8528" marR="8528" marT="8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Logistics</a:t>
                      </a:r>
                    </a:p>
                  </a:txBody>
                  <a:tcPr marL="8528" marR="8528" marT="8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6/13/2021</a:t>
                      </a:r>
                    </a:p>
                  </a:txBody>
                  <a:tcPr marL="8528" marR="8528" marT="8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12/30/2021</a:t>
                      </a:r>
                    </a:p>
                  </a:txBody>
                  <a:tcPr marL="8528" marR="8528" marT="8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28" marR="8528" marT="8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79331</a:t>
                      </a:r>
                    </a:p>
                  </a:txBody>
                  <a:tcPr marL="8528" marR="8528" marT="8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94718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0627987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79A52-E67C-5AD9-32D7-332A24AD9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4233"/>
            <a:ext cx="11187404" cy="1359283"/>
          </a:xfrm>
        </p:spPr>
        <p:txBody>
          <a:bodyPr/>
          <a:lstStyle/>
          <a:p>
            <a:r>
              <a:rPr lang="en-US" dirty="0"/>
              <a:t>Follow-up Prompt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C7EBD-24E4-5DF0-C8F3-E2AF3C9E5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632" y="2061289"/>
            <a:ext cx="7461035" cy="2887970"/>
          </a:xfrm>
        </p:spPr>
        <p:txBody>
          <a:bodyPr/>
          <a:lstStyle/>
          <a:p>
            <a:r>
              <a:rPr lang="en-US" dirty="0"/>
              <a:t>Keep your prompt open and prompt fixes of the data.</a:t>
            </a:r>
          </a:p>
          <a:p>
            <a:endParaRPr lang="en-US" dirty="0"/>
          </a:p>
          <a:p>
            <a:r>
              <a:rPr lang="en-US" dirty="0"/>
              <a:t>Look to see how much improvement you achieve.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74E2E5-A43A-D325-4F1D-E0AA529E1A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399" y="1466484"/>
            <a:ext cx="4193401" cy="539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20533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CD141-81F8-4A93-87DE-D9885DC62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437BDE-DD2F-4C40-9423-74EA2798C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632" y="2061289"/>
            <a:ext cx="10994053" cy="3526543"/>
          </a:xfrm>
        </p:spPr>
        <p:txBody>
          <a:bodyPr/>
          <a:lstStyle/>
          <a:p>
            <a:r>
              <a:rPr lang="en-US" sz="2800" b="1" dirty="0"/>
              <a:t>Class Agenda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4B2E84"/>
                </a:solidFill>
              </a:rPr>
              <a:t>Review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Brief Overview on Generative AI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Labs:</a:t>
            </a:r>
          </a:p>
          <a:p>
            <a:pPr marL="1331365" lvl="1" indent="-571500"/>
            <a:r>
              <a:rPr lang="en-US" sz="2133" dirty="0"/>
              <a:t>Pure Oils Part 1 (Chat GPT and Python)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Conclusion and look ahead</a:t>
            </a:r>
          </a:p>
          <a:p>
            <a:pPr marL="1331365" lvl="1" indent="-571500"/>
            <a:r>
              <a:rPr lang="en-US" sz="2133" dirty="0"/>
              <a:t>Pure Oils Part 2 (Alteryx)</a:t>
            </a:r>
            <a:endParaRPr lang="en-US" sz="533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74111577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DC995-318B-94DB-703C-06EAFF92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4233"/>
            <a:ext cx="11187404" cy="1359283"/>
          </a:xfrm>
        </p:spPr>
        <p:txBody>
          <a:bodyPr/>
          <a:lstStyle/>
          <a:p>
            <a:r>
              <a:rPr lang="en-US" dirty="0"/>
              <a:t>Coding assistant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7047A-070D-1F08-2D6C-940D306979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4533" y="2061289"/>
            <a:ext cx="7690152" cy="3995966"/>
          </a:xfrm>
        </p:spPr>
        <p:txBody>
          <a:bodyPr/>
          <a:lstStyle/>
          <a:p>
            <a:r>
              <a:rPr lang="en-US" dirty="0"/>
              <a:t>Have Chat GPT help build you customizable python code to generate the fake dataset.</a:t>
            </a:r>
          </a:p>
          <a:p>
            <a:endParaRPr lang="en-US" dirty="0"/>
          </a:p>
          <a:p>
            <a:r>
              <a:rPr lang="en-US" dirty="0"/>
              <a:t>Tips: use it’s knowledge of various features of the demographics you may not be aware of.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2CB835-702E-90F8-62A3-100D171051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99" y="2393544"/>
            <a:ext cx="3098800" cy="398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44393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F1B6C5-DB96-774C-6458-19C47C76A2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7802" y="0"/>
            <a:ext cx="56363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670676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81930B-4CB2-6277-5F0C-0ACF1E7D70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D008A-A650-F57C-3E1A-A223A7F86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E7F903-6B17-9EE0-1BCD-4A4FFB16A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632" y="2061289"/>
            <a:ext cx="10994053" cy="3526543"/>
          </a:xfrm>
        </p:spPr>
        <p:txBody>
          <a:bodyPr/>
          <a:lstStyle/>
          <a:p>
            <a:r>
              <a:rPr lang="en-US" sz="2800" b="1" dirty="0"/>
              <a:t>Class Agenda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Review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Brief Overview on Generative AI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Labs:</a:t>
            </a:r>
          </a:p>
          <a:p>
            <a:pPr marL="1331365" lvl="1" indent="-571500"/>
            <a:r>
              <a:rPr lang="en-US" sz="2133" dirty="0">
                <a:solidFill>
                  <a:schemeClr val="bg1">
                    <a:lumMod val="75000"/>
                  </a:schemeClr>
                </a:solidFill>
              </a:rPr>
              <a:t>Pure Oils Part 1 (Chat GPT and Python)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412985"/>
                </a:solidFill>
              </a:rPr>
              <a:t>Conclusion and look ahead</a:t>
            </a:r>
          </a:p>
          <a:p>
            <a:pPr marL="1331365" lvl="1" indent="-571500"/>
            <a:r>
              <a:rPr lang="en-US" sz="2133" b="1" dirty="0">
                <a:solidFill>
                  <a:srgbClr val="412985"/>
                </a:solidFill>
              </a:rPr>
              <a:t>Pure Oils Part 2 (Alteryx)</a:t>
            </a:r>
            <a:endParaRPr lang="en-US" sz="533" b="1" dirty="0">
              <a:solidFill>
                <a:srgbClr val="412985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52642894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9F205E-F419-7A38-954E-12251F8C01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30BC4-22DF-EC34-9B6F-C4B9CDE2A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4233"/>
            <a:ext cx="11187404" cy="1359283"/>
          </a:xfrm>
        </p:spPr>
        <p:txBody>
          <a:bodyPr/>
          <a:lstStyle/>
          <a:p>
            <a:r>
              <a:rPr lang="en-US" dirty="0"/>
              <a:t>Lab Part 2 – In future ACCTG521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7111E2-1F8C-FB63-A321-E836ED5FE164}"/>
              </a:ext>
            </a:extLst>
          </p:cNvPr>
          <p:cNvSpPr txBox="1"/>
          <p:nvPr/>
        </p:nvSpPr>
        <p:spPr>
          <a:xfrm>
            <a:off x="642552" y="2206807"/>
            <a:ext cx="649965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n-lt"/>
              </a:rPr>
              <a:t>Assess the output files from classmates:</a:t>
            </a:r>
          </a:p>
          <a:p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Alteryx workflows: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Generate a diagnostic for a fake/AI generated csv file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Look for red flags, set up tests, use Alteryx to help find and document the red flags</a:t>
            </a:r>
            <a:endParaRPr lang="en-US" sz="2400" dirty="0">
              <a:latin typeface="+mn-lt"/>
            </a:endParaRPr>
          </a:p>
        </p:txBody>
      </p:sp>
      <p:pic>
        <p:nvPicPr>
          <p:cNvPr id="9" name="Content Placeholder 8" descr="A group of bottles of essential oils in a forest&#10;&#10;Description automatically generated">
            <a:extLst>
              <a:ext uri="{FF2B5EF4-FFF2-40B4-BE49-F238E27FC236}">
                <a16:creationId xmlns:a16="http://schemas.microsoft.com/office/drawing/2014/main" id="{B0096605-2379-C1C7-DEBE-7976B5B45E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249" y="4025781"/>
            <a:ext cx="2381155" cy="2381155"/>
          </a:xfrm>
        </p:spPr>
      </p:pic>
    </p:spTree>
    <p:extLst>
      <p:ext uri="{BB962C8B-B14F-4D97-AF65-F5344CB8AC3E}">
        <p14:creationId xmlns:p14="http://schemas.microsoft.com/office/powerpoint/2010/main" val="3541154752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8E59E-D035-442F-B808-80D34A409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8" y="2695485"/>
            <a:ext cx="10894141" cy="1025921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4F8A0F-A392-468B-83F5-F4CB4C1F3C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36270"/>
            <a:ext cx="12192000" cy="81305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CC65860-206F-486C-94A8-1A3581784A71}"/>
              </a:ext>
            </a:extLst>
          </p:cNvPr>
          <p:cNvSpPr txBox="1"/>
          <p:nvPr/>
        </p:nvSpPr>
        <p:spPr>
          <a:xfrm>
            <a:off x="3996705" y="1536193"/>
            <a:ext cx="4198585" cy="995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70"/>
            <a:r>
              <a:rPr lang="en-US" sz="5867" b="1" dirty="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t>Thank you!</a:t>
            </a:r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289969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70155-EEB3-4093-B91E-57109477B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4233"/>
            <a:ext cx="11187404" cy="1253677"/>
          </a:xfrm>
        </p:spPr>
        <p:txBody>
          <a:bodyPr/>
          <a:lstStyle/>
          <a:p>
            <a:r>
              <a:rPr lang="en-US" sz="4400" dirty="0"/>
              <a:t>The Analytical Mindset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679ADF-9AF8-48AE-90C2-0DCBA53A6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632" y="2061289"/>
            <a:ext cx="10994053" cy="1754326"/>
          </a:xfrm>
        </p:spPr>
        <p:txBody>
          <a:bodyPr/>
          <a:lstStyle/>
          <a:p>
            <a:r>
              <a:rPr lang="en-US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Analytical Mindset </a:t>
            </a:r>
            <a:r>
              <a:rPr lang="en-US" b="1" dirty="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defined as the ability to work with data to apply appropriate analytics and interpret and share insight with stakeholders.</a:t>
            </a:r>
          </a:p>
        </p:txBody>
      </p:sp>
    </p:spTree>
    <p:extLst>
      <p:ext uri="{BB962C8B-B14F-4D97-AF65-F5344CB8AC3E}">
        <p14:creationId xmlns:p14="http://schemas.microsoft.com/office/powerpoint/2010/main" val="104748803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7904C-496A-4F4C-B59E-2A964A051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4233"/>
            <a:ext cx="11187404" cy="819968"/>
          </a:xfrm>
        </p:spPr>
        <p:txBody>
          <a:bodyPr/>
          <a:lstStyle/>
          <a:p>
            <a:r>
              <a:rPr lang="en-US" sz="2800" dirty="0"/>
              <a:t>Why do we care about Extract, Transform &amp; Load (ETL)?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3E17E0-0B3A-433E-BD3B-9C8548947E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632" y="2061289"/>
            <a:ext cx="10994053" cy="4378122"/>
          </a:xfrm>
        </p:spPr>
        <p:txBody>
          <a:bodyPr/>
          <a:lstStyle/>
          <a:p>
            <a:r>
              <a:rPr lang="en-US" b="1" dirty="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Extract, Transform &amp; Load or ETL Process is the </a:t>
            </a:r>
            <a:r>
              <a:rPr lang="en-US" b="1" dirty="0">
                <a:solidFill>
                  <a:srgbClr val="4B2E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task </a:t>
            </a:r>
            <a:r>
              <a:rPr lang="en-US" b="1" dirty="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required to complete the analytical process.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most cases, data required for the analytical process is stored in a database and must be </a:t>
            </a:r>
            <a:r>
              <a:rPr lang="en-US" sz="2800" b="1" dirty="0">
                <a:solidFill>
                  <a:srgbClr val="4B2E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extracted</a:t>
            </a:r>
            <a:r>
              <a:rPr lang="en-US" sz="2800" b="1" dirty="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from that database and </a:t>
            </a:r>
            <a:r>
              <a:rPr lang="en-US" sz="2800" b="1" dirty="0">
                <a:solidFill>
                  <a:srgbClr val="4B2E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loaded</a:t>
            </a:r>
            <a:r>
              <a:rPr lang="en-US" sz="2800" b="1" dirty="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into analytics software.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challenging </a:t>
            </a:r>
            <a:r>
              <a:rPr lang="en-US" sz="2800" b="1" dirty="0">
                <a:solidFill>
                  <a:srgbClr val="4B2E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extraction</a:t>
            </a:r>
            <a:r>
              <a:rPr lang="en-US" sz="2800" b="1" dirty="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(typically </a:t>
            </a:r>
            <a:r>
              <a:rPr lang="en-US" sz="2800" b="1" dirty="0">
                <a:solidFill>
                  <a:srgbClr val="4B2E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unstructured</a:t>
            </a:r>
            <a:r>
              <a:rPr lang="en-US" sz="2800" b="1" dirty="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require more </a:t>
            </a:r>
            <a:r>
              <a:rPr lang="en-US" sz="2800" b="1" dirty="0">
                <a:solidFill>
                  <a:srgbClr val="4B2E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advanced</a:t>
            </a:r>
            <a:r>
              <a:rPr lang="en-US" sz="2800" b="1" dirty="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tools.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6464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31711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FF0EE5-4F87-B166-1BD2-1898BF5D3B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C494E-FC5E-6856-EAE4-B119232DA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4233"/>
            <a:ext cx="11187404" cy="831381"/>
          </a:xfrm>
        </p:spPr>
        <p:txBody>
          <a:bodyPr/>
          <a:lstStyle/>
          <a:p>
            <a:r>
              <a:rPr lang="en-US" sz="2800" dirty="0"/>
              <a:t>Regular Expressions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D72381-DDED-D28F-A8D9-4093A46564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632" y="2061289"/>
            <a:ext cx="10994053" cy="4501232"/>
          </a:xfrm>
        </p:spPr>
        <p:txBody>
          <a:bodyPr/>
          <a:lstStyle/>
          <a:p>
            <a:r>
              <a:rPr lang="en-US" b="1" dirty="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advanced ETL Processes include using </a:t>
            </a:r>
            <a:r>
              <a:rPr lang="en-US" b="1" dirty="0">
                <a:solidFill>
                  <a:srgbClr val="4129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Regular Expressions</a:t>
            </a:r>
            <a:r>
              <a:rPr lang="en-US" b="1" dirty="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b="1" dirty="0" err="1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RegEx</a:t>
            </a:r>
            <a:r>
              <a:rPr lang="en-US" b="1" dirty="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to extract patterns from any set of characters (numbers, string, punctuation).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Regular Expressions allowed us to split the </a:t>
            </a:r>
            <a:r>
              <a:rPr lang="en-US" sz="2800" b="1" dirty="0">
                <a:solidFill>
                  <a:srgbClr val="4129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 header </a:t>
            </a:r>
            <a:r>
              <a:rPr lang="en-US" sz="2800" b="1" dirty="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 into useable fields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allowed us to undertake analysis of </a:t>
            </a:r>
            <a:r>
              <a:rPr lang="en-US" sz="2800" b="1" dirty="0">
                <a:solidFill>
                  <a:srgbClr val="4129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unstructured</a:t>
            </a:r>
            <a:r>
              <a:rPr lang="en-US" sz="2800" b="1" dirty="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text (i.e., the subject &amp; email body).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6464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46195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1DC02C-DF35-FBC0-89F9-29C3D8EF3C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FCCF3-F192-17DC-5BB5-2954FD121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5198E-9ECA-D196-DB3E-3960D81D53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632" y="2061289"/>
            <a:ext cx="10994053" cy="3526543"/>
          </a:xfrm>
        </p:spPr>
        <p:txBody>
          <a:bodyPr/>
          <a:lstStyle/>
          <a:p>
            <a:r>
              <a:rPr lang="en-US" sz="2800" b="1" dirty="0"/>
              <a:t>Class Agenda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Review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412985"/>
                </a:solidFill>
              </a:rPr>
              <a:t>Brief Overview on Generative AI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Labs:</a:t>
            </a:r>
          </a:p>
          <a:p>
            <a:pPr marL="1331365" lvl="1" indent="-571500"/>
            <a:r>
              <a:rPr lang="en-US" sz="2133" dirty="0"/>
              <a:t>Pure Oils Part 1 (Chat GPT and Python)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Conclusion and look ahead</a:t>
            </a:r>
          </a:p>
          <a:p>
            <a:pPr marL="1331365" lvl="1" indent="-571500"/>
            <a:r>
              <a:rPr lang="en-US" sz="2133" dirty="0"/>
              <a:t>Pure Oils Part 2 (Alteryx)</a:t>
            </a:r>
            <a:endParaRPr lang="en-US" sz="533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81335551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1">
            <a:extLst>
              <a:ext uri="{FF2B5EF4-FFF2-40B4-BE49-F238E27FC236}">
                <a16:creationId xmlns:a16="http://schemas.microsoft.com/office/drawing/2014/main" id="{D6EED191-97FF-4846-8AD8-F296FCF44303}"/>
              </a:ext>
            </a:extLst>
          </p:cNvPr>
          <p:cNvSpPr txBox="1">
            <a:spLocks/>
          </p:cNvSpPr>
          <p:nvPr/>
        </p:nvSpPr>
        <p:spPr bwMode="gray">
          <a:xfrm>
            <a:off x="466344" y="402587"/>
            <a:ext cx="11419693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defTabSz="457206">
              <a:lnSpc>
                <a:spcPct val="90000"/>
              </a:lnSpc>
              <a:spcBef>
                <a:spcPct val="0"/>
              </a:spcBef>
              <a:buNone/>
              <a:defRPr sz="20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45720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Generative AI capabilities</a:t>
            </a:r>
          </a:p>
        </p:txBody>
      </p:sp>
      <p:sp>
        <p:nvSpPr>
          <p:cNvPr id="67" name="Text Placeholder 16">
            <a:extLst>
              <a:ext uri="{FF2B5EF4-FFF2-40B4-BE49-F238E27FC236}">
                <a16:creationId xmlns:a16="http://schemas.microsoft.com/office/drawing/2014/main" id="{4DE98C60-4882-4F26-B763-5EC3E3B861AA}"/>
              </a:ext>
            </a:extLst>
          </p:cNvPr>
          <p:cNvSpPr txBox="1">
            <a:spLocks/>
          </p:cNvSpPr>
          <p:nvPr/>
        </p:nvSpPr>
        <p:spPr>
          <a:xfrm>
            <a:off x="469901" y="685800"/>
            <a:ext cx="11722098" cy="33410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indent="0" defTabSz="457206">
              <a:spcBef>
                <a:spcPts val="1801"/>
              </a:spcBef>
              <a:buClr>
                <a:srgbClr val="37BAAB"/>
              </a:buClr>
              <a:buFont typeface="Arial"/>
              <a:buNone/>
              <a:defRPr sz="1600" b="0">
                <a:solidFill>
                  <a:srgbClr val="57575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28604" indent="-228604" defTabSz="457206">
              <a:spcBef>
                <a:spcPts val="1200"/>
              </a:spcBef>
              <a:buClr>
                <a:srgbClr val="37BAAB"/>
              </a:buClr>
              <a:buFont typeface="Arial"/>
              <a:buChar char="•"/>
              <a:defRPr sz="180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548647" indent="-228604" defTabSz="457206">
              <a:spcBef>
                <a:spcPts val="601"/>
              </a:spcBef>
              <a:buClr>
                <a:srgbClr val="37BAAB"/>
              </a:buClr>
              <a:buFont typeface="Lucida Grande"/>
              <a:buChar char="–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914411" indent="-228604" defTabSz="457206">
              <a:spcBef>
                <a:spcPts val="601"/>
              </a:spcBef>
              <a:buClr>
                <a:srgbClr val="37BAAB"/>
              </a:buClr>
              <a:buFont typeface="Arial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234456" indent="-182882" defTabSz="457206">
              <a:spcBef>
                <a:spcPts val="300"/>
              </a:spcBef>
              <a:buClr>
                <a:srgbClr val="37BAAB"/>
              </a:buClr>
              <a:buFont typeface="Arial"/>
              <a:buChar char="»"/>
              <a:defRPr sz="140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32" indent="-228604" defTabSz="457206">
              <a:spcBef>
                <a:spcPct val="20000"/>
              </a:spcBef>
              <a:buFont typeface="Arial"/>
              <a:buChar char="•"/>
              <a:defRPr sz="2000"/>
            </a:lvl6pPr>
            <a:lvl7pPr marL="2971838" indent="-228604" defTabSz="457206">
              <a:spcBef>
                <a:spcPct val="20000"/>
              </a:spcBef>
              <a:buFont typeface="Arial"/>
              <a:buChar char="•"/>
              <a:defRPr sz="2000"/>
            </a:lvl7pPr>
            <a:lvl8pPr marL="3429044" indent="-228604" defTabSz="457206">
              <a:spcBef>
                <a:spcPct val="20000"/>
              </a:spcBef>
              <a:buFont typeface="Arial"/>
              <a:buChar char="•"/>
              <a:defRPr sz="2000"/>
            </a:lvl8pPr>
            <a:lvl9pPr marL="3886249" indent="-228604" defTabSz="457206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marL="0" marR="0" lvl="0" indent="0" algn="l" defTabSz="457206" rtl="0" eaLnBrk="1" fontAlgn="auto" latinLnBrk="0" hangingPunct="1">
              <a:lnSpc>
                <a:spcPct val="100000"/>
              </a:lnSpc>
              <a:spcBef>
                <a:spcPts val="1801"/>
              </a:spcBef>
              <a:spcAft>
                <a:spcPts val="0"/>
              </a:spcAft>
              <a:buClr>
                <a:srgbClr val="37BAAB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Generative AI can produce a wide range of outputs depending on the specific application and type of data that is needed. Here are some common output types that are applicable to business</a:t>
            </a:r>
          </a:p>
        </p:txBody>
      </p:sp>
      <p:sp>
        <p:nvSpPr>
          <p:cNvPr id="37" name="object 2">
            <a:extLst>
              <a:ext uri="{FF2B5EF4-FFF2-40B4-BE49-F238E27FC236}">
                <a16:creationId xmlns:a16="http://schemas.microsoft.com/office/drawing/2014/main" id="{5A10C3B2-11D3-463E-99CC-64053F812A29}"/>
              </a:ext>
            </a:extLst>
          </p:cNvPr>
          <p:cNvSpPr/>
          <p:nvPr/>
        </p:nvSpPr>
        <p:spPr>
          <a:xfrm>
            <a:off x="569963" y="2326985"/>
            <a:ext cx="10362476" cy="0"/>
          </a:xfrm>
          <a:custGeom>
            <a:avLst/>
            <a:gdLst/>
            <a:ahLst/>
            <a:cxnLst/>
            <a:rect l="l" t="t" r="r" b="b"/>
            <a:pathLst>
              <a:path w="10938510">
                <a:moveTo>
                  <a:pt x="0" y="0"/>
                </a:moveTo>
                <a:lnTo>
                  <a:pt x="10938383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8" name="object 3">
            <a:extLst>
              <a:ext uri="{FF2B5EF4-FFF2-40B4-BE49-F238E27FC236}">
                <a16:creationId xmlns:a16="http://schemas.microsoft.com/office/drawing/2014/main" id="{CEE983CF-FDC1-44B6-87D5-51E042562020}"/>
              </a:ext>
            </a:extLst>
          </p:cNvPr>
          <p:cNvSpPr/>
          <p:nvPr/>
        </p:nvSpPr>
        <p:spPr>
          <a:xfrm>
            <a:off x="569963" y="3620860"/>
            <a:ext cx="10362476" cy="0"/>
          </a:xfrm>
          <a:custGeom>
            <a:avLst/>
            <a:gdLst/>
            <a:ahLst/>
            <a:cxnLst/>
            <a:rect l="l" t="t" r="r" b="b"/>
            <a:pathLst>
              <a:path w="10938510">
                <a:moveTo>
                  <a:pt x="0" y="0"/>
                </a:moveTo>
                <a:lnTo>
                  <a:pt x="10938383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9" name="object 4">
            <a:extLst>
              <a:ext uri="{FF2B5EF4-FFF2-40B4-BE49-F238E27FC236}">
                <a16:creationId xmlns:a16="http://schemas.microsoft.com/office/drawing/2014/main" id="{DDB0E3F9-BB56-4C46-B61E-C4DFFB63416B}"/>
              </a:ext>
            </a:extLst>
          </p:cNvPr>
          <p:cNvSpPr/>
          <p:nvPr/>
        </p:nvSpPr>
        <p:spPr>
          <a:xfrm>
            <a:off x="1808416" y="4901021"/>
            <a:ext cx="8229600" cy="0"/>
          </a:xfrm>
          <a:custGeom>
            <a:avLst/>
            <a:gdLst/>
            <a:ahLst/>
            <a:cxnLst/>
            <a:rect l="l" t="t" r="r" b="b"/>
            <a:pathLst>
              <a:path w="10938510">
                <a:moveTo>
                  <a:pt x="0" y="0"/>
                </a:moveTo>
                <a:lnTo>
                  <a:pt x="10938383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3D1B9DF-68AE-48CA-A4CB-550BA9E9FCBD}"/>
              </a:ext>
            </a:extLst>
          </p:cNvPr>
          <p:cNvSpPr txBox="1"/>
          <p:nvPr/>
        </p:nvSpPr>
        <p:spPr>
          <a:xfrm>
            <a:off x="510359" y="1931499"/>
            <a:ext cx="4012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B2E8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CD00223-E46B-4C28-9028-FF5E699EA4C3}"/>
              </a:ext>
            </a:extLst>
          </p:cNvPr>
          <p:cNvSpPr txBox="1"/>
          <p:nvPr/>
        </p:nvSpPr>
        <p:spPr>
          <a:xfrm>
            <a:off x="569963" y="2336800"/>
            <a:ext cx="3579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Prompt: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Explain</a:t>
            </a:r>
            <a:r>
              <a:rPr kumimoji="0" lang="en-US" sz="1400" b="0" i="0" u="none" strike="noStrike" kern="0" cap="none" spc="-1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1400" b="0" i="0" u="none" strike="noStrike" kern="0" cap="none" spc="-25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business</a:t>
            </a:r>
            <a:r>
              <a:rPr kumimoji="0" lang="en-US" sz="1400" b="0" i="0" u="none" strike="noStrike" kern="0" cap="none" spc="-5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impact</a:t>
            </a:r>
            <a:r>
              <a:rPr kumimoji="0" lang="en-US" sz="1400" b="0" i="0" u="none" strike="noStrike" kern="0" cap="none" spc="-1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</a:t>
            </a:r>
            <a:r>
              <a:rPr kumimoji="0" lang="en-US" sz="1400" b="0" i="0" u="none" strike="noStrike" kern="0" cap="none" spc="-1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Generative AI</a:t>
            </a:r>
            <a:r>
              <a:rPr kumimoji="0" lang="en-US" sz="1400" b="0" i="0" u="none" strike="noStrike" kern="0" cap="none" spc="-15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</a:t>
            </a:r>
            <a:r>
              <a:rPr kumimoji="0" lang="en-US" sz="1400" b="0" i="0" u="none" strike="noStrike" kern="0" cap="none" spc="5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50 </a:t>
            </a:r>
            <a:r>
              <a:rPr kumimoji="0" lang="en-US" sz="1400" b="0" i="0" u="none" strike="noStrike" kern="0" cap="none" spc="-1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words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E86B306-B93B-4E92-916C-26DE5202FB61}"/>
              </a:ext>
            </a:extLst>
          </p:cNvPr>
          <p:cNvSpPr txBox="1"/>
          <p:nvPr/>
        </p:nvSpPr>
        <p:spPr>
          <a:xfrm>
            <a:off x="501650" y="3206899"/>
            <a:ext cx="3932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75787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Image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AF1E0C1-ABB6-4017-9E31-CA9A62A98FA8}"/>
              </a:ext>
            </a:extLst>
          </p:cNvPr>
          <p:cNvSpPr txBox="1"/>
          <p:nvPr/>
        </p:nvSpPr>
        <p:spPr>
          <a:xfrm>
            <a:off x="569963" y="3623923"/>
            <a:ext cx="3529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Prompt:</a:t>
            </a: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</a:t>
            </a:r>
            <a:r>
              <a:rPr kumimoji="0" lang="en-US" sz="1400" b="0" i="0" u="none" strike="noStrike" kern="0" cap="none" spc="-5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bowl</a:t>
            </a:r>
            <a:r>
              <a:rPr kumimoji="0" lang="en-US" sz="1400" b="0" i="0" u="none" strike="noStrike" kern="0" cap="none" spc="-5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kumimoji="0" lang="en-US" sz="1400" b="0" i="0" u="none" strike="noStrike" kern="0" cap="none" spc="-1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soup</a:t>
            </a:r>
            <a:r>
              <a:rPr kumimoji="0" lang="en-US" sz="1400" b="0" i="0" u="none" strike="noStrike" kern="0" cap="none" spc="-1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that</a:t>
            </a:r>
            <a:r>
              <a:rPr kumimoji="0" lang="en-US" sz="1400" b="0" i="0" u="none" strike="noStrike" kern="0" cap="none" spc="-15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</a:t>
            </a:r>
            <a:r>
              <a:rPr kumimoji="0" lang="en-US" sz="1400" b="0" i="0" u="none" strike="noStrike" kern="0" cap="none" spc="-5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kumimoji="0" lang="en-US" sz="1400" b="0" i="0" u="none" strike="noStrike" kern="0" cap="none" spc="-5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1400" b="0" i="0" u="none" strike="noStrike" kern="0" cap="none" spc="-1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portal </a:t>
            </a: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</a:t>
            </a:r>
            <a:r>
              <a:rPr kumimoji="0" lang="en-US" sz="1400" b="0" i="0" u="none" strike="noStrike" kern="0" cap="none" spc="-1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another</a:t>
            </a:r>
            <a:r>
              <a:rPr kumimoji="0" lang="en-US" sz="1400" b="0" i="0" u="none" strike="noStrike" kern="0" cap="none" spc="-5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dimension as </a:t>
            </a:r>
            <a:r>
              <a:rPr kumimoji="0" lang="en-US" sz="1400" b="0" i="0" u="none" strike="noStrike" kern="0" cap="none" spc="-1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digital </a:t>
            </a:r>
            <a:r>
              <a:rPr kumimoji="0" lang="en-US" sz="1400" b="0" i="0" u="none" strike="noStrike" kern="0" cap="none" spc="-25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art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63ED906-3D90-4E0B-96E4-0A70E732F6A3}"/>
              </a:ext>
            </a:extLst>
          </p:cNvPr>
          <p:cNvSpPr txBox="1"/>
          <p:nvPr/>
        </p:nvSpPr>
        <p:spPr>
          <a:xfrm>
            <a:off x="1774460" y="4509196"/>
            <a:ext cx="4180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86BC25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Audio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C1FDD25-E1D1-48F7-85B1-FC5B39120BB7}"/>
              </a:ext>
            </a:extLst>
          </p:cNvPr>
          <p:cNvSpPr txBox="1"/>
          <p:nvPr/>
        </p:nvSpPr>
        <p:spPr>
          <a:xfrm>
            <a:off x="1808416" y="4901346"/>
            <a:ext cx="2838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Generative AI-powered customer service agents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5DD78BC-F9CC-470D-BC64-1582FDE69C8A}"/>
              </a:ext>
            </a:extLst>
          </p:cNvPr>
          <p:cNvSpPr txBox="1"/>
          <p:nvPr/>
        </p:nvSpPr>
        <p:spPr>
          <a:xfrm>
            <a:off x="6980734" y="1931499"/>
            <a:ext cx="4011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97A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Video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B21F7F2-6536-4056-845F-2152FC714C44}"/>
              </a:ext>
            </a:extLst>
          </p:cNvPr>
          <p:cNvSpPr txBox="1"/>
          <p:nvPr/>
        </p:nvSpPr>
        <p:spPr>
          <a:xfrm>
            <a:off x="7402484" y="2336800"/>
            <a:ext cx="3529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Prompt:</a:t>
            </a: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Create a video of a teddy bear painting a portrait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ADD1DD7-838E-4ACF-BA87-01C62A8AEA02}"/>
              </a:ext>
            </a:extLst>
          </p:cNvPr>
          <p:cNvSpPr txBox="1"/>
          <p:nvPr/>
        </p:nvSpPr>
        <p:spPr>
          <a:xfrm>
            <a:off x="6980734" y="3206899"/>
            <a:ext cx="4020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B2E8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Code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5D64710-438F-4942-A705-80AAC4E82652}"/>
              </a:ext>
            </a:extLst>
          </p:cNvPr>
          <p:cNvSpPr txBox="1"/>
          <p:nvPr/>
        </p:nvSpPr>
        <p:spPr>
          <a:xfrm>
            <a:off x="7859458" y="3627451"/>
            <a:ext cx="34513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Prompt:</a:t>
            </a: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python, code a program that predicts the likelihood of customer conversion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5E7161F-1432-46E7-AEE5-C024F9D7C8FE}"/>
              </a:ext>
            </a:extLst>
          </p:cNvPr>
          <p:cNvSpPr txBox="1"/>
          <p:nvPr/>
        </p:nvSpPr>
        <p:spPr>
          <a:xfrm>
            <a:off x="5798597" y="4509196"/>
            <a:ext cx="4340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3D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5CFE0B9-A381-43B9-A281-DD31C7C0A35A}"/>
              </a:ext>
            </a:extLst>
          </p:cNvPr>
          <p:cNvSpPr txBox="1"/>
          <p:nvPr/>
        </p:nvSpPr>
        <p:spPr>
          <a:xfrm>
            <a:off x="7364051" y="4866253"/>
            <a:ext cx="38939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Prompt:</a:t>
            </a: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beautiful dress made out of garbage bags, on a mannequin. Studio lighting, high quality, high resolution.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24B744D-2D99-4842-9E72-5A4AF717781C}"/>
              </a:ext>
            </a:extLst>
          </p:cNvPr>
          <p:cNvGrpSpPr/>
          <p:nvPr/>
        </p:nvGrpSpPr>
        <p:grpSpPr>
          <a:xfrm>
            <a:off x="4116709" y="1866510"/>
            <a:ext cx="3579057" cy="3395734"/>
            <a:chOff x="4354306" y="1730330"/>
            <a:chExt cx="3579057" cy="3395734"/>
          </a:xfrm>
        </p:grpSpPr>
        <p:sp>
          <p:nvSpPr>
            <p:cNvPr id="54" name="object 27">
              <a:extLst>
                <a:ext uri="{FF2B5EF4-FFF2-40B4-BE49-F238E27FC236}">
                  <a16:creationId xmlns:a16="http://schemas.microsoft.com/office/drawing/2014/main" id="{5ECEB3FC-C65E-40C6-A317-F8FAA165A7EF}"/>
                </a:ext>
              </a:extLst>
            </p:cNvPr>
            <p:cNvSpPr/>
            <p:nvPr/>
          </p:nvSpPr>
          <p:spPr>
            <a:xfrm>
              <a:off x="4386606" y="1730330"/>
              <a:ext cx="3529955" cy="337669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83965AD6-BA3E-4031-8DB4-2142AF0DE10B}"/>
                </a:ext>
              </a:extLst>
            </p:cNvPr>
            <p:cNvSpPr/>
            <p:nvPr/>
          </p:nvSpPr>
          <p:spPr>
            <a:xfrm>
              <a:off x="5101324" y="1820756"/>
              <a:ext cx="731520" cy="7315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538027FC-8E4B-4F7B-B90E-4BE299CDC7B8}"/>
                </a:ext>
              </a:extLst>
            </p:cNvPr>
            <p:cNvSpPr/>
            <p:nvPr/>
          </p:nvSpPr>
          <p:spPr>
            <a:xfrm>
              <a:off x="6448810" y="1820756"/>
              <a:ext cx="731520" cy="7315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46680D98-A594-48A1-9041-F25424F39837}"/>
                </a:ext>
              </a:extLst>
            </p:cNvPr>
            <p:cNvSpPr/>
            <p:nvPr/>
          </p:nvSpPr>
          <p:spPr>
            <a:xfrm>
              <a:off x="6448810" y="4394544"/>
              <a:ext cx="731520" cy="7315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D76C5779-C16A-4AFA-B0F1-E64F093381E5}"/>
                </a:ext>
              </a:extLst>
            </p:cNvPr>
            <p:cNvSpPr/>
            <p:nvPr/>
          </p:nvSpPr>
          <p:spPr>
            <a:xfrm>
              <a:off x="5105193" y="4394544"/>
              <a:ext cx="731520" cy="7315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3A0B68F9-976B-4796-AB56-A26E6482F320}"/>
                </a:ext>
              </a:extLst>
            </p:cNvPr>
            <p:cNvSpPr/>
            <p:nvPr/>
          </p:nvSpPr>
          <p:spPr>
            <a:xfrm>
              <a:off x="4354306" y="3121266"/>
              <a:ext cx="731520" cy="7315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8096F493-F0DA-454E-B4B5-B2E73BF662AB}"/>
                </a:ext>
              </a:extLst>
            </p:cNvPr>
            <p:cNvSpPr/>
            <p:nvPr/>
          </p:nvSpPr>
          <p:spPr>
            <a:xfrm>
              <a:off x="7201843" y="3121266"/>
              <a:ext cx="731520" cy="7315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61" name="Graphic 4">
            <a:extLst>
              <a:ext uri="{FF2B5EF4-FFF2-40B4-BE49-F238E27FC236}">
                <a16:creationId xmlns:a16="http://schemas.microsoft.com/office/drawing/2014/main" id="{B520D3F5-8797-4D97-A470-AB9678B866C7}"/>
              </a:ext>
            </a:extLst>
          </p:cNvPr>
          <p:cNvGrpSpPr/>
          <p:nvPr/>
        </p:nvGrpSpPr>
        <p:grpSpPr>
          <a:xfrm>
            <a:off x="4914975" y="4584910"/>
            <a:ext cx="640080" cy="640080"/>
            <a:chOff x="1515054" y="918179"/>
            <a:chExt cx="361670" cy="361333"/>
          </a:xfrm>
          <a:solidFill>
            <a:schemeClr val="bg1"/>
          </a:solidFill>
        </p:grpSpPr>
        <p:sp>
          <p:nvSpPr>
            <p:cNvPr id="62" name="Graphic 4">
              <a:extLst>
                <a:ext uri="{FF2B5EF4-FFF2-40B4-BE49-F238E27FC236}">
                  <a16:creationId xmlns:a16="http://schemas.microsoft.com/office/drawing/2014/main" id="{7F7D5203-D12D-4F18-9D17-9CCFF52862DF}"/>
                </a:ext>
              </a:extLst>
            </p:cNvPr>
            <p:cNvSpPr/>
            <p:nvPr/>
          </p:nvSpPr>
          <p:spPr>
            <a:xfrm>
              <a:off x="1515054" y="918179"/>
              <a:ext cx="361670" cy="361333"/>
            </a:xfrm>
            <a:custGeom>
              <a:avLst/>
              <a:gdLst>
                <a:gd name="connsiteX0" fmla="*/ 180835 w 361670"/>
                <a:gd name="connsiteY0" fmla="*/ 0 h 361333"/>
                <a:gd name="connsiteX1" fmla="*/ 0 w 361670"/>
                <a:gd name="connsiteY1" fmla="*/ 180667 h 361333"/>
                <a:gd name="connsiteX2" fmla="*/ 180835 w 361670"/>
                <a:gd name="connsiteY2" fmla="*/ 361333 h 361333"/>
                <a:gd name="connsiteX3" fmla="*/ 361670 w 361670"/>
                <a:gd name="connsiteY3" fmla="*/ 180667 h 361333"/>
                <a:gd name="connsiteX4" fmla="*/ 180835 w 361670"/>
                <a:gd name="connsiteY4" fmla="*/ 0 h 361333"/>
                <a:gd name="connsiteX5" fmla="*/ 180835 w 361670"/>
                <a:gd name="connsiteY5" fmla="*/ 349204 h 361333"/>
                <a:gd name="connsiteX6" fmla="*/ 12780 w 361670"/>
                <a:gd name="connsiteY6" fmla="*/ 181305 h 361333"/>
                <a:gd name="connsiteX7" fmla="*/ 180835 w 361670"/>
                <a:gd name="connsiteY7" fmla="*/ 13406 h 361333"/>
                <a:gd name="connsiteX8" fmla="*/ 348891 w 361670"/>
                <a:gd name="connsiteY8" fmla="*/ 181305 h 361333"/>
                <a:gd name="connsiteX9" fmla="*/ 180835 w 361670"/>
                <a:gd name="connsiteY9" fmla="*/ 349204 h 361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1670" h="361333">
                  <a:moveTo>
                    <a:pt x="180835" y="0"/>
                  </a:moveTo>
                  <a:cubicBezTo>
                    <a:pt x="80513" y="0"/>
                    <a:pt x="0" y="81077"/>
                    <a:pt x="0" y="180667"/>
                  </a:cubicBezTo>
                  <a:cubicBezTo>
                    <a:pt x="0" y="280257"/>
                    <a:pt x="81152" y="361333"/>
                    <a:pt x="180835" y="361333"/>
                  </a:cubicBezTo>
                  <a:cubicBezTo>
                    <a:pt x="280518" y="361333"/>
                    <a:pt x="361670" y="280257"/>
                    <a:pt x="361670" y="180667"/>
                  </a:cubicBezTo>
                  <a:cubicBezTo>
                    <a:pt x="361670" y="81077"/>
                    <a:pt x="280518" y="0"/>
                    <a:pt x="180835" y="0"/>
                  </a:cubicBezTo>
                  <a:close/>
                  <a:moveTo>
                    <a:pt x="180835" y="349204"/>
                  </a:moveTo>
                  <a:cubicBezTo>
                    <a:pt x="88181" y="349204"/>
                    <a:pt x="12780" y="273873"/>
                    <a:pt x="12780" y="181305"/>
                  </a:cubicBezTo>
                  <a:cubicBezTo>
                    <a:pt x="12780" y="88737"/>
                    <a:pt x="88181" y="13406"/>
                    <a:pt x="180835" y="13406"/>
                  </a:cubicBezTo>
                  <a:cubicBezTo>
                    <a:pt x="273489" y="13406"/>
                    <a:pt x="348891" y="88737"/>
                    <a:pt x="348891" y="181305"/>
                  </a:cubicBezTo>
                  <a:cubicBezTo>
                    <a:pt x="348891" y="273873"/>
                    <a:pt x="273489" y="349204"/>
                    <a:pt x="180835" y="349204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63" name="Graphic 4">
              <a:extLst>
                <a:ext uri="{FF2B5EF4-FFF2-40B4-BE49-F238E27FC236}">
                  <a16:creationId xmlns:a16="http://schemas.microsoft.com/office/drawing/2014/main" id="{A8AE8346-7F4F-4278-AF14-33E0C4377477}"/>
                </a:ext>
              </a:extLst>
            </p:cNvPr>
            <p:cNvSpPr/>
            <p:nvPr/>
          </p:nvSpPr>
          <p:spPr>
            <a:xfrm>
              <a:off x="1571924" y="996063"/>
              <a:ext cx="247290" cy="193434"/>
            </a:xfrm>
            <a:custGeom>
              <a:avLst/>
              <a:gdLst>
                <a:gd name="connsiteX0" fmla="*/ 227482 w 247290"/>
                <a:gd name="connsiteY0" fmla="*/ 118104 h 193434"/>
                <a:gd name="connsiteX1" fmla="*/ 227482 w 247290"/>
                <a:gd name="connsiteY1" fmla="*/ 104059 h 193434"/>
                <a:gd name="connsiteX2" fmla="*/ 123326 w 247290"/>
                <a:gd name="connsiteY2" fmla="*/ 0 h 193434"/>
                <a:gd name="connsiteX3" fmla="*/ 19170 w 247290"/>
                <a:gd name="connsiteY3" fmla="*/ 104059 h 193434"/>
                <a:gd name="connsiteX4" fmla="*/ 19170 w 247290"/>
                <a:gd name="connsiteY4" fmla="*/ 120019 h 193434"/>
                <a:gd name="connsiteX5" fmla="*/ 0 w 247290"/>
                <a:gd name="connsiteY5" fmla="*/ 150024 h 193434"/>
                <a:gd name="connsiteX6" fmla="*/ 30672 w 247290"/>
                <a:gd name="connsiteY6" fmla="*/ 183220 h 193434"/>
                <a:gd name="connsiteX7" fmla="*/ 48564 w 247290"/>
                <a:gd name="connsiteY7" fmla="*/ 193435 h 193434"/>
                <a:gd name="connsiteX8" fmla="*/ 70289 w 247290"/>
                <a:gd name="connsiteY8" fmla="*/ 193435 h 193434"/>
                <a:gd name="connsiteX9" fmla="*/ 76679 w 247290"/>
                <a:gd name="connsiteY9" fmla="*/ 187051 h 193434"/>
                <a:gd name="connsiteX10" fmla="*/ 76679 w 247290"/>
                <a:gd name="connsiteY10" fmla="*/ 113635 h 193434"/>
                <a:gd name="connsiteX11" fmla="*/ 70289 w 247290"/>
                <a:gd name="connsiteY11" fmla="*/ 107251 h 193434"/>
                <a:gd name="connsiteX12" fmla="*/ 48564 w 247290"/>
                <a:gd name="connsiteY12" fmla="*/ 107251 h 193434"/>
                <a:gd name="connsiteX13" fmla="*/ 31950 w 247290"/>
                <a:gd name="connsiteY13" fmla="*/ 115550 h 193434"/>
                <a:gd name="connsiteX14" fmla="*/ 31950 w 247290"/>
                <a:gd name="connsiteY14" fmla="*/ 104697 h 193434"/>
                <a:gd name="connsiteX15" fmla="*/ 123326 w 247290"/>
                <a:gd name="connsiteY15" fmla="*/ 13406 h 193434"/>
                <a:gd name="connsiteX16" fmla="*/ 214702 w 247290"/>
                <a:gd name="connsiteY16" fmla="*/ 104697 h 193434"/>
                <a:gd name="connsiteX17" fmla="*/ 214702 w 247290"/>
                <a:gd name="connsiteY17" fmla="*/ 114912 h 193434"/>
                <a:gd name="connsiteX18" fmla="*/ 198727 w 247290"/>
                <a:gd name="connsiteY18" fmla="*/ 107251 h 193434"/>
                <a:gd name="connsiteX19" fmla="*/ 177001 w 247290"/>
                <a:gd name="connsiteY19" fmla="*/ 107251 h 193434"/>
                <a:gd name="connsiteX20" fmla="*/ 170611 w 247290"/>
                <a:gd name="connsiteY20" fmla="*/ 113635 h 193434"/>
                <a:gd name="connsiteX21" fmla="*/ 170611 w 247290"/>
                <a:gd name="connsiteY21" fmla="*/ 187051 h 193434"/>
                <a:gd name="connsiteX22" fmla="*/ 177001 w 247290"/>
                <a:gd name="connsiteY22" fmla="*/ 193435 h 193434"/>
                <a:gd name="connsiteX23" fmla="*/ 198727 w 247290"/>
                <a:gd name="connsiteY23" fmla="*/ 193435 h 193434"/>
                <a:gd name="connsiteX24" fmla="*/ 216619 w 247290"/>
                <a:gd name="connsiteY24" fmla="*/ 183859 h 193434"/>
                <a:gd name="connsiteX25" fmla="*/ 219175 w 247290"/>
                <a:gd name="connsiteY25" fmla="*/ 183859 h 193434"/>
                <a:gd name="connsiteX26" fmla="*/ 247291 w 247290"/>
                <a:gd name="connsiteY26" fmla="*/ 155769 h 193434"/>
                <a:gd name="connsiteX27" fmla="*/ 247291 w 247290"/>
                <a:gd name="connsiteY27" fmla="*/ 145555 h 193434"/>
                <a:gd name="connsiteX28" fmla="*/ 227482 w 247290"/>
                <a:gd name="connsiteY28" fmla="*/ 118104 h 193434"/>
                <a:gd name="connsiteX29" fmla="*/ 13419 w 247290"/>
                <a:gd name="connsiteY29" fmla="*/ 150024 h 193434"/>
                <a:gd name="connsiteX30" fmla="*/ 27477 w 247290"/>
                <a:gd name="connsiteY30" fmla="*/ 130233 h 193434"/>
                <a:gd name="connsiteX31" fmla="*/ 27477 w 247290"/>
                <a:gd name="connsiteY31" fmla="*/ 169814 h 193434"/>
                <a:gd name="connsiteX32" fmla="*/ 13419 w 247290"/>
                <a:gd name="connsiteY32" fmla="*/ 150024 h 193434"/>
                <a:gd name="connsiteX33" fmla="*/ 49202 w 247290"/>
                <a:gd name="connsiteY33" fmla="*/ 119381 h 193434"/>
                <a:gd name="connsiteX34" fmla="*/ 64538 w 247290"/>
                <a:gd name="connsiteY34" fmla="*/ 119381 h 193434"/>
                <a:gd name="connsiteX35" fmla="*/ 64538 w 247290"/>
                <a:gd name="connsiteY35" fmla="*/ 180028 h 193434"/>
                <a:gd name="connsiteX36" fmla="*/ 49202 w 247290"/>
                <a:gd name="connsiteY36" fmla="*/ 180028 h 193434"/>
                <a:gd name="connsiteX37" fmla="*/ 40257 w 247290"/>
                <a:gd name="connsiteY37" fmla="*/ 171091 h 193434"/>
                <a:gd name="connsiteX38" fmla="*/ 40257 w 247290"/>
                <a:gd name="connsiteY38" fmla="*/ 127680 h 193434"/>
                <a:gd name="connsiteX39" fmla="*/ 49202 w 247290"/>
                <a:gd name="connsiteY39" fmla="*/ 119381 h 193434"/>
                <a:gd name="connsiteX40" fmla="*/ 198727 w 247290"/>
                <a:gd name="connsiteY40" fmla="*/ 180028 h 193434"/>
                <a:gd name="connsiteX41" fmla="*/ 183391 w 247290"/>
                <a:gd name="connsiteY41" fmla="*/ 180028 h 193434"/>
                <a:gd name="connsiteX42" fmla="*/ 183391 w 247290"/>
                <a:gd name="connsiteY42" fmla="*/ 119381 h 193434"/>
                <a:gd name="connsiteX43" fmla="*/ 198727 w 247290"/>
                <a:gd name="connsiteY43" fmla="*/ 119381 h 193434"/>
                <a:gd name="connsiteX44" fmla="*/ 207673 w 247290"/>
                <a:gd name="connsiteY44" fmla="*/ 128318 h 193434"/>
                <a:gd name="connsiteX45" fmla="*/ 207673 w 247290"/>
                <a:gd name="connsiteY45" fmla="*/ 171729 h 193434"/>
                <a:gd name="connsiteX46" fmla="*/ 198727 w 247290"/>
                <a:gd name="connsiteY46" fmla="*/ 180028 h 193434"/>
                <a:gd name="connsiteX47" fmla="*/ 234511 w 247290"/>
                <a:gd name="connsiteY47" fmla="*/ 155131 h 193434"/>
                <a:gd name="connsiteX48" fmla="*/ 220453 w 247290"/>
                <a:gd name="connsiteY48" fmla="*/ 170452 h 193434"/>
                <a:gd name="connsiteX49" fmla="*/ 220453 w 247290"/>
                <a:gd name="connsiteY49" fmla="*/ 129595 h 193434"/>
                <a:gd name="connsiteX50" fmla="*/ 234511 w 247290"/>
                <a:gd name="connsiteY50" fmla="*/ 144916 h 193434"/>
                <a:gd name="connsiteX51" fmla="*/ 234511 w 247290"/>
                <a:gd name="connsiteY51" fmla="*/ 155131 h 193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247290" h="193434">
                  <a:moveTo>
                    <a:pt x="227482" y="118104"/>
                  </a:moveTo>
                  <a:lnTo>
                    <a:pt x="227482" y="104059"/>
                  </a:lnTo>
                  <a:cubicBezTo>
                    <a:pt x="227482" y="46603"/>
                    <a:pt x="180835" y="0"/>
                    <a:pt x="123326" y="0"/>
                  </a:cubicBezTo>
                  <a:cubicBezTo>
                    <a:pt x="65816" y="0"/>
                    <a:pt x="19170" y="46603"/>
                    <a:pt x="19170" y="104059"/>
                  </a:cubicBezTo>
                  <a:lnTo>
                    <a:pt x="19170" y="120019"/>
                  </a:lnTo>
                  <a:cubicBezTo>
                    <a:pt x="7668" y="125126"/>
                    <a:pt x="0" y="136617"/>
                    <a:pt x="0" y="150024"/>
                  </a:cubicBezTo>
                  <a:cubicBezTo>
                    <a:pt x="0" y="167260"/>
                    <a:pt x="13419" y="181944"/>
                    <a:pt x="30672" y="183220"/>
                  </a:cubicBezTo>
                  <a:cubicBezTo>
                    <a:pt x="34506" y="188966"/>
                    <a:pt x="40896" y="193435"/>
                    <a:pt x="48564" y="193435"/>
                  </a:cubicBezTo>
                  <a:lnTo>
                    <a:pt x="70289" y="193435"/>
                  </a:lnTo>
                  <a:cubicBezTo>
                    <a:pt x="74123" y="193435"/>
                    <a:pt x="76679" y="190881"/>
                    <a:pt x="76679" y="187051"/>
                  </a:cubicBezTo>
                  <a:lnTo>
                    <a:pt x="76679" y="113635"/>
                  </a:lnTo>
                  <a:cubicBezTo>
                    <a:pt x="76679" y="109805"/>
                    <a:pt x="74123" y="107251"/>
                    <a:pt x="70289" y="107251"/>
                  </a:cubicBezTo>
                  <a:lnTo>
                    <a:pt x="48564" y="107251"/>
                  </a:lnTo>
                  <a:cubicBezTo>
                    <a:pt x="41535" y="107251"/>
                    <a:pt x="35784" y="110443"/>
                    <a:pt x="31950" y="115550"/>
                  </a:cubicBezTo>
                  <a:lnTo>
                    <a:pt x="31950" y="104697"/>
                  </a:lnTo>
                  <a:cubicBezTo>
                    <a:pt x="31950" y="54264"/>
                    <a:pt x="72845" y="13406"/>
                    <a:pt x="123326" y="13406"/>
                  </a:cubicBezTo>
                  <a:cubicBezTo>
                    <a:pt x="173806" y="13406"/>
                    <a:pt x="214702" y="54264"/>
                    <a:pt x="214702" y="104697"/>
                  </a:cubicBezTo>
                  <a:lnTo>
                    <a:pt x="214702" y="114912"/>
                  </a:lnTo>
                  <a:cubicBezTo>
                    <a:pt x="210868" y="110443"/>
                    <a:pt x="205117" y="107251"/>
                    <a:pt x="198727" y="107251"/>
                  </a:cubicBezTo>
                  <a:lnTo>
                    <a:pt x="177001" y="107251"/>
                  </a:lnTo>
                  <a:cubicBezTo>
                    <a:pt x="173167" y="107251"/>
                    <a:pt x="170611" y="109805"/>
                    <a:pt x="170611" y="113635"/>
                  </a:cubicBezTo>
                  <a:lnTo>
                    <a:pt x="170611" y="187051"/>
                  </a:lnTo>
                  <a:cubicBezTo>
                    <a:pt x="170611" y="190881"/>
                    <a:pt x="173167" y="193435"/>
                    <a:pt x="177001" y="193435"/>
                  </a:cubicBezTo>
                  <a:lnTo>
                    <a:pt x="198727" y="193435"/>
                  </a:lnTo>
                  <a:cubicBezTo>
                    <a:pt x="206395" y="193435"/>
                    <a:pt x="212785" y="189604"/>
                    <a:pt x="216619" y="183859"/>
                  </a:cubicBezTo>
                  <a:lnTo>
                    <a:pt x="219175" y="183859"/>
                  </a:lnTo>
                  <a:cubicBezTo>
                    <a:pt x="234511" y="183859"/>
                    <a:pt x="247291" y="171091"/>
                    <a:pt x="247291" y="155769"/>
                  </a:cubicBezTo>
                  <a:lnTo>
                    <a:pt x="247291" y="145555"/>
                  </a:lnTo>
                  <a:cubicBezTo>
                    <a:pt x="247291" y="132149"/>
                    <a:pt x="238984" y="121296"/>
                    <a:pt x="227482" y="118104"/>
                  </a:cubicBezTo>
                  <a:close/>
                  <a:moveTo>
                    <a:pt x="13419" y="150024"/>
                  </a:moveTo>
                  <a:cubicBezTo>
                    <a:pt x="13419" y="141086"/>
                    <a:pt x="19170" y="132787"/>
                    <a:pt x="27477" y="130233"/>
                  </a:cubicBezTo>
                  <a:lnTo>
                    <a:pt x="27477" y="169814"/>
                  </a:lnTo>
                  <a:cubicBezTo>
                    <a:pt x="19170" y="166622"/>
                    <a:pt x="13419" y="158961"/>
                    <a:pt x="13419" y="150024"/>
                  </a:cubicBezTo>
                  <a:close/>
                  <a:moveTo>
                    <a:pt x="49202" y="119381"/>
                  </a:moveTo>
                  <a:lnTo>
                    <a:pt x="64538" y="119381"/>
                  </a:lnTo>
                  <a:lnTo>
                    <a:pt x="64538" y="180028"/>
                  </a:lnTo>
                  <a:lnTo>
                    <a:pt x="49202" y="180028"/>
                  </a:lnTo>
                  <a:cubicBezTo>
                    <a:pt x="44730" y="180028"/>
                    <a:pt x="40257" y="176198"/>
                    <a:pt x="40257" y="171091"/>
                  </a:cubicBezTo>
                  <a:lnTo>
                    <a:pt x="40257" y="127680"/>
                  </a:lnTo>
                  <a:cubicBezTo>
                    <a:pt x="40257" y="123211"/>
                    <a:pt x="44091" y="119381"/>
                    <a:pt x="49202" y="119381"/>
                  </a:cubicBezTo>
                  <a:close/>
                  <a:moveTo>
                    <a:pt x="198727" y="180028"/>
                  </a:moveTo>
                  <a:lnTo>
                    <a:pt x="183391" y="180028"/>
                  </a:lnTo>
                  <a:lnTo>
                    <a:pt x="183391" y="119381"/>
                  </a:lnTo>
                  <a:lnTo>
                    <a:pt x="198727" y="119381"/>
                  </a:lnTo>
                  <a:cubicBezTo>
                    <a:pt x="203200" y="119381"/>
                    <a:pt x="207673" y="123211"/>
                    <a:pt x="207673" y="128318"/>
                  </a:cubicBezTo>
                  <a:lnTo>
                    <a:pt x="207673" y="171729"/>
                  </a:lnTo>
                  <a:cubicBezTo>
                    <a:pt x="207034" y="176198"/>
                    <a:pt x="203200" y="180028"/>
                    <a:pt x="198727" y="180028"/>
                  </a:cubicBezTo>
                  <a:close/>
                  <a:moveTo>
                    <a:pt x="234511" y="155131"/>
                  </a:moveTo>
                  <a:cubicBezTo>
                    <a:pt x="234511" y="163430"/>
                    <a:pt x="228121" y="169814"/>
                    <a:pt x="220453" y="170452"/>
                  </a:cubicBezTo>
                  <a:lnTo>
                    <a:pt x="220453" y="129595"/>
                  </a:lnTo>
                  <a:cubicBezTo>
                    <a:pt x="228760" y="130233"/>
                    <a:pt x="234511" y="136617"/>
                    <a:pt x="234511" y="144916"/>
                  </a:cubicBezTo>
                  <a:lnTo>
                    <a:pt x="234511" y="155131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64" name="Graphic 4">
              <a:extLst>
                <a:ext uri="{FF2B5EF4-FFF2-40B4-BE49-F238E27FC236}">
                  <a16:creationId xmlns:a16="http://schemas.microsoft.com/office/drawing/2014/main" id="{1E03B699-8D9C-4793-8A19-A8C3C0C317D0}"/>
                </a:ext>
              </a:extLst>
            </p:cNvPr>
            <p:cNvSpPr/>
            <p:nvPr/>
          </p:nvSpPr>
          <p:spPr>
            <a:xfrm>
              <a:off x="1610805" y="1015215"/>
              <a:ext cx="168153" cy="82991"/>
            </a:xfrm>
            <a:custGeom>
              <a:avLst/>
              <a:gdLst>
                <a:gd name="connsiteX0" fmla="*/ 155373 w 168153"/>
                <a:gd name="connsiteY0" fmla="*/ 75969 h 82991"/>
                <a:gd name="connsiteX1" fmla="*/ 161763 w 168153"/>
                <a:gd name="connsiteY1" fmla="*/ 82353 h 82991"/>
                <a:gd name="connsiteX2" fmla="*/ 168153 w 168153"/>
                <a:gd name="connsiteY2" fmla="*/ 75969 h 82991"/>
                <a:gd name="connsiteX3" fmla="*/ 146427 w 168153"/>
                <a:gd name="connsiteY3" fmla="*/ 26174 h 82991"/>
                <a:gd name="connsiteX4" fmla="*/ 145149 w 168153"/>
                <a:gd name="connsiteY4" fmla="*/ 25536 h 82991"/>
                <a:gd name="connsiteX5" fmla="*/ 144510 w 168153"/>
                <a:gd name="connsiteY5" fmla="*/ 24898 h 82991"/>
                <a:gd name="connsiteX6" fmla="*/ 141954 w 168153"/>
                <a:gd name="connsiteY6" fmla="*/ 22344 h 82991"/>
                <a:gd name="connsiteX7" fmla="*/ 140676 w 168153"/>
                <a:gd name="connsiteY7" fmla="*/ 21067 h 82991"/>
                <a:gd name="connsiteX8" fmla="*/ 84445 w 168153"/>
                <a:gd name="connsiteY8" fmla="*/ 0 h 82991"/>
                <a:gd name="connsiteX9" fmla="*/ 98 w 168153"/>
                <a:gd name="connsiteY9" fmla="*/ 75969 h 82991"/>
                <a:gd name="connsiteX10" fmla="*/ 5849 w 168153"/>
                <a:gd name="connsiteY10" fmla="*/ 82992 h 82991"/>
                <a:gd name="connsiteX11" fmla="*/ 6488 w 168153"/>
                <a:gd name="connsiteY11" fmla="*/ 82992 h 82991"/>
                <a:gd name="connsiteX12" fmla="*/ 12878 w 168153"/>
                <a:gd name="connsiteY12" fmla="*/ 77246 h 82991"/>
                <a:gd name="connsiteX13" fmla="*/ 29492 w 168153"/>
                <a:gd name="connsiteY13" fmla="*/ 38304 h 82991"/>
                <a:gd name="connsiteX14" fmla="*/ 38437 w 168153"/>
                <a:gd name="connsiteY14" fmla="*/ 47242 h 82991"/>
                <a:gd name="connsiteX15" fmla="*/ 47383 w 168153"/>
                <a:gd name="connsiteY15" fmla="*/ 47242 h 82991"/>
                <a:gd name="connsiteX16" fmla="*/ 85084 w 168153"/>
                <a:gd name="connsiteY16" fmla="*/ 32558 h 82991"/>
                <a:gd name="connsiteX17" fmla="*/ 122785 w 168153"/>
                <a:gd name="connsiteY17" fmla="*/ 47242 h 82991"/>
                <a:gd name="connsiteX18" fmla="*/ 131731 w 168153"/>
                <a:gd name="connsiteY18" fmla="*/ 47242 h 82991"/>
                <a:gd name="connsiteX19" fmla="*/ 140676 w 168153"/>
                <a:gd name="connsiteY19" fmla="*/ 38304 h 82991"/>
                <a:gd name="connsiteX20" fmla="*/ 155373 w 168153"/>
                <a:gd name="connsiteY20" fmla="*/ 75969 h 82991"/>
                <a:gd name="connsiteX21" fmla="*/ 125980 w 168153"/>
                <a:gd name="connsiteY21" fmla="*/ 33835 h 82991"/>
                <a:gd name="connsiteX22" fmla="*/ 84445 w 168153"/>
                <a:gd name="connsiteY22" fmla="*/ 19790 h 82991"/>
                <a:gd name="connsiteX23" fmla="*/ 42910 w 168153"/>
                <a:gd name="connsiteY23" fmla="*/ 33835 h 82991"/>
                <a:gd name="connsiteX24" fmla="*/ 38437 w 168153"/>
                <a:gd name="connsiteY24" fmla="*/ 29366 h 82991"/>
                <a:gd name="connsiteX25" fmla="*/ 84445 w 168153"/>
                <a:gd name="connsiteY25" fmla="*/ 12768 h 82991"/>
                <a:gd name="connsiteX26" fmla="*/ 130453 w 168153"/>
                <a:gd name="connsiteY26" fmla="*/ 29366 h 82991"/>
                <a:gd name="connsiteX27" fmla="*/ 125980 w 168153"/>
                <a:gd name="connsiteY27" fmla="*/ 33835 h 82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68153" h="82991">
                  <a:moveTo>
                    <a:pt x="155373" y="75969"/>
                  </a:moveTo>
                  <a:cubicBezTo>
                    <a:pt x="155373" y="79800"/>
                    <a:pt x="157929" y="82353"/>
                    <a:pt x="161763" y="82353"/>
                  </a:cubicBezTo>
                  <a:cubicBezTo>
                    <a:pt x="165597" y="82353"/>
                    <a:pt x="168153" y="79800"/>
                    <a:pt x="168153" y="75969"/>
                  </a:cubicBezTo>
                  <a:cubicBezTo>
                    <a:pt x="168153" y="58094"/>
                    <a:pt x="159846" y="39581"/>
                    <a:pt x="146427" y="26174"/>
                  </a:cubicBezTo>
                  <a:cubicBezTo>
                    <a:pt x="145788" y="26174"/>
                    <a:pt x="145788" y="25536"/>
                    <a:pt x="145149" y="25536"/>
                  </a:cubicBezTo>
                  <a:cubicBezTo>
                    <a:pt x="145149" y="25536"/>
                    <a:pt x="145149" y="24898"/>
                    <a:pt x="144510" y="24898"/>
                  </a:cubicBezTo>
                  <a:lnTo>
                    <a:pt x="141954" y="22344"/>
                  </a:lnTo>
                  <a:cubicBezTo>
                    <a:pt x="141316" y="21706"/>
                    <a:pt x="141316" y="21706"/>
                    <a:pt x="140676" y="21067"/>
                  </a:cubicBezTo>
                  <a:cubicBezTo>
                    <a:pt x="125341" y="7661"/>
                    <a:pt x="105532" y="0"/>
                    <a:pt x="84445" y="0"/>
                  </a:cubicBezTo>
                  <a:cubicBezTo>
                    <a:pt x="40993" y="0"/>
                    <a:pt x="4571" y="32558"/>
                    <a:pt x="98" y="75969"/>
                  </a:cubicBezTo>
                  <a:cubicBezTo>
                    <a:pt x="-541" y="79161"/>
                    <a:pt x="2015" y="82353"/>
                    <a:pt x="5849" y="82992"/>
                  </a:cubicBezTo>
                  <a:lnTo>
                    <a:pt x="6488" y="82992"/>
                  </a:lnTo>
                  <a:cubicBezTo>
                    <a:pt x="9683" y="82992"/>
                    <a:pt x="12239" y="80438"/>
                    <a:pt x="12878" y="77246"/>
                  </a:cubicBezTo>
                  <a:cubicBezTo>
                    <a:pt x="14156" y="62563"/>
                    <a:pt x="20546" y="49157"/>
                    <a:pt x="29492" y="38304"/>
                  </a:cubicBezTo>
                  <a:lnTo>
                    <a:pt x="38437" y="47242"/>
                  </a:lnTo>
                  <a:cubicBezTo>
                    <a:pt x="40993" y="49795"/>
                    <a:pt x="44827" y="49795"/>
                    <a:pt x="47383" y="47242"/>
                  </a:cubicBezTo>
                  <a:cubicBezTo>
                    <a:pt x="57607" y="37666"/>
                    <a:pt x="71026" y="32558"/>
                    <a:pt x="85084" y="32558"/>
                  </a:cubicBezTo>
                  <a:cubicBezTo>
                    <a:pt x="99142" y="32558"/>
                    <a:pt x="112561" y="37666"/>
                    <a:pt x="122785" y="47242"/>
                  </a:cubicBezTo>
                  <a:cubicBezTo>
                    <a:pt x="125341" y="49795"/>
                    <a:pt x="129174" y="49795"/>
                    <a:pt x="131731" y="47242"/>
                  </a:cubicBezTo>
                  <a:lnTo>
                    <a:pt x="140676" y="38304"/>
                  </a:lnTo>
                  <a:cubicBezTo>
                    <a:pt x="149622" y="48518"/>
                    <a:pt x="155373" y="62563"/>
                    <a:pt x="155373" y="75969"/>
                  </a:cubicBezTo>
                  <a:close/>
                  <a:moveTo>
                    <a:pt x="125980" y="33835"/>
                  </a:moveTo>
                  <a:cubicBezTo>
                    <a:pt x="113839" y="24898"/>
                    <a:pt x="99781" y="19790"/>
                    <a:pt x="84445" y="19790"/>
                  </a:cubicBezTo>
                  <a:cubicBezTo>
                    <a:pt x="69109" y="19790"/>
                    <a:pt x="55051" y="24898"/>
                    <a:pt x="42910" y="33835"/>
                  </a:cubicBezTo>
                  <a:lnTo>
                    <a:pt x="38437" y="29366"/>
                  </a:lnTo>
                  <a:cubicBezTo>
                    <a:pt x="51217" y="19152"/>
                    <a:pt x="67192" y="12768"/>
                    <a:pt x="84445" y="12768"/>
                  </a:cubicBezTo>
                  <a:cubicBezTo>
                    <a:pt x="101059" y="12768"/>
                    <a:pt x="117673" y="18514"/>
                    <a:pt x="130453" y="29366"/>
                  </a:cubicBezTo>
                  <a:lnTo>
                    <a:pt x="125980" y="33835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65" name="Graphic 4">
            <a:extLst>
              <a:ext uri="{FF2B5EF4-FFF2-40B4-BE49-F238E27FC236}">
                <a16:creationId xmlns:a16="http://schemas.microsoft.com/office/drawing/2014/main" id="{6EF72869-38F2-4362-AEFE-3CDC3525B99C}"/>
              </a:ext>
            </a:extLst>
          </p:cNvPr>
          <p:cNvGrpSpPr/>
          <p:nvPr/>
        </p:nvGrpSpPr>
        <p:grpSpPr>
          <a:xfrm>
            <a:off x="6259226" y="1999661"/>
            <a:ext cx="640080" cy="640080"/>
            <a:chOff x="467743" y="918179"/>
            <a:chExt cx="361670" cy="361333"/>
          </a:xfrm>
          <a:solidFill>
            <a:schemeClr val="bg1"/>
          </a:solidFill>
        </p:grpSpPr>
        <p:sp>
          <p:nvSpPr>
            <p:cNvPr id="66" name="Graphic 4">
              <a:extLst>
                <a:ext uri="{FF2B5EF4-FFF2-40B4-BE49-F238E27FC236}">
                  <a16:creationId xmlns:a16="http://schemas.microsoft.com/office/drawing/2014/main" id="{AED15EC6-8E17-475A-863F-543AA4150B47}"/>
                </a:ext>
              </a:extLst>
            </p:cNvPr>
            <p:cNvSpPr/>
            <p:nvPr/>
          </p:nvSpPr>
          <p:spPr>
            <a:xfrm>
              <a:off x="467743" y="918179"/>
              <a:ext cx="361670" cy="361333"/>
            </a:xfrm>
            <a:custGeom>
              <a:avLst/>
              <a:gdLst>
                <a:gd name="connsiteX0" fmla="*/ 180835 w 361670"/>
                <a:gd name="connsiteY0" fmla="*/ 0 h 361333"/>
                <a:gd name="connsiteX1" fmla="*/ 0 w 361670"/>
                <a:gd name="connsiteY1" fmla="*/ 180667 h 361333"/>
                <a:gd name="connsiteX2" fmla="*/ 180835 w 361670"/>
                <a:gd name="connsiteY2" fmla="*/ 361333 h 361333"/>
                <a:gd name="connsiteX3" fmla="*/ 361670 w 361670"/>
                <a:gd name="connsiteY3" fmla="*/ 180667 h 361333"/>
                <a:gd name="connsiteX4" fmla="*/ 180835 w 361670"/>
                <a:gd name="connsiteY4" fmla="*/ 0 h 361333"/>
                <a:gd name="connsiteX5" fmla="*/ 180835 w 361670"/>
                <a:gd name="connsiteY5" fmla="*/ 349204 h 361333"/>
                <a:gd name="connsiteX6" fmla="*/ 12780 w 361670"/>
                <a:gd name="connsiteY6" fmla="*/ 181305 h 361333"/>
                <a:gd name="connsiteX7" fmla="*/ 180835 w 361670"/>
                <a:gd name="connsiteY7" fmla="*/ 13406 h 361333"/>
                <a:gd name="connsiteX8" fmla="*/ 348891 w 361670"/>
                <a:gd name="connsiteY8" fmla="*/ 181305 h 361333"/>
                <a:gd name="connsiteX9" fmla="*/ 180835 w 361670"/>
                <a:gd name="connsiteY9" fmla="*/ 349204 h 361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1670" h="361333">
                  <a:moveTo>
                    <a:pt x="180835" y="0"/>
                  </a:moveTo>
                  <a:cubicBezTo>
                    <a:pt x="80513" y="0"/>
                    <a:pt x="0" y="81077"/>
                    <a:pt x="0" y="180667"/>
                  </a:cubicBezTo>
                  <a:cubicBezTo>
                    <a:pt x="0" y="280257"/>
                    <a:pt x="81152" y="361333"/>
                    <a:pt x="180835" y="361333"/>
                  </a:cubicBezTo>
                  <a:cubicBezTo>
                    <a:pt x="280518" y="361333"/>
                    <a:pt x="361670" y="280257"/>
                    <a:pt x="361670" y="180667"/>
                  </a:cubicBezTo>
                  <a:cubicBezTo>
                    <a:pt x="361670" y="81077"/>
                    <a:pt x="280518" y="0"/>
                    <a:pt x="180835" y="0"/>
                  </a:cubicBezTo>
                  <a:close/>
                  <a:moveTo>
                    <a:pt x="180835" y="349204"/>
                  </a:moveTo>
                  <a:cubicBezTo>
                    <a:pt x="88181" y="349204"/>
                    <a:pt x="12780" y="273873"/>
                    <a:pt x="12780" y="181305"/>
                  </a:cubicBezTo>
                  <a:cubicBezTo>
                    <a:pt x="12780" y="88737"/>
                    <a:pt x="88181" y="13406"/>
                    <a:pt x="180835" y="13406"/>
                  </a:cubicBezTo>
                  <a:cubicBezTo>
                    <a:pt x="273489" y="13406"/>
                    <a:pt x="348891" y="88737"/>
                    <a:pt x="348891" y="181305"/>
                  </a:cubicBezTo>
                  <a:cubicBezTo>
                    <a:pt x="348891" y="273873"/>
                    <a:pt x="273489" y="349204"/>
                    <a:pt x="180835" y="349204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68" name="Graphic 4">
              <a:extLst>
                <a:ext uri="{FF2B5EF4-FFF2-40B4-BE49-F238E27FC236}">
                  <a16:creationId xmlns:a16="http://schemas.microsoft.com/office/drawing/2014/main" id="{F914D954-62AC-425B-A083-1DBF4959378B}"/>
                </a:ext>
              </a:extLst>
            </p:cNvPr>
            <p:cNvSpPr/>
            <p:nvPr/>
          </p:nvSpPr>
          <p:spPr>
            <a:xfrm>
              <a:off x="559119" y="996702"/>
              <a:ext cx="178918" cy="204287"/>
            </a:xfrm>
            <a:custGeom>
              <a:avLst/>
              <a:gdLst>
                <a:gd name="connsiteX0" fmla="*/ 172528 w 178918"/>
                <a:gd name="connsiteY0" fmla="*/ 0 h 204287"/>
                <a:gd name="connsiteX1" fmla="*/ 6390 w 178918"/>
                <a:gd name="connsiteY1" fmla="*/ 0 h 204287"/>
                <a:gd name="connsiteX2" fmla="*/ 0 w 178918"/>
                <a:gd name="connsiteY2" fmla="*/ 6384 h 204287"/>
                <a:gd name="connsiteX3" fmla="*/ 0 w 178918"/>
                <a:gd name="connsiteY3" fmla="*/ 197903 h 204287"/>
                <a:gd name="connsiteX4" fmla="*/ 6390 w 178918"/>
                <a:gd name="connsiteY4" fmla="*/ 204287 h 204287"/>
                <a:gd name="connsiteX5" fmla="*/ 172528 w 178918"/>
                <a:gd name="connsiteY5" fmla="*/ 204287 h 204287"/>
                <a:gd name="connsiteX6" fmla="*/ 178918 w 178918"/>
                <a:gd name="connsiteY6" fmla="*/ 197903 h 204287"/>
                <a:gd name="connsiteX7" fmla="*/ 178918 w 178918"/>
                <a:gd name="connsiteY7" fmla="*/ 6384 h 204287"/>
                <a:gd name="connsiteX8" fmla="*/ 172528 w 178918"/>
                <a:gd name="connsiteY8" fmla="*/ 0 h 204287"/>
                <a:gd name="connsiteX9" fmla="*/ 166138 w 178918"/>
                <a:gd name="connsiteY9" fmla="*/ 25536 h 204287"/>
                <a:gd name="connsiteX10" fmla="*/ 61982 w 178918"/>
                <a:gd name="connsiteY10" fmla="*/ 25536 h 204287"/>
                <a:gd name="connsiteX11" fmla="*/ 61982 w 178918"/>
                <a:gd name="connsiteY11" fmla="*/ 12768 h 204287"/>
                <a:gd name="connsiteX12" fmla="*/ 166138 w 178918"/>
                <a:gd name="connsiteY12" fmla="*/ 12768 h 204287"/>
                <a:gd name="connsiteX13" fmla="*/ 166138 w 178918"/>
                <a:gd name="connsiteY13" fmla="*/ 25536 h 204287"/>
                <a:gd name="connsiteX14" fmla="*/ 44730 w 178918"/>
                <a:gd name="connsiteY14" fmla="*/ 25536 h 204287"/>
                <a:gd name="connsiteX15" fmla="*/ 44730 w 178918"/>
                <a:gd name="connsiteY15" fmla="*/ 12768 h 204287"/>
                <a:gd name="connsiteX16" fmla="*/ 53036 w 178918"/>
                <a:gd name="connsiteY16" fmla="*/ 12768 h 204287"/>
                <a:gd name="connsiteX17" fmla="*/ 53036 w 178918"/>
                <a:gd name="connsiteY17" fmla="*/ 25536 h 204287"/>
                <a:gd name="connsiteX18" fmla="*/ 44730 w 178918"/>
                <a:gd name="connsiteY18" fmla="*/ 25536 h 204287"/>
                <a:gd name="connsiteX19" fmla="*/ 36423 w 178918"/>
                <a:gd name="connsiteY19" fmla="*/ 25536 h 204287"/>
                <a:gd name="connsiteX20" fmla="*/ 28116 w 178918"/>
                <a:gd name="connsiteY20" fmla="*/ 25536 h 204287"/>
                <a:gd name="connsiteX21" fmla="*/ 28116 w 178918"/>
                <a:gd name="connsiteY21" fmla="*/ 12768 h 204287"/>
                <a:gd name="connsiteX22" fmla="*/ 36423 w 178918"/>
                <a:gd name="connsiteY22" fmla="*/ 12768 h 204287"/>
                <a:gd name="connsiteX23" fmla="*/ 36423 w 178918"/>
                <a:gd name="connsiteY23" fmla="*/ 25536 h 204287"/>
                <a:gd name="connsiteX24" fmla="*/ 166138 w 178918"/>
                <a:gd name="connsiteY24" fmla="*/ 38304 h 204287"/>
                <a:gd name="connsiteX25" fmla="*/ 166138 w 178918"/>
                <a:gd name="connsiteY25" fmla="*/ 118742 h 204287"/>
                <a:gd name="connsiteX26" fmla="*/ 12780 w 178918"/>
                <a:gd name="connsiteY26" fmla="*/ 118742 h 204287"/>
                <a:gd name="connsiteX27" fmla="*/ 12780 w 178918"/>
                <a:gd name="connsiteY27" fmla="*/ 38304 h 204287"/>
                <a:gd name="connsiteX28" fmla="*/ 166138 w 178918"/>
                <a:gd name="connsiteY28" fmla="*/ 38304 h 204287"/>
                <a:gd name="connsiteX29" fmla="*/ 19170 w 178918"/>
                <a:gd name="connsiteY29" fmla="*/ 12768 h 204287"/>
                <a:gd name="connsiteX30" fmla="*/ 19170 w 178918"/>
                <a:gd name="connsiteY30" fmla="*/ 25536 h 204287"/>
                <a:gd name="connsiteX31" fmla="*/ 12780 w 178918"/>
                <a:gd name="connsiteY31" fmla="*/ 25536 h 204287"/>
                <a:gd name="connsiteX32" fmla="*/ 12780 w 178918"/>
                <a:gd name="connsiteY32" fmla="*/ 12768 h 204287"/>
                <a:gd name="connsiteX33" fmla="*/ 19170 w 178918"/>
                <a:gd name="connsiteY33" fmla="*/ 12768 h 204287"/>
                <a:gd name="connsiteX34" fmla="*/ 12780 w 178918"/>
                <a:gd name="connsiteY34" fmla="*/ 191519 h 204287"/>
                <a:gd name="connsiteX35" fmla="*/ 12780 w 178918"/>
                <a:gd name="connsiteY35" fmla="*/ 132148 h 204287"/>
                <a:gd name="connsiteX36" fmla="*/ 166138 w 178918"/>
                <a:gd name="connsiteY36" fmla="*/ 132148 h 204287"/>
                <a:gd name="connsiteX37" fmla="*/ 166138 w 178918"/>
                <a:gd name="connsiteY37" fmla="*/ 191519 h 204287"/>
                <a:gd name="connsiteX38" fmla="*/ 12780 w 178918"/>
                <a:gd name="connsiteY38" fmla="*/ 191519 h 204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78918" h="204287">
                  <a:moveTo>
                    <a:pt x="172528" y="0"/>
                  </a:moveTo>
                  <a:lnTo>
                    <a:pt x="6390" y="0"/>
                  </a:lnTo>
                  <a:cubicBezTo>
                    <a:pt x="2556" y="0"/>
                    <a:pt x="0" y="2554"/>
                    <a:pt x="0" y="6384"/>
                  </a:cubicBezTo>
                  <a:lnTo>
                    <a:pt x="0" y="197903"/>
                  </a:lnTo>
                  <a:cubicBezTo>
                    <a:pt x="0" y="201734"/>
                    <a:pt x="2556" y="204287"/>
                    <a:pt x="6390" y="204287"/>
                  </a:cubicBezTo>
                  <a:lnTo>
                    <a:pt x="172528" y="204287"/>
                  </a:lnTo>
                  <a:cubicBezTo>
                    <a:pt x="176362" y="204287"/>
                    <a:pt x="178918" y="201734"/>
                    <a:pt x="178918" y="197903"/>
                  </a:cubicBezTo>
                  <a:lnTo>
                    <a:pt x="178918" y="6384"/>
                  </a:lnTo>
                  <a:cubicBezTo>
                    <a:pt x="178918" y="3192"/>
                    <a:pt x="175723" y="0"/>
                    <a:pt x="172528" y="0"/>
                  </a:cubicBezTo>
                  <a:close/>
                  <a:moveTo>
                    <a:pt x="166138" y="25536"/>
                  </a:moveTo>
                  <a:lnTo>
                    <a:pt x="61982" y="25536"/>
                  </a:lnTo>
                  <a:lnTo>
                    <a:pt x="61982" y="12768"/>
                  </a:lnTo>
                  <a:lnTo>
                    <a:pt x="166138" y="12768"/>
                  </a:lnTo>
                  <a:lnTo>
                    <a:pt x="166138" y="25536"/>
                  </a:lnTo>
                  <a:close/>
                  <a:moveTo>
                    <a:pt x="44730" y="25536"/>
                  </a:moveTo>
                  <a:lnTo>
                    <a:pt x="44730" y="12768"/>
                  </a:lnTo>
                  <a:lnTo>
                    <a:pt x="53036" y="12768"/>
                  </a:lnTo>
                  <a:lnTo>
                    <a:pt x="53036" y="25536"/>
                  </a:lnTo>
                  <a:lnTo>
                    <a:pt x="44730" y="25536"/>
                  </a:lnTo>
                  <a:close/>
                  <a:moveTo>
                    <a:pt x="36423" y="25536"/>
                  </a:moveTo>
                  <a:lnTo>
                    <a:pt x="28116" y="25536"/>
                  </a:lnTo>
                  <a:lnTo>
                    <a:pt x="28116" y="12768"/>
                  </a:lnTo>
                  <a:lnTo>
                    <a:pt x="36423" y="12768"/>
                  </a:lnTo>
                  <a:lnTo>
                    <a:pt x="36423" y="25536"/>
                  </a:lnTo>
                  <a:close/>
                  <a:moveTo>
                    <a:pt x="166138" y="38304"/>
                  </a:moveTo>
                  <a:lnTo>
                    <a:pt x="166138" y="118742"/>
                  </a:lnTo>
                  <a:lnTo>
                    <a:pt x="12780" y="118742"/>
                  </a:lnTo>
                  <a:lnTo>
                    <a:pt x="12780" y="38304"/>
                  </a:lnTo>
                  <a:lnTo>
                    <a:pt x="166138" y="38304"/>
                  </a:lnTo>
                  <a:close/>
                  <a:moveTo>
                    <a:pt x="19170" y="12768"/>
                  </a:moveTo>
                  <a:lnTo>
                    <a:pt x="19170" y="25536"/>
                  </a:lnTo>
                  <a:lnTo>
                    <a:pt x="12780" y="25536"/>
                  </a:lnTo>
                  <a:lnTo>
                    <a:pt x="12780" y="12768"/>
                  </a:lnTo>
                  <a:lnTo>
                    <a:pt x="19170" y="12768"/>
                  </a:lnTo>
                  <a:close/>
                  <a:moveTo>
                    <a:pt x="12780" y="191519"/>
                  </a:moveTo>
                  <a:lnTo>
                    <a:pt x="12780" y="132148"/>
                  </a:lnTo>
                  <a:lnTo>
                    <a:pt x="166138" y="132148"/>
                  </a:lnTo>
                  <a:lnTo>
                    <a:pt x="166138" y="191519"/>
                  </a:lnTo>
                  <a:lnTo>
                    <a:pt x="12780" y="191519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69" name="Graphic 4">
              <a:extLst>
                <a:ext uri="{FF2B5EF4-FFF2-40B4-BE49-F238E27FC236}">
                  <a16:creationId xmlns:a16="http://schemas.microsoft.com/office/drawing/2014/main" id="{9214F4B0-D6CB-4846-B6AD-BA4249A8BE2F}"/>
                </a:ext>
              </a:extLst>
            </p:cNvPr>
            <p:cNvSpPr/>
            <p:nvPr/>
          </p:nvSpPr>
          <p:spPr>
            <a:xfrm>
              <a:off x="580206" y="1137149"/>
              <a:ext cx="42812" cy="42772"/>
            </a:xfrm>
            <a:custGeom>
              <a:avLst/>
              <a:gdLst>
                <a:gd name="connsiteX0" fmla="*/ 36423 w 42812"/>
                <a:gd name="connsiteY0" fmla="*/ 0 h 42772"/>
                <a:gd name="connsiteX1" fmla="*/ 6390 w 42812"/>
                <a:gd name="connsiteY1" fmla="*/ 0 h 42772"/>
                <a:gd name="connsiteX2" fmla="*/ 0 w 42812"/>
                <a:gd name="connsiteY2" fmla="*/ 6384 h 42772"/>
                <a:gd name="connsiteX3" fmla="*/ 0 w 42812"/>
                <a:gd name="connsiteY3" fmla="*/ 36389 h 42772"/>
                <a:gd name="connsiteX4" fmla="*/ 6390 w 42812"/>
                <a:gd name="connsiteY4" fmla="*/ 42773 h 42772"/>
                <a:gd name="connsiteX5" fmla="*/ 36423 w 42812"/>
                <a:gd name="connsiteY5" fmla="*/ 42773 h 42772"/>
                <a:gd name="connsiteX6" fmla="*/ 42813 w 42812"/>
                <a:gd name="connsiteY6" fmla="*/ 36389 h 42772"/>
                <a:gd name="connsiteX7" fmla="*/ 42813 w 42812"/>
                <a:gd name="connsiteY7" fmla="*/ 6384 h 42772"/>
                <a:gd name="connsiteX8" fmla="*/ 36423 w 42812"/>
                <a:gd name="connsiteY8" fmla="*/ 0 h 42772"/>
                <a:gd name="connsiteX9" fmla="*/ 30033 w 42812"/>
                <a:gd name="connsiteY9" fmla="*/ 30005 h 42772"/>
                <a:gd name="connsiteX10" fmla="*/ 12780 w 42812"/>
                <a:gd name="connsiteY10" fmla="*/ 30005 h 42772"/>
                <a:gd name="connsiteX11" fmla="*/ 12780 w 42812"/>
                <a:gd name="connsiteY11" fmla="*/ 12768 h 42772"/>
                <a:gd name="connsiteX12" fmla="*/ 30033 w 42812"/>
                <a:gd name="connsiteY12" fmla="*/ 12768 h 42772"/>
                <a:gd name="connsiteX13" fmla="*/ 30033 w 42812"/>
                <a:gd name="connsiteY13" fmla="*/ 30005 h 4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2812" h="42772">
                  <a:moveTo>
                    <a:pt x="36423" y="0"/>
                  </a:moveTo>
                  <a:lnTo>
                    <a:pt x="6390" y="0"/>
                  </a:lnTo>
                  <a:cubicBezTo>
                    <a:pt x="2556" y="0"/>
                    <a:pt x="0" y="2554"/>
                    <a:pt x="0" y="6384"/>
                  </a:cubicBezTo>
                  <a:lnTo>
                    <a:pt x="0" y="36389"/>
                  </a:lnTo>
                  <a:cubicBezTo>
                    <a:pt x="0" y="40219"/>
                    <a:pt x="2556" y="42773"/>
                    <a:pt x="6390" y="42773"/>
                  </a:cubicBezTo>
                  <a:lnTo>
                    <a:pt x="36423" y="42773"/>
                  </a:lnTo>
                  <a:cubicBezTo>
                    <a:pt x="40257" y="42773"/>
                    <a:pt x="42813" y="40219"/>
                    <a:pt x="42813" y="36389"/>
                  </a:cubicBezTo>
                  <a:lnTo>
                    <a:pt x="42813" y="6384"/>
                  </a:lnTo>
                  <a:cubicBezTo>
                    <a:pt x="42813" y="3192"/>
                    <a:pt x="39618" y="0"/>
                    <a:pt x="36423" y="0"/>
                  </a:cubicBezTo>
                  <a:close/>
                  <a:moveTo>
                    <a:pt x="30033" y="30005"/>
                  </a:moveTo>
                  <a:lnTo>
                    <a:pt x="12780" y="30005"/>
                  </a:lnTo>
                  <a:lnTo>
                    <a:pt x="12780" y="12768"/>
                  </a:lnTo>
                  <a:lnTo>
                    <a:pt x="30033" y="12768"/>
                  </a:lnTo>
                  <a:lnTo>
                    <a:pt x="30033" y="30005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70" name="Graphic 4">
              <a:extLst>
                <a:ext uri="{FF2B5EF4-FFF2-40B4-BE49-F238E27FC236}">
                  <a16:creationId xmlns:a16="http://schemas.microsoft.com/office/drawing/2014/main" id="{912A7FE1-6D8D-4F48-BA3D-4AB3BB28BECC}"/>
                </a:ext>
              </a:extLst>
            </p:cNvPr>
            <p:cNvSpPr/>
            <p:nvPr/>
          </p:nvSpPr>
          <p:spPr>
            <a:xfrm>
              <a:off x="627491" y="1141618"/>
              <a:ext cx="93293" cy="12767"/>
            </a:xfrm>
            <a:custGeom>
              <a:avLst/>
              <a:gdLst>
                <a:gd name="connsiteX0" fmla="*/ 86903 w 93293"/>
                <a:gd name="connsiteY0" fmla="*/ 0 h 12767"/>
                <a:gd name="connsiteX1" fmla="*/ 6390 w 93293"/>
                <a:gd name="connsiteY1" fmla="*/ 0 h 12767"/>
                <a:gd name="connsiteX2" fmla="*/ 0 w 93293"/>
                <a:gd name="connsiteY2" fmla="*/ 6384 h 12767"/>
                <a:gd name="connsiteX3" fmla="*/ 6390 w 93293"/>
                <a:gd name="connsiteY3" fmla="*/ 12768 h 12767"/>
                <a:gd name="connsiteX4" fmla="*/ 86903 w 93293"/>
                <a:gd name="connsiteY4" fmla="*/ 12768 h 12767"/>
                <a:gd name="connsiteX5" fmla="*/ 93293 w 93293"/>
                <a:gd name="connsiteY5" fmla="*/ 6384 h 12767"/>
                <a:gd name="connsiteX6" fmla="*/ 86903 w 93293"/>
                <a:gd name="connsiteY6" fmla="*/ 0 h 12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293" h="12767">
                  <a:moveTo>
                    <a:pt x="86903" y="0"/>
                  </a:moveTo>
                  <a:lnTo>
                    <a:pt x="6390" y="0"/>
                  </a:lnTo>
                  <a:cubicBezTo>
                    <a:pt x="2556" y="0"/>
                    <a:pt x="0" y="2554"/>
                    <a:pt x="0" y="6384"/>
                  </a:cubicBezTo>
                  <a:cubicBezTo>
                    <a:pt x="0" y="10214"/>
                    <a:pt x="2556" y="12768"/>
                    <a:pt x="6390" y="12768"/>
                  </a:cubicBezTo>
                  <a:lnTo>
                    <a:pt x="86903" y="12768"/>
                  </a:lnTo>
                  <a:cubicBezTo>
                    <a:pt x="90737" y="12768"/>
                    <a:pt x="93293" y="10214"/>
                    <a:pt x="93293" y="6384"/>
                  </a:cubicBezTo>
                  <a:cubicBezTo>
                    <a:pt x="93293" y="2554"/>
                    <a:pt x="90737" y="0"/>
                    <a:pt x="86903" y="0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71" name="Graphic 4">
              <a:extLst>
                <a:ext uri="{FF2B5EF4-FFF2-40B4-BE49-F238E27FC236}">
                  <a16:creationId xmlns:a16="http://schemas.microsoft.com/office/drawing/2014/main" id="{165B5953-5AF2-48E4-95D5-F0957610EADB}"/>
                </a:ext>
              </a:extLst>
            </p:cNvPr>
            <p:cNvSpPr/>
            <p:nvPr/>
          </p:nvSpPr>
          <p:spPr>
            <a:xfrm>
              <a:off x="626852" y="1158217"/>
              <a:ext cx="55592" cy="12767"/>
            </a:xfrm>
            <a:custGeom>
              <a:avLst/>
              <a:gdLst>
                <a:gd name="connsiteX0" fmla="*/ 49203 w 55592"/>
                <a:gd name="connsiteY0" fmla="*/ 0 h 12767"/>
                <a:gd name="connsiteX1" fmla="*/ 6390 w 55592"/>
                <a:gd name="connsiteY1" fmla="*/ 0 h 12767"/>
                <a:gd name="connsiteX2" fmla="*/ 0 w 55592"/>
                <a:gd name="connsiteY2" fmla="*/ 6384 h 12767"/>
                <a:gd name="connsiteX3" fmla="*/ 6390 w 55592"/>
                <a:gd name="connsiteY3" fmla="*/ 12768 h 12767"/>
                <a:gd name="connsiteX4" fmla="*/ 49203 w 55592"/>
                <a:gd name="connsiteY4" fmla="*/ 12768 h 12767"/>
                <a:gd name="connsiteX5" fmla="*/ 55592 w 55592"/>
                <a:gd name="connsiteY5" fmla="*/ 6384 h 12767"/>
                <a:gd name="connsiteX6" fmla="*/ 49203 w 55592"/>
                <a:gd name="connsiteY6" fmla="*/ 0 h 12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592" h="12767">
                  <a:moveTo>
                    <a:pt x="49203" y="0"/>
                  </a:moveTo>
                  <a:lnTo>
                    <a:pt x="6390" y="0"/>
                  </a:lnTo>
                  <a:cubicBezTo>
                    <a:pt x="2556" y="0"/>
                    <a:pt x="0" y="2554"/>
                    <a:pt x="0" y="6384"/>
                  </a:cubicBezTo>
                  <a:cubicBezTo>
                    <a:pt x="0" y="10214"/>
                    <a:pt x="2556" y="12768"/>
                    <a:pt x="6390" y="12768"/>
                  </a:cubicBezTo>
                  <a:lnTo>
                    <a:pt x="49203" y="12768"/>
                  </a:lnTo>
                  <a:cubicBezTo>
                    <a:pt x="53036" y="12768"/>
                    <a:pt x="55592" y="10214"/>
                    <a:pt x="55592" y="6384"/>
                  </a:cubicBezTo>
                  <a:cubicBezTo>
                    <a:pt x="55592" y="2554"/>
                    <a:pt x="53036" y="0"/>
                    <a:pt x="49203" y="0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72" name="Graphic 4">
              <a:extLst>
                <a:ext uri="{FF2B5EF4-FFF2-40B4-BE49-F238E27FC236}">
                  <a16:creationId xmlns:a16="http://schemas.microsoft.com/office/drawing/2014/main" id="{5CC26F43-E886-444A-9E44-CF7B7C69A35B}"/>
                </a:ext>
              </a:extLst>
            </p:cNvPr>
            <p:cNvSpPr/>
            <p:nvPr/>
          </p:nvSpPr>
          <p:spPr>
            <a:xfrm>
              <a:off x="623018" y="1042986"/>
              <a:ext cx="55592" cy="64159"/>
            </a:xfrm>
            <a:custGeom>
              <a:avLst/>
              <a:gdLst>
                <a:gd name="connsiteX0" fmla="*/ 3195 w 55592"/>
                <a:gd name="connsiteY0" fmla="*/ 63521 h 64159"/>
                <a:gd name="connsiteX1" fmla="*/ 6390 w 55592"/>
                <a:gd name="connsiteY1" fmla="*/ 64159 h 64159"/>
                <a:gd name="connsiteX2" fmla="*/ 9585 w 55592"/>
                <a:gd name="connsiteY2" fmla="*/ 63521 h 64159"/>
                <a:gd name="connsiteX3" fmla="*/ 52397 w 55592"/>
                <a:gd name="connsiteY3" fmla="*/ 37985 h 64159"/>
                <a:gd name="connsiteX4" fmla="*/ 55592 w 55592"/>
                <a:gd name="connsiteY4" fmla="*/ 32239 h 64159"/>
                <a:gd name="connsiteX5" fmla="*/ 52397 w 55592"/>
                <a:gd name="connsiteY5" fmla="*/ 26494 h 64159"/>
                <a:gd name="connsiteX6" fmla="*/ 9585 w 55592"/>
                <a:gd name="connsiteY6" fmla="*/ 958 h 64159"/>
                <a:gd name="connsiteX7" fmla="*/ 3195 w 55592"/>
                <a:gd name="connsiteY7" fmla="*/ 958 h 64159"/>
                <a:gd name="connsiteX8" fmla="*/ 0 w 55592"/>
                <a:gd name="connsiteY8" fmla="*/ 6703 h 64159"/>
                <a:gd name="connsiteX9" fmla="*/ 0 w 55592"/>
                <a:gd name="connsiteY9" fmla="*/ 57775 h 64159"/>
                <a:gd name="connsiteX10" fmla="*/ 3195 w 55592"/>
                <a:gd name="connsiteY10" fmla="*/ 63521 h 64159"/>
                <a:gd name="connsiteX11" fmla="*/ 12780 w 55592"/>
                <a:gd name="connsiteY11" fmla="*/ 18194 h 64159"/>
                <a:gd name="connsiteX12" fmla="*/ 36423 w 55592"/>
                <a:gd name="connsiteY12" fmla="*/ 32239 h 64159"/>
                <a:gd name="connsiteX13" fmla="*/ 12780 w 55592"/>
                <a:gd name="connsiteY13" fmla="*/ 46284 h 64159"/>
                <a:gd name="connsiteX14" fmla="*/ 12780 w 55592"/>
                <a:gd name="connsiteY14" fmla="*/ 18194 h 64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5592" h="64159">
                  <a:moveTo>
                    <a:pt x="3195" y="63521"/>
                  </a:moveTo>
                  <a:cubicBezTo>
                    <a:pt x="4473" y="64159"/>
                    <a:pt x="5112" y="64159"/>
                    <a:pt x="6390" y="64159"/>
                  </a:cubicBezTo>
                  <a:cubicBezTo>
                    <a:pt x="7668" y="64159"/>
                    <a:pt x="8946" y="64159"/>
                    <a:pt x="9585" y="63521"/>
                  </a:cubicBezTo>
                  <a:lnTo>
                    <a:pt x="52397" y="37985"/>
                  </a:lnTo>
                  <a:cubicBezTo>
                    <a:pt x="54314" y="36708"/>
                    <a:pt x="55592" y="34793"/>
                    <a:pt x="55592" y="32239"/>
                  </a:cubicBezTo>
                  <a:cubicBezTo>
                    <a:pt x="55592" y="29686"/>
                    <a:pt x="54314" y="27770"/>
                    <a:pt x="52397" y="26494"/>
                  </a:cubicBezTo>
                  <a:lnTo>
                    <a:pt x="9585" y="958"/>
                  </a:lnTo>
                  <a:cubicBezTo>
                    <a:pt x="7668" y="-319"/>
                    <a:pt x="5112" y="-319"/>
                    <a:pt x="3195" y="958"/>
                  </a:cubicBezTo>
                  <a:cubicBezTo>
                    <a:pt x="1278" y="2234"/>
                    <a:pt x="0" y="4150"/>
                    <a:pt x="0" y="6703"/>
                  </a:cubicBezTo>
                  <a:lnTo>
                    <a:pt x="0" y="57775"/>
                  </a:lnTo>
                  <a:cubicBezTo>
                    <a:pt x="0" y="60329"/>
                    <a:pt x="1278" y="62244"/>
                    <a:pt x="3195" y="63521"/>
                  </a:cubicBezTo>
                  <a:close/>
                  <a:moveTo>
                    <a:pt x="12780" y="18194"/>
                  </a:moveTo>
                  <a:lnTo>
                    <a:pt x="36423" y="32239"/>
                  </a:lnTo>
                  <a:lnTo>
                    <a:pt x="12780" y="46284"/>
                  </a:lnTo>
                  <a:lnTo>
                    <a:pt x="12780" y="18194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73" name="Graphic 4">
            <a:extLst>
              <a:ext uri="{FF2B5EF4-FFF2-40B4-BE49-F238E27FC236}">
                <a16:creationId xmlns:a16="http://schemas.microsoft.com/office/drawing/2014/main" id="{23968228-5E2F-4BE1-B9BB-41B2F7ED50F0}"/>
              </a:ext>
            </a:extLst>
          </p:cNvPr>
          <p:cNvGrpSpPr>
            <a:grpSpLocks noChangeAspect="1"/>
          </p:cNvGrpSpPr>
          <p:nvPr/>
        </p:nvGrpSpPr>
        <p:grpSpPr>
          <a:xfrm>
            <a:off x="4910188" y="2003670"/>
            <a:ext cx="640080" cy="639485"/>
            <a:chOff x="467743" y="918179"/>
            <a:chExt cx="361670" cy="361333"/>
          </a:xfrm>
          <a:solidFill>
            <a:schemeClr val="bg1"/>
          </a:solidFill>
        </p:grpSpPr>
        <p:sp>
          <p:nvSpPr>
            <p:cNvPr id="74" name="Graphic 4">
              <a:extLst>
                <a:ext uri="{FF2B5EF4-FFF2-40B4-BE49-F238E27FC236}">
                  <a16:creationId xmlns:a16="http://schemas.microsoft.com/office/drawing/2014/main" id="{629C8664-BF0B-42F9-91D8-C5CFF3275FA5}"/>
                </a:ext>
              </a:extLst>
            </p:cNvPr>
            <p:cNvSpPr/>
            <p:nvPr/>
          </p:nvSpPr>
          <p:spPr>
            <a:xfrm>
              <a:off x="467743" y="918179"/>
              <a:ext cx="361670" cy="361333"/>
            </a:xfrm>
            <a:custGeom>
              <a:avLst/>
              <a:gdLst>
                <a:gd name="connsiteX0" fmla="*/ 180835 w 361670"/>
                <a:gd name="connsiteY0" fmla="*/ 0 h 361333"/>
                <a:gd name="connsiteX1" fmla="*/ 0 w 361670"/>
                <a:gd name="connsiteY1" fmla="*/ 180667 h 361333"/>
                <a:gd name="connsiteX2" fmla="*/ 180835 w 361670"/>
                <a:gd name="connsiteY2" fmla="*/ 361333 h 361333"/>
                <a:gd name="connsiteX3" fmla="*/ 361670 w 361670"/>
                <a:gd name="connsiteY3" fmla="*/ 180667 h 361333"/>
                <a:gd name="connsiteX4" fmla="*/ 180835 w 361670"/>
                <a:gd name="connsiteY4" fmla="*/ 0 h 361333"/>
                <a:gd name="connsiteX5" fmla="*/ 180835 w 361670"/>
                <a:gd name="connsiteY5" fmla="*/ 349204 h 361333"/>
                <a:gd name="connsiteX6" fmla="*/ 12780 w 361670"/>
                <a:gd name="connsiteY6" fmla="*/ 181305 h 361333"/>
                <a:gd name="connsiteX7" fmla="*/ 180835 w 361670"/>
                <a:gd name="connsiteY7" fmla="*/ 13406 h 361333"/>
                <a:gd name="connsiteX8" fmla="*/ 348891 w 361670"/>
                <a:gd name="connsiteY8" fmla="*/ 181305 h 361333"/>
                <a:gd name="connsiteX9" fmla="*/ 180835 w 361670"/>
                <a:gd name="connsiteY9" fmla="*/ 349204 h 361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1670" h="361333">
                  <a:moveTo>
                    <a:pt x="180835" y="0"/>
                  </a:moveTo>
                  <a:cubicBezTo>
                    <a:pt x="80513" y="0"/>
                    <a:pt x="0" y="81077"/>
                    <a:pt x="0" y="180667"/>
                  </a:cubicBezTo>
                  <a:cubicBezTo>
                    <a:pt x="0" y="280257"/>
                    <a:pt x="81152" y="361333"/>
                    <a:pt x="180835" y="361333"/>
                  </a:cubicBezTo>
                  <a:cubicBezTo>
                    <a:pt x="280518" y="361333"/>
                    <a:pt x="361670" y="280257"/>
                    <a:pt x="361670" y="180667"/>
                  </a:cubicBezTo>
                  <a:cubicBezTo>
                    <a:pt x="361670" y="81077"/>
                    <a:pt x="280518" y="0"/>
                    <a:pt x="180835" y="0"/>
                  </a:cubicBezTo>
                  <a:close/>
                  <a:moveTo>
                    <a:pt x="180835" y="349204"/>
                  </a:moveTo>
                  <a:cubicBezTo>
                    <a:pt x="88181" y="349204"/>
                    <a:pt x="12780" y="273873"/>
                    <a:pt x="12780" y="181305"/>
                  </a:cubicBezTo>
                  <a:cubicBezTo>
                    <a:pt x="12780" y="88737"/>
                    <a:pt x="88181" y="13406"/>
                    <a:pt x="180835" y="13406"/>
                  </a:cubicBezTo>
                  <a:cubicBezTo>
                    <a:pt x="273489" y="13406"/>
                    <a:pt x="348891" y="88737"/>
                    <a:pt x="348891" y="181305"/>
                  </a:cubicBezTo>
                  <a:cubicBezTo>
                    <a:pt x="348891" y="273234"/>
                    <a:pt x="273489" y="349204"/>
                    <a:pt x="180835" y="349204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75" name="Graphic 4">
              <a:extLst>
                <a:ext uri="{FF2B5EF4-FFF2-40B4-BE49-F238E27FC236}">
                  <a16:creationId xmlns:a16="http://schemas.microsoft.com/office/drawing/2014/main" id="{BA0E480F-4337-4E89-99CD-E3ED33AC1D87}"/>
                </a:ext>
              </a:extLst>
            </p:cNvPr>
            <p:cNvSpPr/>
            <p:nvPr/>
          </p:nvSpPr>
          <p:spPr>
            <a:xfrm>
              <a:off x="540588" y="999894"/>
              <a:ext cx="215463" cy="198541"/>
            </a:xfrm>
            <a:custGeom>
              <a:avLst/>
              <a:gdLst>
                <a:gd name="connsiteX0" fmla="*/ 201283 w 215463"/>
                <a:gd name="connsiteY0" fmla="*/ 0 h 198541"/>
                <a:gd name="connsiteX1" fmla="*/ 76040 w 215463"/>
                <a:gd name="connsiteY1" fmla="*/ 0 h 198541"/>
                <a:gd name="connsiteX2" fmla="*/ 62621 w 215463"/>
                <a:gd name="connsiteY2" fmla="*/ 14683 h 198541"/>
                <a:gd name="connsiteX3" fmla="*/ 62621 w 215463"/>
                <a:gd name="connsiteY3" fmla="*/ 74054 h 198541"/>
                <a:gd name="connsiteX4" fmla="*/ 13419 w 215463"/>
                <a:gd name="connsiteY4" fmla="*/ 74054 h 198541"/>
                <a:gd name="connsiteX5" fmla="*/ 1278 w 215463"/>
                <a:gd name="connsiteY5" fmla="*/ 87461 h 198541"/>
                <a:gd name="connsiteX6" fmla="*/ 0 w 215463"/>
                <a:gd name="connsiteY6" fmla="*/ 158323 h 198541"/>
                <a:gd name="connsiteX7" fmla="*/ 4473 w 215463"/>
                <a:gd name="connsiteY7" fmla="*/ 169814 h 198541"/>
                <a:gd name="connsiteX8" fmla="*/ 13419 w 215463"/>
                <a:gd name="connsiteY8" fmla="*/ 173644 h 198541"/>
                <a:gd name="connsiteX9" fmla="*/ 13419 w 215463"/>
                <a:gd name="connsiteY9" fmla="*/ 173644 h 198541"/>
                <a:gd name="connsiteX10" fmla="*/ 27477 w 215463"/>
                <a:gd name="connsiteY10" fmla="*/ 173644 h 198541"/>
                <a:gd name="connsiteX11" fmla="*/ 39618 w 215463"/>
                <a:gd name="connsiteY11" fmla="*/ 195350 h 198541"/>
                <a:gd name="connsiteX12" fmla="*/ 40257 w 215463"/>
                <a:gd name="connsiteY12" fmla="*/ 195988 h 198541"/>
                <a:gd name="connsiteX13" fmla="*/ 40896 w 215463"/>
                <a:gd name="connsiteY13" fmla="*/ 196627 h 198541"/>
                <a:gd name="connsiteX14" fmla="*/ 42174 w 215463"/>
                <a:gd name="connsiteY14" fmla="*/ 197265 h 198541"/>
                <a:gd name="connsiteX15" fmla="*/ 42813 w 215463"/>
                <a:gd name="connsiteY15" fmla="*/ 197903 h 198541"/>
                <a:gd name="connsiteX16" fmla="*/ 44730 w 215463"/>
                <a:gd name="connsiteY16" fmla="*/ 198542 h 198541"/>
                <a:gd name="connsiteX17" fmla="*/ 44730 w 215463"/>
                <a:gd name="connsiteY17" fmla="*/ 198542 h 198541"/>
                <a:gd name="connsiteX18" fmla="*/ 46008 w 215463"/>
                <a:gd name="connsiteY18" fmla="*/ 198542 h 198541"/>
                <a:gd name="connsiteX19" fmla="*/ 47925 w 215463"/>
                <a:gd name="connsiteY19" fmla="*/ 198542 h 198541"/>
                <a:gd name="connsiteX20" fmla="*/ 48564 w 215463"/>
                <a:gd name="connsiteY20" fmla="*/ 198542 h 198541"/>
                <a:gd name="connsiteX21" fmla="*/ 49203 w 215463"/>
                <a:gd name="connsiteY21" fmla="*/ 198542 h 198541"/>
                <a:gd name="connsiteX22" fmla="*/ 49203 w 215463"/>
                <a:gd name="connsiteY22" fmla="*/ 198542 h 198541"/>
                <a:gd name="connsiteX23" fmla="*/ 50481 w 215463"/>
                <a:gd name="connsiteY23" fmla="*/ 197265 h 198541"/>
                <a:gd name="connsiteX24" fmla="*/ 51119 w 215463"/>
                <a:gd name="connsiteY24" fmla="*/ 196627 h 198541"/>
                <a:gd name="connsiteX25" fmla="*/ 51758 w 215463"/>
                <a:gd name="connsiteY25" fmla="*/ 195350 h 198541"/>
                <a:gd name="connsiteX26" fmla="*/ 51758 w 215463"/>
                <a:gd name="connsiteY26" fmla="*/ 194711 h 198541"/>
                <a:gd name="connsiteX27" fmla="*/ 51758 w 215463"/>
                <a:gd name="connsiteY27" fmla="*/ 194711 h 198541"/>
                <a:gd name="connsiteX28" fmla="*/ 56231 w 215463"/>
                <a:gd name="connsiteY28" fmla="*/ 176198 h 198541"/>
                <a:gd name="connsiteX29" fmla="*/ 125882 w 215463"/>
                <a:gd name="connsiteY29" fmla="*/ 176198 h 198541"/>
                <a:gd name="connsiteX30" fmla="*/ 138023 w 215463"/>
                <a:gd name="connsiteY30" fmla="*/ 162792 h 198541"/>
                <a:gd name="connsiteX31" fmla="*/ 138023 w 215463"/>
                <a:gd name="connsiteY31" fmla="*/ 112996 h 198541"/>
                <a:gd name="connsiteX32" fmla="*/ 153997 w 215463"/>
                <a:gd name="connsiteY32" fmla="*/ 112996 h 198541"/>
                <a:gd name="connsiteX33" fmla="*/ 159109 w 215463"/>
                <a:gd name="connsiteY33" fmla="*/ 134064 h 198541"/>
                <a:gd name="connsiteX34" fmla="*/ 159109 w 215463"/>
                <a:gd name="connsiteY34" fmla="*/ 134064 h 198541"/>
                <a:gd name="connsiteX35" fmla="*/ 159109 w 215463"/>
                <a:gd name="connsiteY35" fmla="*/ 134702 h 198541"/>
                <a:gd name="connsiteX36" fmla="*/ 159748 w 215463"/>
                <a:gd name="connsiteY36" fmla="*/ 135979 h 198541"/>
                <a:gd name="connsiteX37" fmla="*/ 160387 w 215463"/>
                <a:gd name="connsiteY37" fmla="*/ 136617 h 198541"/>
                <a:gd name="connsiteX38" fmla="*/ 161665 w 215463"/>
                <a:gd name="connsiteY38" fmla="*/ 137894 h 198541"/>
                <a:gd name="connsiteX39" fmla="*/ 161665 w 215463"/>
                <a:gd name="connsiteY39" fmla="*/ 137894 h 198541"/>
                <a:gd name="connsiteX40" fmla="*/ 162304 w 215463"/>
                <a:gd name="connsiteY40" fmla="*/ 137894 h 198541"/>
                <a:gd name="connsiteX41" fmla="*/ 162943 w 215463"/>
                <a:gd name="connsiteY41" fmla="*/ 137894 h 198541"/>
                <a:gd name="connsiteX42" fmla="*/ 164860 w 215463"/>
                <a:gd name="connsiteY42" fmla="*/ 137894 h 198541"/>
                <a:gd name="connsiteX43" fmla="*/ 166138 w 215463"/>
                <a:gd name="connsiteY43" fmla="*/ 137894 h 198541"/>
                <a:gd name="connsiteX44" fmla="*/ 166138 w 215463"/>
                <a:gd name="connsiteY44" fmla="*/ 137894 h 198541"/>
                <a:gd name="connsiteX45" fmla="*/ 168055 w 215463"/>
                <a:gd name="connsiteY45" fmla="*/ 137256 h 198541"/>
                <a:gd name="connsiteX46" fmla="*/ 168694 w 215463"/>
                <a:gd name="connsiteY46" fmla="*/ 136617 h 198541"/>
                <a:gd name="connsiteX47" fmla="*/ 169972 w 215463"/>
                <a:gd name="connsiteY47" fmla="*/ 135979 h 198541"/>
                <a:gd name="connsiteX48" fmla="*/ 170611 w 215463"/>
                <a:gd name="connsiteY48" fmla="*/ 135340 h 198541"/>
                <a:gd name="connsiteX49" fmla="*/ 171250 w 215463"/>
                <a:gd name="connsiteY49" fmla="*/ 134702 h 198541"/>
                <a:gd name="connsiteX50" fmla="*/ 185308 w 215463"/>
                <a:gd name="connsiteY50" fmla="*/ 109804 h 198541"/>
                <a:gd name="connsiteX51" fmla="*/ 201283 w 215463"/>
                <a:gd name="connsiteY51" fmla="*/ 109804 h 198541"/>
                <a:gd name="connsiteX52" fmla="*/ 210868 w 215463"/>
                <a:gd name="connsiteY52" fmla="*/ 105974 h 198541"/>
                <a:gd name="connsiteX53" fmla="*/ 215341 w 215463"/>
                <a:gd name="connsiteY53" fmla="*/ 93845 h 198541"/>
                <a:gd name="connsiteX54" fmla="*/ 214063 w 215463"/>
                <a:gd name="connsiteY54" fmla="*/ 15322 h 198541"/>
                <a:gd name="connsiteX55" fmla="*/ 201283 w 215463"/>
                <a:gd name="connsiteY55" fmla="*/ 0 h 198541"/>
                <a:gd name="connsiteX56" fmla="*/ 125882 w 215463"/>
                <a:gd name="connsiteY56" fmla="*/ 161515 h 198541"/>
                <a:gd name="connsiteX57" fmla="*/ 125882 w 215463"/>
                <a:gd name="connsiteY57" fmla="*/ 162153 h 198541"/>
                <a:gd name="connsiteX58" fmla="*/ 52398 w 215463"/>
                <a:gd name="connsiteY58" fmla="*/ 162153 h 198541"/>
                <a:gd name="connsiteX59" fmla="*/ 51758 w 215463"/>
                <a:gd name="connsiteY59" fmla="*/ 162153 h 198541"/>
                <a:gd name="connsiteX60" fmla="*/ 45369 w 215463"/>
                <a:gd name="connsiteY60" fmla="*/ 166622 h 198541"/>
                <a:gd name="connsiteX61" fmla="*/ 43452 w 215463"/>
                <a:gd name="connsiteY61" fmla="*/ 174283 h 198541"/>
                <a:gd name="connsiteX62" fmla="*/ 37062 w 215463"/>
                <a:gd name="connsiteY62" fmla="*/ 163430 h 198541"/>
                <a:gd name="connsiteX63" fmla="*/ 36423 w 215463"/>
                <a:gd name="connsiteY63" fmla="*/ 162792 h 198541"/>
                <a:gd name="connsiteX64" fmla="*/ 35784 w 215463"/>
                <a:gd name="connsiteY64" fmla="*/ 161515 h 198541"/>
                <a:gd name="connsiteX65" fmla="*/ 34506 w 215463"/>
                <a:gd name="connsiteY65" fmla="*/ 160876 h 198541"/>
                <a:gd name="connsiteX66" fmla="*/ 33228 w 215463"/>
                <a:gd name="connsiteY66" fmla="*/ 160238 h 198541"/>
                <a:gd name="connsiteX67" fmla="*/ 31950 w 215463"/>
                <a:gd name="connsiteY67" fmla="*/ 160238 h 198541"/>
                <a:gd name="connsiteX68" fmla="*/ 31311 w 215463"/>
                <a:gd name="connsiteY68" fmla="*/ 160238 h 198541"/>
                <a:gd name="connsiteX69" fmla="*/ 14058 w 215463"/>
                <a:gd name="connsiteY69" fmla="*/ 160876 h 198541"/>
                <a:gd name="connsiteX70" fmla="*/ 13419 w 215463"/>
                <a:gd name="connsiteY70" fmla="*/ 158323 h 198541"/>
                <a:gd name="connsiteX71" fmla="*/ 14697 w 215463"/>
                <a:gd name="connsiteY71" fmla="*/ 87461 h 198541"/>
                <a:gd name="connsiteX72" fmla="*/ 14697 w 215463"/>
                <a:gd name="connsiteY72" fmla="*/ 86822 h 198541"/>
                <a:gd name="connsiteX73" fmla="*/ 63260 w 215463"/>
                <a:gd name="connsiteY73" fmla="*/ 86822 h 198541"/>
                <a:gd name="connsiteX74" fmla="*/ 63260 w 215463"/>
                <a:gd name="connsiteY74" fmla="*/ 97037 h 198541"/>
                <a:gd name="connsiteX75" fmla="*/ 76679 w 215463"/>
                <a:gd name="connsiteY75" fmla="*/ 111720 h 198541"/>
                <a:gd name="connsiteX76" fmla="*/ 126521 w 215463"/>
                <a:gd name="connsiteY76" fmla="*/ 111720 h 198541"/>
                <a:gd name="connsiteX77" fmla="*/ 126521 w 215463"/>
                <a:gd name="connsiteY77" fmla="*/ 161515 h 198541"/>
                <a:gd name="connsiteX78" fmla="*/ 201283 w 215463"/>
                <a:gd name="connsiteY78" fmla="*/ 96398 h 198541"/>
                <a:gd name="connsiteX79" fmla="*/ 181474 w 215463"/>
                <a:gd name="connsiteY79" fmla="*/ 95760 h 198541"/>
                <a:gd name="connsiteX80" fmla="*/ 180835 w 215463"/>
                <a:gd name="connsiteY80" fmla="*/ 95760 h 198541"/>
                <a:gd name="connsiteX81" fmla="*/ 178918 w 215463"/>
                <a:gd name="connsiteY81" fmla="*/ 96398 h 198541"/>
                <a:gd name="connsiteX82" fmla="*/ 178279 w 215463"/>
                <a:gd name="connsiteY82" fmla="*/ 96398 h 198541"/>
                <a:gd name="connsiteX83" fmla="*/ 177001 w 215463"/>
                <a:gd name="connsiteY83" fmla="*/ 97037 h 198541"/>
                <a:gd name="connsiteX84" fmla="*/ 176362 w 215463"/>
                <a:gd name="connsiteY84" fmla="*/ 97675 h 198541"/>
                <a:gd name="connsiteX85" fmla="*/ 175723 w 215463"/>
                <a:gd name="connsiteY85" fmla="*/ 98313 h 198541"/>
                <a:gd name="connsiteX86" fmla="*/ 168055 w 215463"/>
                <a:gd name="connsiteY86" fmla="*/ 112358 h 198541"/>
                <a:gd name="connsiteX87" fmla="*/ 165499 w 215463"/>
                <a:gd name="connsiteY87" fmla="*/ 102144 h 198541"/>
                <a:gd name="connsiteX88" fmla="*/ 159109 w 215463"/>
                <a:gd name="connsiteY88" fmla="*/ 97675 h 198541"/>
                <a:gd name="connsiteX89" fmla="*/ 158470 w 215463"/>
                <a:gd name="connsiteY89" fmla="*/ 97675 h 198541"/>
                <a:gd name="connsiteX90" fmla="*/ 132272 w 215463"/>
                <a:gd name="connsiteY90" fmla="*/ 97675 h 198541"/>
                <a:gd name="connsiteX91" fmla="*/ 132272 w 215463"/>
                <a:gd name="connsiteY91" fmla="*/ 97675 h 198541"/>
                <a:gd name="connsiteX92" fmla="*/ 132272 w 215463"/>
                <a:gd name="connsiteY92" fmla="*/ 97675 h 198541"/>
                <a:gd name="connsiteX93" fmla="*/ 76679 w 215463"/>
                <a:gd name="connsiteY93" fmla="*/ 97675 h 198541"/>
                <a:gd name="connsiteX94" fmla="*/ 76040 w 215463"/>
                <a:gd name="connsiteY94" fmla="*/ 95760 h 198541"/>
                <a:gd name="connsiteX95" fmla="*/ 76040 w 215463"/>
                <a:gd name="connsiteY95" fmla="*/ 13406 h 198541"/>
                <a:gd name="connsiteX96" fmla="*/ 76679 w 215463"/>
                <a:gd name="connsiteY96" fmla="*/ 11491 h 198541"/>
                <a:gd name="connsiteX97" fmla="*/ 201922 w 215463"/>
                <a:gd name="connsiteY97" fmla="*/ 11491 h 198541"/>
                <a:gd name="connsiteX98" fmla="*/ 202561 w 215463"/>
                <a:gd name="connsiteY98" fmla="*/ 13406 h 198541"/>
                <a:gd name="connsiteX99" fmla="*/ 203839 w 215463"/>
                <a:gd name="connsiteY99" fmla="*/ 91929 h 198541"/>
                <a:gd name="connsiteX100" fmla="*/ 201283 w 215463"/>
                <a:gd name="connsiteY100" fmla="*/ 96398 h 198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215463" h="198541">
                  <a:moveTo>
                    <a:pt x="201283" y="0"/>
                  </a:moveTo>
                  <a:lnTo>
                    <a:pt x="76040" y="0"/>
                  </a:lnTo>
                  <a:cubicBezTo>
                    <a:pt x="69011" y="0"/>
                    <a:pt x="62621" y="6384"/>
                    <a:pt x="62621" y="14683"/>
                  </a:cubicBezTo>
                  <a:lnTo>
                    <a:pt x="62621" y="74054"/>
                  </a:lnTo>
                  <a:lnTo>
                    <a:pt x="13419" y="74054"/>
                  </a:lnTo>
                  <a:cubicBezTo>
                    <a:pt x="6390" y="74054"/>
                    <a:pt x="1278" y="80438"/>
                    <a:pt x="1278" y="87461"/>
                  </a:cubicBezTo>
                  <a:lnTo>
                    <a:pt x="0" y="158323"/>
                  </a:lnTo>
                  <a:cubicBezTo>
                    <a:pt x="0" y="162792"/>
                    <a:pt x="1278" y="166622"/>
                    <a:pt x="4473" y="169814"/>
                  </a:cubicBezTo>
                  <a:cubicBezTo>
                    <a:pt x="7029" y="172368"/>
                    <a:pt x="10224" y="173644"/>
                    <a:pt x="13419" y="173644"/>
                  </a:cubicBezTo>
                  <a:cubicBezTo>
                    <a:pt x="13419" y="173644"/>
                    <a:pt x="13419" y="173644"/>
                    <a:pt x="13419" y="173644"/>
                  </a:cubicBezTo>
                  <a:lnTo>
                    <a:pt x="27477" y="173644"/>
                  </a:lnTo>
                  <a:lnTo>
                    <a:pt x="39618" y="195350"/>
                  </a:lnTo>
                  <a:cubicBezTo>
                    <a:pt x="39618" y="195350"/>
                    <a:pt x="39618" y="195350"/>
                    <a:pt x="40257" y="195988"/>
                  </a:cubicBezTo>
                  <a:cubicBezTo>
                    <a:pt x="40257" y="195988"/>
                    <a:pt x="40257" y="196627"/>
                    <a:pt x="40896" y="196627"/>
                  </a:cubicBezTo>
                  <a:cubicBezTo>
                    <a:pt x="40896" y="197265"/>
                    <a:pt x="41535" y="197265"/>
                    <a:pt x="42174" y="197265"/>
                  </a:cubicBezTo>
                  <a:cubicBezTo>
                    <a:pt x="42174" y="197265"/>
                    <a:pt x="42174" y="197265"/>
                    <a:pt x="42813" y="197903"/>
                  </a:cubicBezTo>
                  <a:cubicBezTo>
                    <a:pt x="43452" y="198542"/>
                    <a:pt x="44091" y="198542"/>
                    <a:pt x="44730" y="198542"/>
                  </a:cubicBezTo>
                  <a:cubicBezTo>
                    <a:pt x="44730" y="198542"/>
                    <a:pt x="44730" y="198542"/>
                    <a:pt x="44730" y="198542"/>
                  </a:cubicBezTo>
                  <a:cubicBezTo>
                    <a:pt x="45369" y="198542"/>
                    <a:pt x="46008" y="198542"/>
                    <a:pt x="46008" y="198542"/>
                  </a:cubicBezTo>
                  <a:cubicBezTo>
                    <a:pt x="46647" y="198542"/>
                    <a:pt x="47286" y="198542"/>
                    <a:pt x="47925" y="198542"/>
                  </a:cubicBezTo>
                  <a:cubicBezTo>
                    <a:pt x="47925" y="198542"/>
                    <a:pt x="48564" y="198542"/>
                    <a:pt x="48564" y="198542"/>
                  </a:cubicBezTo>
                  <a:cubicBezTo>
                    <a:pt x="48564" y="198542"/>
                    <a:pt x="49203" y="198542"/>
                    <a:pt x="49203" y="198542"/>
                  </a:cubicBezTo>
                  <a:cubicBezTo>
                    <a:pt x="49203" y="198542"/>
                    <a:pt x="49203" y="198542"/>
                    <a:pt x="49203" y="198542"/>
                  </a:cubicBezTo>
                  <a:cubicBezTo>
                    <a:pt x="49842" y="198542"/>
                    <a:pt x="49842" y="197903"/>
                    <a:pt x="50481" y="197265"/>
                  </a:cubicBezTo>
                  <a:cubicBezTo>
                    <a:pt x="50481" y="197265"/>
                    <a:pt x="51119" y="196627"/>
                    <a:pt x="51119" y="196627"/>
                  </a:cubicBezTo>
                  <a:cubicBezTo>
                    <a:pt x="51119" y="195988"/>
                    <a:pt x="51758" y="195988"/>
                    <a:pt x="51758" y="195350"/>
                  </a:cubicBezTo>
                  <a:cubicBezTo>
                    <a:pt x="51758" y="195350"/>
                    <a:pt x="51758" y="194711"/>
                    <a:pt x="51758" y="194711"/>
                  </a:cubicBezTo>
                  <a:cubicBezTo>
                    <a:pt x="51758" y="194711"/>
                    <a:pt x="51758" y="194711"/>
                    <a:pt x="51758" y="194711"/>
                  </a:cubicBezTo>
                  <a:lnTo>
                    <a:pt x="56231" y="176198"/>
                  </a:lnTo>
                  <a:lnTo>
                    <a:pt x="125882" y="176198"/>
                  </a:lnTo>
                  <a:cubicBezTo>
                    <a:pt x="132911" y="176198"/>
                    <a:pt x="138023" y="169814"/>
                    <a:pt x="138023" y="162792"/>
                  </a:cubicBezTo>
                  <a:lnTo>
                    <a:pt x="138023" y="112996"/>
                  </a:lnTo>
                  <a:lnTo>
                    <a:pt x="153997" y="112996"/>
                  </a:lnTo>
                  <a:lnTo>
                    <a:pt x="159109" y="134064"/>
                  </a:lnTo>
                  <a:cubicBezTo>
                    <a:pt x="159109" y="134064"/>
                    <a:pt x="159109" y="134064"/>
                    <a:pt x="159109" y="134064"/>
                  </a:cubicBezTo>
                  <a:cubicBezTo>
                    <a:pt x="159109" y="134064"/>
                    <a:pt x="159109" y="134702"/>
                    <a:pt x="159109" y="134702"/>
                  </a:cubicBezTo>
                  <a:cubicBezTo>
                    <a:pt x="159109" y="135340"/>
                    <a:pt x="159748" y="135979"/>
                    <a:pt x="159748" y="135979"/>
                  </a:cubicBezTo>
                  <a:cubicBezTo>
                    <a:pt x="159748" y="135979"/>
                    <a:pt x="160387" y="136617"/>
                    <a:pt x="160387" y="136617"/>
                  </a:cubicBezTo>
                  <a:cubicBezTo>
                    <a:pt x="161026" y="137256"/>
                    <a:pt x="161026" y="137256"/>
                    <a:pt x="161665" y="137894"/>
                  </a:cubicBezTo>
                  <a:cubicBezTo>
                    <a:pt x="161665" y="137894"/>
                    <a:pt x="161665" y="137894"/>
                    <a:pt x="161665" y="137894"/>
                  </a:cubicBezTo>
                  <a:cubicBezTo>
                    <a:pt x="161665" y="137894"/>
                    <a:pt x="162304" y="137894"/>
                    <a:pt x="162304" y="137894"/>
                  </a:cubicBezTo>
                  <a:cubicBezTo>
                    <a:pt x="162304" y="137894"/>
                    <a:pt x="162943" y="137894"/>
                    <a:pt x="162943" y="137894"/>
                  </a:cubicBezTo>
                  <a:cubicBezTo>
                    <a:pt x="163582" y="137894"/>
                    <a:pt x="164221" y="137894"/>
                    <a:pt x="164860" y="137894"/>
                  </a:cubicBezTo>
                  <a:cubicBezTo>
                    <a:pt x="165499" y="137894"/>
                    <a:pt x="166138" y="137894"/>
                    <a:pt x="166138" y="137894"/>
                  </a:cubicBezTo>
                  <a:cubicBezTo>
                    <a:pt x="166138" y="137894"/>
                    <a:pt x="166138" y="137894"/>
                    <a:pt x="166138" y="137894"/>
                  </a:cubicBezTo>
                  <a:cubicBezTo>
                    <a:pt x="166777" y="137894"/>
                    <a:pt x="167416" y="137256"/>
                    <a:pt x="168055" y="137256"/>
                  </a:cubicBezTo>
                  <a:cubicBezTo>
                    <a:pt x="168055" y="137256"/>
                    <a:pt x="168055" y="137256"/>
                    <a:pt x="168694" y="136617"/>
                  </a:cubicBezTo>
                  <a:cubicBezTo>
                    <a:pt x="169333" y="136617"/>
                    <a:pt x="169333" y="135979"/>
                    <a:pt x="169972" y="135979"/>
                  </a:cubicBezTo>
                  <a:cubicBezTo>
                    <a:pt x="169972" y="135979"/>
                    <a:pt x="169972" y="135340"/>
                    <a:pt x="170611" y="135340"/>
                  </a:cubicBezTo>
                  <a:cubicBezTo>
                    <a:pt x="170611" y="135340"/>
                    <a:pt x="170611" y="135340"/>
                    <a:pt x="171250" y="134702"/>
                  </a:cubicBezTo>
                  <a:lnTo>
                    <a:pt x="185308" y="109804"/>
                  </a:lnTo>
                  <a:lnTo>
                    <a:pt x="201283" y="109804"/>
                  </a:lnTo>
                  <a:cubicBezTo>
                    <a:pt x="205117" y="109804"/>
                    <a:pt x="208312" y="108528"/>
                    <a:pt x="210868" y="105974"/>
                  </a:cubicBezTo>
                  <a:cubicBezTo>
                    <a:pt x="214063" y="102782"/>
                    <a:pt x="215980" y="98313"/>
                    <a:pt x="215341" y="93845"/>
                  </a:cubicBezTo>
                  <a:lnTo>
                    <a:pt x="214063" y="15322"/>
                  </a:lnTo>
                  <a:cubicBezTo>
                    <a:pt x="214702" y="6384"/>
                    <a:pt x="208951" y="0"/>
                    <a:pt x="201283" y="0"/>
                  </a:cubicBezTo>
                  <a:close/>
                  <a:moveTo>
                    <a:pt x="125882" y="161515"/>
                  </a:moveTo>
                  <a:cubicBezTo>
                    <a:pt x="125882" y="162153"/>
                    <a:pt x="125882" y="162153"/>
                    <a:pt x="125882" y="162153"/>
                  </a:cubicBezTo>
                  <a:lnTo>
                    <a:pt x="52398" y="162153"/>
                  </a:lnTo>
                  <a:cubicBezTo>
                    <a:pt x="52398" y="162153"/>
                    <a:pt x="51758" y="162153"/>
                    <a:pt x="51758" y="162153"/>
                  </a:cubicBezTo>
                  <a:cubicBezTo>
                    <a:pt x="48564" y="162153"/>
                    <a:pt x="46008" y="164068"/>
                    <a:pt x="45369" y="166622"/>
                  </a:cubicBezTo>
                  <a:lnTo>
                    <a:pt x="43452" y="174283"/>
                  </a:lnTo>
                  <a:lnTo>
                    <a:pt x="37062" y="163430"/>
                  </a:lnTo>
                  <a:cubicBezTo>
                    <a:pt x="37062" y="163430"/>
                    <a:pt x="36423" y="162792"/>
                    <a:pt x="36423" y="162792"/>
                  </a:cubicBezTo>
                  <a:cubicBezTo>
                    <a:pt x="36423" y="162153"/>
                    <a:pt x="35784" y="162153"/>
                    <a:pt x="35784" y="161515"/>
                  </a:cubicBezTo>
                  <a:cubicBezTo>
                    <a:pt x="35784" y="161515"/>
                    <a:pt x="35145" y="160876"/>
                    <a:pt x="34506" y="160876"/>
                  </a:cubicBezTo>
                  <a:cubicBezTo>
                    <a:pt x="33867" y="160876"/>
                    <a:pt x="33867" y="160238"/>
                    <a:pt x="33228" y="160238"/>
                  </a:cubicBezTo>
                  <a:cubicBezTo>
                    <a:pt x="32589" y="160238"/>
                    <a:pt x="32589" y="160238"/>
                    <a:pt x="31950" y="160238"/>
                  </a:cubicBezTo>
                  <a:cubicBezTo>
                    <a:pt x="31950" y="160238"/>
                    <a:pt x="31311" y="160238"/>
                    <a:pt x="31311" y="160238"/>
                  </a:cubicBezTo>
                  <a:lnTo>
                    <a:pt x="14058" y="160876"/>
                  </a:lnTo>
                  <a:cubicBezTo>
                    <a:pt x="14058" y="160876"/>
                    <a:pt x="13419" y="160238"/>
                    <a:pt x="13419" y="158323"/>
                  </a:cubicBezTo>
                  <a:lnTo>
                    <a:pt x="14697" y="87461"/>
                  </a:lnTo>
                  <a:cubicBezTo>
                    <a:pt x="14697" y="86822"/>
                    <a:pt x="14697" y="86822"/>
                    <a:pt x="14697" y="86822"/>
                  </a:cubicBezTo>
                  <a:lnTo>
                    <a:pt x="63260" y="86822"/>
                  </a:lnTo>
                  <a:lnTo>
                    <a:pt x="63260" y="97037"/>
                  </a:lnTo>
                  <a:cubicBezTo>
                    <a:pt x="63260" y="105336"/>
                    <a:pt x="69011" y="111720"/>
                    <a:pt x="76679" y="111720"/>
                  </a:cubicBezTo>
                  <a:lnTo>
                    <a:pt x="126521" y="111720"/>
                  </a:lnTo>
                  <a:lnTo>
                    <a:pt x="126521" y="161515"/>
                  </a:lnTo>
                  <a:close/>
                  <a:moveTo>
                    <a:pt x="201283" y="96398"/>
                  </a:moveTo>
                  <a:lnTo>
                    <a:pt x="181474" y="95760"/>
                  </a:lnTo>
                  <a:cubicBezTo>
                    <a:pt x="181474" y="95760"/>
                    <a:pt x="180835" y="95760"/>
                    <a:pt x="180835" y="95760"/>
                  </a:cubicBezTo>
                  <a:cubicBezTo>
                    <a:pt x="180196" y="95760"/>
                    <a:pt x="179557" y="95760"/>
                    <a:pt x="178918" y="96398"/>
                  </a:cubicBezTo>
                  <a:cubicBezTo>
                    <a:pt x="178918" y="96398"/>
                    <a:pt x="178279" y="96398"/>
                    <a:pt x="178279" y="96398"/>
                  </a:cubicBezTo>
                  <a:cubicBezTo>
                    <a:pt x="177640" y="96398"/>
                    <a:pt x="177001" y="97037"/>
                    <a:pt x="177001" y="97037"/>
                  </a:cubicBezTo>
                  <a:cubicBezTo>
                    <a:pt x="177001" y="97037"/>
                    <a:pt x="176362" y="97675"/>
                    <a:pt x="176362" y="97675"/>
                  </a:cubicBezTo>
                  <a:cubicBezTo>
                    <a:pt x="176362" y="97675"/>
                    <a:pt x="175723" y="98313"/>
                    <a:pt x="175723" y="98313"/>
                  </a:cubicBezTo>
                  <a:lnTo>
                    <a:pt x="168055" y="112358"/>
                  </a:lnTo>
                  <a:lnTo>
                    <a:pt x="165499" y="102144"/>
                  </a:lnTo>
                  <a:cubicBezTo>
                    <a:pt x="164860" y="98952"/>
                    <a:pt x="161665" y="97037"/>
                    <a:pt x="159109" y="97675"/>
                  </a:cubicBezTo>
                  <a:cubicBezTo>
                    <a:pt x="159109" y="97675"/>
                    <a:pt x="158470" y="97675"/>
                    <a:pt x="158470" y="97675"/>
                  </a:cubicBezTo>
                  <a:lnTo>
                    <a:pt x="132272" y="97675"/>
                  </a:lnTo>
                  <a:cubicBezTo>
                    <a:pt x="132272" y="97675"/>
                    <a:pt x="132272" y="97675"/>
                    <a:pt x="132272" y="97675"/>
                  </a:cubicBezTo>
                  <a:cubicBezTo>
                    <a:pt x="132272" y="97675"/>
                    <a:pt x="132272" y="97675"/>
                    <a:pt x="132272" y="97675"/>
                  </a:cubicBezTo>
                  <a:lnTo>
                    <a:pt x="76679" y="97675"/>
                  </a:lnTo>
                  <a:cubicBezTo>
                    <a:pt x="76679" y="97675"/>
                    <a:pt x="76040" y="97037"/>
                    <a:pt x="76040" y="95760"/>
                  </a:cubicBezTo>
                  <a:lnTo>
                    <a:pt x="76040" y="13406"/>
                  </a:lnTo>
                  <a:cubicBezTo>
                    <a:pt x="76040" y="12130"/>
                    <a:pt x="76679" y="11491"/>
                    <a:pt x="76679" y="11491"/>
                  </a:cubicBezTo>
                  <a:lnTo>
                    <a:pt x="201922" y="11491"/>
                  </a:lnTo>
                  <a:cubicBezTo>
                    <a:pt x="201922" y="11491"/>
                    <a:pt x="202561" y="12130"/>
                    <a:pt x="202561" y="13406"/>
                  </a:cubicBezTo>
                  <a:lnTo>
                    <a:pt x="203839" y="91929"/>
                  </a:lnTo>
                  <a:cubicBezTo>
                    <a:pt x="202561" y="94483"/>
                    <a:pt x="202561" y="95760"/>
                    <a:pt x="201283" y="96398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09" name="Graphic 4">
              <a:extLst>
                <a:ext uri="{FF2B5EF4-FFF2-40B4-BE49-F238E27FC236}">
                  <a16:creationId xmlns:a16="http://schemas.microsoft.com/office/drawing/2014/main" id="{A3F59D87-6912-4337-A279-1BFE8E00B85E}"/>
                </a:ext>
              </a:extLst>
            </p:cNvPr>
            <p:cNvSpPr/>
            <p:nvPr/>
          </p:nvSpPr>
          <p:spPr>
            <a:xfrm>
              <a:off x="640910" y="1049050"/>
              <a:ext cx="12779" cy="12767"/>
            </a:xfrm>
            <a:custGeom>
              <a:avLst/>
              <a:gdLst>
                <a:gd name="connsiteX0" fmla="*/ 10863 w 12779"/>
                <a:gd name="connsiteY0" fmla="*/ 1915 h 12767"/>
                <a:gd name="connsiteX1" fmla="*/ 8946 w 12779"/>
                <a:gd name="connsiteY1" fmla="*/ 638 h 12767"/>
                <a:gd name="connsiteX2" fmla="*/ 5112 w 12779"/>
                <a:gd name="connsiteY2" fmla="*/ 0 h 12767"/>
                <a:gd name="connsiteX3" fmla="*/ 3834 w 12779"/>
                <a:gd name="connsiteY3" fmla="*/ 638 h 12767"/>
                <a:gd name="connsiteX4" fmla="*/ 2556 w 12779"/>
                <a:gd name="connsiteY4" fmla="*/ 1277 h 12767"/>
                <a:gd name="connsiteX5" fmla="*/ 1917 w 12779"/>
                <a:gd name="connsiteY5" fmla="*/ 1915 h 12767"/>
                <a:gd name="connsiteX6" fmla="*/ 639 w 12779"/>
                <a:gd name="connsiteY6" fmla="*/ 3830 h 12767"/>
                <a:gd name="connsiteX7" fmla="*/ 0 w 12779"/>
                <a:gd name="connsiteY7" fmla="*/ 6384 h 12767"/>
                <a:gd name="connsiteX8" fmla="*/ 1917 w 12779"/>
                <a:gd name="connsiteY8" fmla="*/ 10853 h 12767"/>
                <a:gd name="connsiteX9" fmla="*/ 3834 w 12779"/>
                <a:gd name="connsiteY9" fmla="*/ 12130 h 12767"/>
                <a:gd name="connsiteX10" fmla="*/ 6390 w 12779"/>
                <a:gd name="connsiteY10" fmla="*/ 12768 h 12767"/>
                <a:gd name="connsiteX11" fmla="*/ 8946 w 12779"/>
                <a:gd name="connsiteY11" fmla="*/ 12130 h 12767"/>
                <a:gd name="connsiteX12" fmla="*/ 10863 w 12779"/>
                <a:gd name="connsiteY12" fmla="*/ 10853 h 12767"/>
                <a:gd name="connsiteX13" fmla="*/ 12780 w 12779"/>
                <a:gd name="connsiteY13" fmla="*/ 6384 h 12767"/>
                <a:gd name="connsiteX14" fmla="*/ 12141 w 12779"/>
                <a:gd name="connsiteY14" fmla="*/ 3830 h 12767"/>
                <a:gd name="connsiteX15" fmla="*/ 10863 w 12779"/>
                <a:gd name="connsiteY15" fmla="*/ 1915 h 12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79" h="12767">
                  <a:moveTo>
                    <a:pt x="10863" y="1915"/>
                  </a:moveTo>
                  <a:cubicBezTo>
                    <a:pt x="10224" y="1277"/>
                    <a:pt x="9585" y="638"/>
                    <a:pt x="8946" y="638"/>
                  </a:cubicBezTo>
                  <a:cubicBezTo>
                    <a:pt x="7668" y="0"/>
                    <a:pt x="6390" y="0"/>
                    <a:pt x="5112" y="0"/>
                  </a:cubicBezTo>
                  <a:cubicBezTo>
                    <a:pt x="4473" y="0"/>
                    <a:pt x="4473" y="0"/>
                    <a:pt x="3834" y="638"/>
                  </a:cubicBezTo>
                  <a:cubicBezTo>
                    <a:pt x="3195" y="638"/>
                    <a:pt x="3195" y="1277"/>
                    <a:pt x="2556" y="1277"/>
                  </a:cubicBezTo>
                  <a:cubicBezTo>
                    <a:pt x="1917" y="1277"/>
                    <a:pt x="1917" y="1915"/>
                    <a:pt x="1917" y="1915"/>
                  </a:cubicBezTo>
                  <a:cubicBezTo>
                    <a:pt x="1278" y="2554"/>
                    <a:pt x="639" y="3192"/>
                    <a:pt x="639" y="3830"/>
                  </a:cubicBezTo>
                  <a:cubicBezTo>
                    <a:pt x="639" y="4469"/>
                    <a:pt x="0" y="5107"/>
                    <a:pt x="0" y="6384"/>
                  </a:cubicBezTo>
                  <a:cubicBezTo>
                    <a:pt x="0" y="8299"/>
                    <a:pt x="639" y="9576"/>
                    <a:pt x="1917" y="10853"/>
                  </a:cubicBezTo>
                  <a:cubicBezTo>
                    <a:pt x="2556" y="11491"/>
                    <a:pt x="3195" y="12130"/>
                    <a:pt x="3834" y="12130"/>
                  </a:cubicBezTo>
                  <a:cubicBezTo>
                    <a:pt x="4473" y="12768"/>
                    <a:pt x="5112" y="12768"/>
                    <a:pt x="6390" y="12768"/>
                  </a:cubicBezTo>
                  <a:cubicBezTo>
                    <a:pt x="7029" y="12768"/>
                    <a:pt x="8307" y="12768"/>
                    <a:pt x="8946" y="12130"/>
                  </a:cubicBezTo>
                  <a:cubicBezTo>
                    <a:pt x="9585" y="12130"/>
                    <a:pt x="10224" y="11491"/>
                    <a:pt x="10863" y="10853"/>
                  </a:cubicBezTo>
                  <a:cubicBezTo>
                    <a:pt x="12141" y="9576"/>
                    <a:pt x="12780" y="8299"/>
                    <a:pt x="12780" y="6384"/>
                  </a:cubicBezTo>
                  <a:cubicBezTo>
                    <a:pt x="12780" y="5746"/>
                    <a:pt x="12780" y="4469"/>
                    <a:pt x="12141" y="3830"/>
                  </a:cubicBezTo>
                  <a:cubicBezTo>
                    <a:pt x="12141" y="3192"/>
                    <a:pt x="11502" y="2554"/>
                    <a:pt x="10863" y="1915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10" name="Graphic 4">
              <a:extLst>
                <a:ext uri="{FF2B5EF4-FFF2-40B4-BE49-F238E27FC236}">
                  <a16:creationId xmlns:a16="http://schemas.microsoft.com/office/drawing/2014/main" id="{C89FDC7C-00E0-48FB-85B3-2E37CAF1C3FD}"/>
                </a:ext>
              </a:extLst>
            </p:cNvPr>
            <p:cNvSpPr/>
            <p:nvPr/>
          </p:nvSpPr>
          <p:spPr>
            <a:xfrm>
              <a:off x="706088" y="1049050"/>
              <a:ext cx="12779" cy="12767"/>
            </a:xfrm>
            <a:custGeom>
              <a:avLst/>
              <a:gdLst>
                <a:gd name="connsiteX0" fmla="*/ 10863 w 12779"/>
                <a:gd name="connsiteY0" fmla="*/ 1915 h 12767"/>
                <a:gd name="connsiteX1" fmla="*/ 10224 w 12779"/>
                <a:gd name="connsiteY1" fmla="*/ 1277 h 12767"/>
                <a:gd name="connsiteX2" fmla="*/ 8946 w 12779"/>
                <a:gd name="connsiteY2" fmla="*/ 638 h 12767"/>
                <a:gd name="connsiteX3" fmla="*/ 7668 w 12779"/>
                <a:gd name="connsiteY3" fmla="*/ 0 h 12767"/>
                <a:gd name="connsiteX4" fmla="*/ 3834 w 12779"/>
                <a:gd name="connsiteY4" fmla="*/ 638 h 12767"/>
                <a:gd name="connsiteX5" fmla="*/ 1917 w 12779"/>
                <a:gd name="connsiteY5" fmla="*/ 1915 h 12767"/>
                <a:gd name="connsiteX6" fmla="*/ 639 w 12779"/>
                <a:gd name="connsiteY6" fmla="*/ 3830 h 12767"/>
                <a:gd name="connsiteX7" fmla="*/ 0 w 12779"/>
                <a:gd name="connsiteY7" fmla="*/ 6384 h 12767"/>
                <a:gd name="connsiteX8" fmla="*/ 1917 w 12779"/>
                <a:gd name="connsiteY8" fmla="*/ 10853 h 12767"/>
                <a:gd name="connsiteX9" fmla="*/ 3834 w 12779"/>
                <a:gd name="connsiteY9" fmla="*/ 12130 h 12767"/>
                <a:gd name="connsiteX10" fmla="*/ 6390 w 12779"/>
                <a:gd name="connsiteY10" fmla="*/ 12768 h 12767"/>
                <a:gd name="connsiteX11" fmla="*/ 8946 w 12779"/>
                <a:gd name="connsiteY11" fmla="*/ 12130 h 12767"/>
                <a:gd name="connsiteX12" fmla="*/ 10863 w 12779"/>
                <a:gd name="connsiteY12" fmla="*/ 10853 h 12767"/>
                <a:gd name="connsiteX13" fmla="*/ 12780 w 12779"/>
                <a:gd name="connsiteY13" fmla="*/ 6384 h 12767"/>
                <a:gd name="connsiteX14" fmla="*/ 12141 w 12779"/>
                <a:gd name="connsiteY14" fmla="*/ 3830 h 12767"/>
                <a:gd name="connsiteX15" fmla="*/ 10863 w 12779"/>
                <a:gd name="connsiteY15" fmla="*/ 1915 h 12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79" h="12767">
                  <a:moveTo>
                    <a:pt x="10863" y="1915"/>
                  </a:moveTo>
                  <a:cubicBezTo>
                    <a:pt x="10863" y="1915"/>
                    <a:pt x="10224" y="1277"/>
                    <a:pt x="10224" y="1277"/>
                  </a:cubicBezTo>
                  <a:cubicBezTo>
                    <a:pt x="9585" y="1277"/>
                    <a:pt x="9585" y="638"/>
                    <a:pt x="8946" y="638"/>
                  </a:cubicBezTo>
                  <a:cubicBezTo>
                    <a:pt x="8307" y="638"/>
                    <a:pt x="8307" y="638"/>
                    <a:pt x="7668" y="0"/>
                  </a:cubicBezTo>
                  <a:cubicBezTo>
                    <a:pt x="6390" y="0"/>
                    <a:pt x="5112" y="0"/>
                    <a:pt x="3834" y="638"/>
                  </a:cubicBezTo>
                  <a:cubicBezTo>
                    <a:pt x="3195" y="638"/>
                    <a:pt x="2556" y="1277"/>
                    <a:pt x="1917" y="1915"/>
                  </a:cubicBezTo>
                  <a:cubicBezTo>
                    <a:pt x="1278" y="2554"/>
                    <a:pt x="639" y="3192"/>
                    <a:pt x="639" y="3830"/>
                  </a:cubicBezTo>
                  <a:cubicBezTo>
                    <a:pt x="0" y="4469"/>
                    <a:pt x="0" y="5107"/>
                    <a:pt x="0" y="6384"/>
                  </a:cubicBezTo>
                  <a:cubicBezTo>
                    <a:pt x="0" y="8299"/>
                    <a:pt x="639" y="9576"/>
                    <a:pt x="1917" y="10853"/>
                  </a:cubicBezTo>
                  <a:cubicBezTo>
                    <a:pt x="2556" y="11491"/>
                    <a:pt x="3195" y="12130"/>
                    <a:pt x="3834" y="12130"/>
                  </a:cubicBezTo>
                  <a:cubicBezTo>
                    <a:pt x="4473" y="12768"/>
                    <a:pt x="5112" y="12768"/>
                    <a:pt x="6390" y="12768"/>
                  </a:cubicBezTo>
                  <a:cubicBezTo>
                    <a:pt x="7029" y="12768"/>
                    <a:pt x="8307" y="12768"/>
                    <a:pt x="8946" y="12130"/>
                  </a:cubicBezTo>
                  <a:cubicBezTo>
                    <a:pt x="9585" y="12130"/>
                    <a:pt x="10224" y="11491"/>
                    <a:pt x="10863" y="10853"/>
                  </a:cubicBezTo>
                  <a:cubicBezTo>
                    <a:pt x="12141" y="9576"/>
                    <a:pt x="12780" y="8299"/>
                    <a:pt x="12780" y="6384"/>
                  </a:cubicBezTo>
                  <a:cubicBezTo>
                    <a:pt x="12780" y="5746"/>
                    <a:pt x="12780" y="4469"/>
                    <a:pt x="12141" y="3830"/>
                  </a:cubicBezTo>
                  <a:cubicBezTo>
                    <a:pt x="12141" y="3192"/>
                    <a:pt x="11502" y="2554"/>
                    <a:pt x="10863" y="1915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11" name="Graphic 4">
              <a:extLst>
                <a:ext uri="{FF2B5EF4-FFF2-40B4-BE49-F238E27FC236}">
                  <a16:creationId xmlns:a16="http://schemas.microsoft.com/office/drawing/2014/main" id="{89664A69-F8E4-4376-9702-F91737B74433}"/>
                </a:ext>
              </a:extLst>
            </p:cNvPr>
            <p:cNvSpPr/>
            <p:nvPr/>
          </p:nvSpPr>
          <p:spPr>
            <a:xfrm>
              <a:off x="672221" y="1049050"/>
              <a:ext cx="12779" cy="12767"/>
            </a:xfrm>
            <a:custGeom>
              <a:avLst/>
              <a:gdLst>
                <a:gd name="connsiteX0" fmla="*/ 11502 w 12779"/>
                <a:gd name="connsiteY0" fmla="*/ 1915 h 12767"/>
                <a:gd name="connsiteX1" fmla="*/ 9585 w 12779"/>
                <a:gd name="connsiteY1" fmla="*/ 638 h 12767"/>
                <a:gd name="connsiteX2" fmla="*/ 5751 w 12779"/>
                <a:gd name="connsiteY2" fmla="*/ 0 h 12767"/>
                <a:gd name="connsiteX3" fmla="*/ 4473 w 12779"/>
                <a:gd name="connsiteY3" fmla="*/ 638 h 12767"/>
                <a:gd name="connsiteX4" fmla="*/ 3195 w 12779"/>
                <a:gd name="connsiteY4" fmla="*/ 1277 h 12767"/>
                <a:gd name="connsiteX5" fmla="*/ 1917 w 12779"/>
                <a:gd name="connsiteY5" fmla="*/ 1915 h 12767"/>
                <a:gd name="connsiteX6" fmla="*/ 639 w 12779"/>
                <a:gd name="connsiteY6" fmla="*/ 3830 h 12767"/>
                <a:gd name="connsiteX7" fmla="*/ 0 w 12779"/>
                <a:gd name="connsiteY7" fmla="*/ 6384 h 12767"/>
                <a:gd name="connsiteX8" fmla="*/ 1917 w 12779"/>
                <a:gd name="connsiteY8" fmla="*/ 10853 h 12767"/>
                <a:gd name="connsiteX9" fmla="*/ 3834 w 12779"/>
                <a:gd name="connsiteY9" fmla="*/ 12130 h 12767"/>
                <a:gd name="connsiteX10" fmla="*/ 6390 w 12779"/>
                <a:gd name="connsiteY10" fmla="*/ 12768 h 12767"/>
                <a:gd name="connsiteX11" fmla="*/ 8946 w 12779"/>
                <a:gd name="connsiteY11" fmla="*/ 12130 h 12767"/>
                <a:gd name="connsiteX12" fmla="*/ 10863 w 12779"/>
                <a:gd name="connsiteY12" fmla="*/ 10853 h 12767"/>
                <a:gd name="connsiteX13" fmla="*/ 12780 w 12779"/>
                <a:gd name="connsiteY13" fmla="*/ 6384 h 12767"/>
                <a:gd name="connsiteX14" fmla="*/ 12141 w 12779"/>
                <a:gd name="connsiteY14" fmla="*/ 3830 h 12767"/>
                <a:gd name="connsiteX15" fmla="*/ 11502 w 12779"/>
                <a:gd name="connsiteY15" fmla="*/ 1915 h 12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79" h="12767">
                  <a:moveTo>
                    <a:pt x="11502" y="1915"/>
                  </a:moveTo>
                  <a:cubicBezTo>
                    <a:pt x="10863" y="1277"/>
                    <a:pt x="10224" y="638"/>
                    <a:pt x="9585" y="638"/>
                  </a:cubicBezTo>
                  <a:cubicBezTo>
                    <a:pt x="8307" y="0"/>
                    <a:pt x="7029" y="0"/>
                    <a:pt x="5751" y="0"/>
                  </a:cubicBezTo>
                  <a:cubicBezTo>
                    <a:pt x="5112" y="0"/>
                    <a:pt x="5112" y="0"/>
                    <a:pt x="4473" y="638"/>
                  </a:cubicBezTo>
                  <a:cubicBezTo>
                    <a:pt x="3834" y="638"/>
                    <a:pt x="3834" y="1277"/>
                    <a:pt x="3195" y="1277"/>
                  </a:cubicBezTo>
                  <a:cubicBezTo>
                    <a:pt x="2556" y="1277"/>
                    <a:pt x="2556" y="1915"/>
                    <a:pt x="1917" y="1915"/>
                  </a:cubicBezTo>
                  <a:cubicBezTo>
                    <a:pt x="1278" y="2554"/>
                    <a:pt x="639" y="3192"/>
                    <a:pt x="639" y="3830"/>
                  </a:cubicBezTo>
                  <a:cubicBezTo>
                    <a:pt x="0" y="4469"/>
                    <a:pt x="0" y="5107"/>
                    <a:pt x="0" y="6384"/>
                  </a:cubicBezTo>
                  <a:cubicBezTo>
                    <a:pt x="0" y="8299"/>
                    <a:pt x="639" y="9576"/>
                    <a:pt x="1917" y="10853"/>
                  </a:cubicBezTo>
                  <a:cubicBezTo>
                    <a:pt x="2556" y="11491"/>
                    <a:pt x="3195" y="12130"/>
                    <a:pt x="3834" y="12130"/>
                  </a:cubicBezTo>
                  <a:cubicBezTo>
                    <a:pt x="4473" y="12768"/>
                    <a:pt x="5112" y="12768"/>
                    <a:pt x="6390" y="12768"/>
                  </a:cubicBezTo>
                  <a:cubicBezTo>
                    <a:pt x="7029" y="12768"/>
                    <a:pt x="8307" y="12768"/>
                    <a:pt x="8946" y="12130"/>
                  </a:cubicBezTo>
                  <a:cubicBezTo>
                    <a:pt x="9585" y="12130"/>
                    <a:pt x="10224" y="11491"/>
                    <a:pt x="10863" y="10853"/>
                  </a:cubicBezTo>
                  <a:cubicBezTo>
                    <a:pt x="12141" y="9576"/>
                    <a:pt x="12780" y="8299"/>
                    <a:pt x="12780" y="6384"/>
                  </a:cubicBezTo>
                  <a:cubicBezTo>
                    <a:pt x="12780" y="5746"/>
                    <a:pt x="12780" y="4469"/>
                    <a:pt x="12141" y="3830"/>
                  </a:cubicBezTo>
                  <a:cubicBezTo>
                    <a:pt x="12780" y="3192"/>
                    <a:pt x="12141" y="2554"/>
                    <a:pt x="11502" y="1915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12" name="Graphic 1100">
            <a:extLst>
              <a:ext uri="{FF2B5EF4-FFF2-40B4-BE49-F238E27FC236}">
                <a16:creationId xmlns:a16="http://schemas.microsoft.com/office/drawing/2014/main" id="{372E694F-7919-49C4-BB49-4230CDFCD804}"/>
              </a:ext>
            </a:extLst>
          </p:cNvPr>
          <p:cNvGrpSpPr/>
          <p:nvPr/>
        </p:nvGrpSpPr>
        <p:grpSpPr>
          <a:xfrm>
            <a:off x="4173497" y="3308484"/>
            <a:ext cx="640080" cy="640080"/>
            <a:chOff x="4661459" y="3343617"/>
            <a:chExt cx="362313" cy="361971"/>
          </a:xfrm>
          <a:solidFill>
            <a:schemeClr val="bg1"/>
          </a:solidFill>
        </p:grpSpPr>
        <p:sp>
          <p:nvSpPr>
            <p:cNvPr id="113" name="Graphic 1100">
              <a:extLst>
                <a:ext uri="{FF2B5EF4-FFF2-40B4-BE49-F238E27FC236}">
                  <a16:creationId xmlns:a16="http://schemas.microsoft.com/office/drawing/2014/main" id="{08B1B5F7-B7AF-4E0F-850C-B19ABC48A33A}"/>
                </a:ext>
              </a:extLst>
            </p:cNvPr>
            <p:cNvSpPr/>
            <p:nvPr/>
          </p:nvSpPr>
          <p:spPr>
            <a:xfrm>
              <a:off x="4661459" y="3343617"/>
              <a:ext cx="362313" cy="361971"/>
            </a:xfrm>
            <a:custGeom>
              <a:avLst/>
              <a:gdLst>
                <a:gd name="connsiteX0" fmla="*/ 181474 w 362313"/>
                <a:gd name="connsiteY0" fmla="*/ 0 h 361971"/>
                <a:gd name="connsiteX1" fmla="*/ 0 w 362313"/>
                <a:gd name="connsiteY1" fmla="*/ 180667 h 361971"/>
                <a:gd name="connsiteX2" fmla="*/ 180835 w 362313"/>
                <a:gd name="connsiteY2" fmla="*/ 361972 h 361971"/>
                <a:gd name="connsiteX3" fmla="*/ 362310 w 362313"/>
                <a:gd name="connsiteY3" fmla="*/ 181305 h 361971"/>
                <a:gd name="connsiteX4" fmla="*/ 362310 w 362313"/>
                <a:gd name="connsiteY4" fmla="*/ 181305 h 361971"/>
                <a:gd name="connsiteX5" fmla="*/ 181474 w 362313"/>
                <a:gd name="connsiteY5" fmla="*/ 0 h 361971"/>
                <a:gd name="connsiteX6" fmla="*/ 181474 w 362313"/>
                <a:gd name="connsiteY6" fmla="*/ 0 h 361971"/>
                <a:gd name="connsiteX7" fmla="*/ 181474 w 362313"/>
                <a:gd name="connsiteY7" fmla="*/ 349204 h 361971"/>
                <a:gd name="connsiteX8" fmla="*/ 12780 w 362313"/>
                <a:gd name="connsiteY8" fmla="*/ 181305 h 361971"/>
                <a:gd name="connsiteX9" fmla="*/ 180835 w 362313"/>
                <a:gd name="connsiteY9" fmla="*/ 12768 h 361971"/>
                <a:gd name="connsiteX10" fmla="*/ 349530 w 362313"/>
                <a:gd name="connsiteY10" fmla="*/ 180667 h 361971"/>
                <a:gd name="connsiteX11" fmla="*/ 349530 w 362313"/>
                <a:gd name="connsiteY11" fmla="*/ 180667 h 361971"/>
                <a:gd name="connsiteX12" fmla="*/ 181474 w 362313"/>
                <a:gd name="connsiteY12" fmla="*/ 349204 h 361971"/>
                <a:gd name="connsiteX13" fmla="*/ 181474 w 362313"/>
                <a:gd name="connsiteY13" fmla="*/ 349204 h 361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2313" h="361971">
                  <a:moveTo>
                    <a:pt x="181474" y="0"/>
                  </a:moveTo>
                  <a:cubicBezTo>
                    <a:pt x="81152" y="0"/>
                    <a:pt x="0" y="81077"/>
                    <a:pt x="0" y="180667"/>
                  </a:cubicBezTo>
                  <a:cubicBezTo>
                    <a:pt x="0" y="280257"/>
                    <a:pt x="81152" y="361972"/>
                    <a:pt x="180835" y="361972"/>
                  </a:cubicBezTo>
                  <a:cubicBezTo>
                    <a:pt x="280518" y="361972"/>
                    <a:pt x="362310" y="280895"/>
                    <a:pt x="362310" y="181305"/>
                  </a:cubicBezTo>
                  <a:lnTo>
                    <a:pt x="362310" y="181305"/>
                  </a:lnTo>
                  <a:cubicBezTo>
                    <a:pt x="362948" y="81077"/>
                    <a:pt x="281796" y="0"/>
                    <a:pt x="181474" y="0"/>
                  </a:cubicBezTo>
                  <a:cubicBezTo>
                    <a:pt x="182113" y="0"/>
                    <a:pt x="181474" y="0"/>
                    <a:pt x="181474" y="0"/>
                  </a:cubicBezTo>
                  <a:close/>
                  <a:moveTo>
                    <a:pt x="181474" y="349204"/>
                  </a:moveTo>
                  <a:cubicBezTo>
                    <a:pt x="88181" y="349204"/>
                    <a:pt x="12780" y="273873"/>
                    <a:pt x="12780" y="181305"/>
                  </a:cubicBezTo>
                  <a:cubicBezTo>
                    <a:pt x="12780" y="88738"/>
                    <a:pt x="88181" y="12768"/>
                    <a:pt x="180835" y="12768"/>
                  </a:cubicBezTo>
                  <a:cubicBezTo>
                    <a:pt x="274128" y="12768"/>
                    <a:pt x="349530" y="88099"/>
                    <a:pt x="349530" y="180667"/>
                  </a:cubicBezTo>
                  <a:lnTo>
                    <a:pt x="349530" y="180667"/>
                  </a:lnTo>
                  <a:cubicBezTo>
                    <a:pt x="350168" y="273873"/>
                    <a:pt x="274767" y="349204"/>
                    <a:pt x="181474" y="349204"/>
                  </a:cubicBezTo>
                  <a:lnTo>
                    <a:pt x="181474" y="349204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14" name="Graphic 1100">
              <a:extLst>
                <a:ext uri="{FF2B5EF4-FFF2-40B4-BE49-F238E27FC236}">
                  <a16:creationId xmlns:a16="http://schemas.microsoft.com/office/drawing/2014/main" id="{0E2BBA7A-0E42-40A5-9DC4-FFE6D610E482}"/>
                </a:ext>
              </a:extLst>
            </p:cNvPr>
            <p:cNvSpPr/>
            <p:nvPr/>
          </p:nvSpPr>
          <p:spPr>
            <a:xfrm>
              <a:off x="4734943" y="3445761"/>
              <a:ext cx="215979" cy="157684"/>
            </a:xfrm>
            <a:custGeom>
              <a:avLst/>
              <a:gdLst>
                <a:gd name="connsiteX0" fmla="*/ 209590 w 215979"/>
                <a:gd name="connsiteY0" fmla="*/ 0 h 157684"/>
                <a:gd name="connsiteX1" fmla="*/ 6390 w 215979"/>
                <a:gd name="connsiteY1" fmla="*/ 0 h 157684"/>
                <a:gd name="connsiteX2" fmla="*/ 0 w 215979"/>
                <a:gd name="connsiteY2" fmla="*/ 6384 h 157684"/>
                <a:gd name="connsiteX3" fmla="*/ 0 w 215979"/>
                <a:gd name="connsiteY3" fmla="*/ 151300 h 157684"/>
                <a:gd name="connsiteX4" fmla="*/ 6390 w 215979"/>
                <a:gd name="connsiteY4" fmla="*/ 157684 h 157684"/>
                <a:gd name="connsiteX5" fmla="*/ 209590 w 215979"/>
                <a:gd name="connsiteY5" fmla="*/ 157684 h 157684"/>
                <a:gd name="connsiteX6" fmla="*/ 215980 w 215979"/>
                <a:gd name="connsiteY6" fmla="*/ 151300 h 157684"/>
                <a:gd name="connsiteX7" fmla="*/ 215980 w 215979"/>
                <a:gd name="connsiteY7" fmla="*/ 6384 h 157684"/>
                <a:gd name="connsiteX8" fmla="*/ 209590 w 215979"/>
                <a:gd name="connsiteY8" fmla="*/ 0 h 157684"/>
                <a:gd name="connsiteX9" fmla="*/ 203200 w 215979"/>
                <a:gd name="connsiteY9" fmla="*/ 12768 h 157684"/>
                <a:gd name="connsiteX10" fmla="*/ 203200 w 215979"/>
                <a:gd name="connsiteY10" fmla="*/ 116827 h 157684"/>
                <a:gd name="connsiteX11" fmla="*/ 178918 w 215979"/>
                <a:gd name="connsiteY11" fmla="*/ 82354 h 157684"/>
                <a:gd name="connsiteX12" fmla="*/ 174445 w 215979"/>
                <a:gd name="connsiteY12" fmla="*/ 79800 h 157684"/>
                <a:gd name="connsiteX13" fmla="*/ 169333 w 215979"/>
                <a:gd name="connsiteY13" fmla="*/ 81715 h 157684"/>
                <a:gd name="connsiteX14" fmla="*/ 141217 w 215979"/>
                <a:gd name="connsiteY14" fmla="*/ 109805 h 157684"/>
                <a:gd name="connsiteX15" fmla="*/ 80513 w 215979"/>
                <a:gd name="connsiteY15" fmla="*/ 49157 h 157684"/>
                <a:gd name="connsiteX16" fmla="*/ 71567 w 215979"/>
                <a:gd name="connsiteY16" fmla="*/ 49157 h 157684"/>
                <a:gd name="connsiteX17" fmla="*/ 71567 w 215979"/>
                <a:gd name="connsiteY17" fmla="*/ 49157 h 157684"/>
                <a:gd name="connsiteX18" fmla="*/ 13419 w 215979"/>
                <a:gd name="connsiteY18" fmla="*/ 107251 h 157684"/>
                <a:gd name="connsiteX19" fmla="*/ 13419 w 215979"/>
                <a:gd name="connsiteY19" fmla="*/ 12768 h 157684"/>
                <a:gd name="connsiteX20" fmla="*/ 203200 w 215979"/>
                <a:gd name="connsiteY20" fmla="*/ 12768 h 157684"/>
                <a:gd name="connsiteX21" fmla="*/ 12780 w 215979"/>
                <a:gd name="connsiteY21" fmla="*/ 144916 h 157684"/>
                <a:gd name="connsiteX22" fmla="*/ 12780 w 215979"/>
                <a:gd name="connsiteY22" fmla="*/ 125126 h 157684"/>
                <a:gd name="connsiteX23" fmla="*/ 75401 w 215979"/>
                <a:gd name="connsiteY23" fmla="*/ 62563 h 157684"/>
                <a:gd name="connsiteX24" fmla="*/ 136106 w 215979"/>
                <a:gd name="connsiteY24" fmla="*/ 123211 h 157684"/>
                <a:gd name="connsiteX25" fmla="*/ 145052 w 215979"/>
                <a:gd name="connsiteY25" fmla="*/ 123211 h 157684"/>
                <a:gd name="connsiteX26" fmla="*/ 172528 w 215979"/>
                <a:gd name="connsiteY26" fmla="*/ 95760 h 157684"/>
                <a:gd name="connsiteX27" fmla="*/ 203200 w 215979"/>
                <a:gd name="connsiteY27" fmla="*/ 138533 h 157684"/>
                <a:gd name="connsiteX28" fmla="*/ 203200 w 215979"/>
                <a:gd name="connsiteY28" fmla="*/ 144916 h 157684"/>
                <a:gd name="connsiteX29" fmla="*/ 12780 w 215979"/>
                <a:gd name="connsiteY29" fmla="*/ 144916 h 157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15979" h="157684">
                  <a:moveTo>
                    <a:pt x="209590" y="0"/>
                  </a:moveTo>
                  <a:lnTo>
                    <a:pt x="6390" y="0"/>
                  </a:lnTo>
                  <a:cubicBezTo>
                    <a:pt x="2556" y="0"/>
                    <a:pt x="0" y="2554"/>
                    <a:pt x="0" y="6384"/>
                  </a:cubicBezTo>
                  <a:lnTo>
                    <a:pt x="0" y="151300"/>
                  </a:lnTo>
                  <a:cubicBezTo>
                    <a:pt x="0" y="155131"/>
                    <a:pt x="2556" y="157684"/>
                    <a:pt x="6390" y="157684"/>
                  </a:cubicBezTo>
                  <a:lnTo>
                    <a:pt x="209590" y="157684"/>
                  </a:lnTo>
                  <a:cubicBezTo>
                    <a:pt x="213424" y="157684"/>
                    <a:pt x="215980" y="155131"/>
                    <a:pt x="215980" y="151300"/>
                  </a:cubicBezTo>
                  <a:lnTo>
                    <a:pt x="215980" y="6384"/>
                  </a:lnTo>
                  <a:cubicBezTo>
                    <a:pt x="215980" y="3192"/>
                    <a:pt x="213424" y="0"/>
                    <a:pt x="209590" y="0"/>
                  </a:cubicBezTo>
                  <a:close/>
                  <a:moveTo>
                    <a:pt x="203200" y="12768"/>
                  </a:moveTo>
                  <a:lnTo>
                    <a:pt x="203200" y="116827"/>
                  </a:lnTo>
                  <a:lnTo>
                    <a:pt x="178918" y="82354"/>
                  </a:lnTo>
                  <a:cubicBezTo>
                    <a:pt x="177640" y="81077"/>
                    <a:pt x="176362" y="79800"/>
                    <a:pt x="174445" y="79800"/>
                  </a:cubicBezTo>
                  <a:cubicBezTo>
                    <a:pt x="172528" y="79800"/>
                    <a:pt x="170611" y="80438"/>
                    <a:pt x="169333" y="81715"/>
                  </a:cubicBezTo>
                  <a:lnTo>
                    <a:pt x="141217" y="109805"/>
                  </a:lnTo>
                  <a:lnTo>
                    <a:pt x="80513" y="49157"/>
                  </a:lnTo>
                  <a:cubicBezTo>
                    <a:pt x="77957" y="46603"/>
                    <a:pt x="74123" y="46603"/>
                    <a:pt x="71567" y="49157"/>
                  </a:cubicBezTo>
                  <a:cubicBezTo>
                    <a:pt x="71567" y="49157"/>
                    <a:pt x="71567" y="49157"/>
                    <a:pt x="71567" y="49157"/>
                  </a:cubicBezTo>
                  <a:lnTo>
                    <a:pt x="13419" y="107251"/>
                  </a:lnTo>
                  <a:lnTo>
                    <a:pt x="13419" y="12768"/>
                  </a:lnTo>
                  <a:lnTo>
                    <a:pt x="203200" y="12768"/>
                  </a:lnTo>
                  <a:close/>
                  <a:moveTo>
                    <a:pt x="12780" y="144916"/>
                  </a:moveTo>
                  <a:lnTo>
                    <a:pt x="12780" y="125126"/>
                  </a:lnTo>
                  <a:lnTo>
                    <a:pt x="75401" y="62563"/>
                  </a:lnTo>
                  <a:lnTo>
                    <a:pt x="136106" y="123211"/>
                  </a:lnTo>
                  <a:cubicBezTo>
                    <a:pt x="138662" y="125765"/>
                    <a:pt x="142496" y="125765"/>
                    <a:pt x="145052" y="123211"/>
                  </a:cubicBezTo>
                  <a:lnTo>
                    <a:pt x="172528" y="95760"/>
                  </a:lnTo>
                  <a:lnTo>
                    <a:pt x="203200" y="138533"/>
                  </a:lnTo>
                  <a:lnTo>
                    <a:pt x="203200" y="144916"/>
                  </a:lnTo>
                  <a:lnTo>
                    <a:pt x="12780" y="144916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15" name="Graphic 1100">
              <a:extLst>
                <a:ext uri="{FF2B5EF4-FFF2-40B4-BE49-F238E27FC236}">
                  <a16:creationId xmlns:a16="http://schemas.microsoft.com/office/drawing/2014/main" id="{1A06D853-43D2-4912-9DAF-E12D6D4C911A}"/>
                </a:ext>
              </a:extLst>
            </p:cNvPr>
            <p:cNvSpPr/>
            <p:nvPr/>
          </p:nvSpPr>
          <p:spPr>
            <a:xfrm>
              <a:off x="4867215" y="3483427"/>
              <a:ext cx="24281" cy="24259"/>
            </a:xfrm>
            <a:custGeom>
              <a:avLst/>
              <a:gdLst>
                <a:gd name="connsiteX0" fmla="*/ 12141 w 24281"/>
                <a:gd name="connsiteY0" fmla="*/ 24259 h 24259"/>
                <a:gd name="connsiteX1" fmla="*/ 24282 w 24281"/>
                <a:gd name="connsiteY1" fmla="*/ 12129 h 24259"/>
                <a:gd name="connsiteX2" fmla="*/ 12141 w 24281"/>
                <a:gd name="connsiteY2" fmla="*/ 0 h 24259"/>
                <a:gd name="connsiteX3" fmla="*/ 0 w 24281"/>
                <a:gd name="connsiteY3" fmla="*/ 12129 h 24259"/>
                <a:gd name="connsiteX4" fmla="*/ 0 w 24281"/>
                <a:gd name="connsiteY4" fmla="*/ 12129 h 24259"/>
                <a:gd name="connsiteX5" fmla="*/ 12141 w 24281"/>
                <a:gd name="connsiteY5" fmla="*/ 24259 h 24259"/>
                <a:gd name="connsiteX6" fmla="*/ 12141 w 24281"/>
                <a:gd name="connsiteY6" fmla="*/ 11491 h 24259"/>
                <a:gd name="connsiteX7" fmla="*/ 12780 w 24281"/>
                <a:gd name="connsiteY7" fmla="*/ 12129 h 24259"/>
                <a:gd name="connsiteX8" fmla="*/ 12780 w 24281"/>
                <a:gd name="connsiteY8" fmla="*/ 12129 h 24259"/>
                <a:gd name="connsiteX9" fmla="*/ 11502 w 24281"/>
                <a:gd name="connsiteY9" fmla="*/ 12129 h 24259"/>
                <a:gd name="connsiteX10" fmla="*/ 12141 w 24281"/>
                <a:gd name="connsiteY10" fmla="*/ 11491 h 24259"/>
                <a:gd name="connsiteX11" fmla="*/ 12141 w 24281"/>
                <a:gd name="connsiteY11" fmla="*/ 11491 h 24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281" h="24259">
                  <a:moveTo>
                    <a:pt x="12141" y="24259"/>
                  </a:moveTo>
                  <a:cubicBezTo>
                    <a:pt x="18531" y="24259"/>
                    <a:pt x="24282" y="19152"/>
                    <a:pt x="24282" y="12129"/>
                  </a:cubicBezTo>
                  <a:cubicBezTo>
                    <a:pt x="24282" y="5745"/>
                    <a:pt x="19170" y="0"/>
                    <a:pt x="12141" y="0"/>
                  </a:cubicBezTo>
                  <a:cubicBezTo>
                    <a:pt x="5112" y="0"/>
                    <a:pt x="0" y="5107"/>
                    <a:pt x="0" y="12129"/>
                  </a:cubicBezTo>
                  <a:cubicBezTo>
                    <a:pt x="0" y="12129"/>
                    <a:pt x="0" y="12129"/>
                    <a:pt x="0" y="12129"/>
                  </a:cubicBezTo>
                  <a:cubicBezTo>
                    <a:pt x="0" y="19152"/>
                    <a:pt x="5751" y="24259"/>
                    <a:pt x="12141" y="24259"/>
                  </a:cubicBezTo>
                  <a:close/>
                  <a:moveTo>
                    <a:pt x="12141" y="11491"/>
                  </a:moveTo>
                  <a:cubicBezTo>
                    <a:pt x="12780" y="11491"/>
                    <a:pt x="12780" y="12129"/>
                    <a:pt x="12780" y="12129"/>
                  </a:cubicBezTo>
                  <a:cubicBezTo>
                    <a:pt x="12780" y="12129"/>
                    <a:pt x="12780" y="12129"/>
                    <a:pt x="12780" y="12129"/>
                  </a:cubicBezTo>
                  <a:cubicBezTo>
                    <a:pt x="12780" y="12768"/>
                    <a:pt x="11502" y="12768"/>
                    <a:pt x="11502" y="12129"/>
                  </a:cubicBezTo>
                  <a:cubicBezTo>
                    <a:pt x="11502" y="12129"/>
                    <a:pt x="11502" y="11491"/>
                    <a:pt x="12141" y="11491"/>
                  </a:cubicBezTo>
                  <a:cubicBezTo>
                    <a:pt x="12141" y="11491"/>
                    <a:pt x="12141" y="11491"/>
                    <a:pt x="12141" y="11491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16" name="Graphic 1100">
            <a:extLst>
              <a:ext uri="{FF2B5EF4-FFF2-40B4-BE49-F238E27FC236}">
                <a16:creationId xmlns:a16="http://schemas.microsoft.com/office/drawing/2014/main" id="{2AF1EC13-F323-40E7-A2A7-10DC8203FD7E}"/>
              </a:ext>
            </a:extLst>
          </p:cNvPr>
          <p:cNvGrpSpPr/>
          <p:nvPr/>
        </p:nvGrpSpPr>
        <p:grpSpPr>
          <a:xfrm>
            <a:off x="6259226" y="4584910"/>
            <a:ext cx="640080" cy="640080"/>
            <a:chOff x="8841755" y="2859711"/>
            <a:chExt cx="362309" cy="361971"/>
          </a:xfrm>
          <a:solidFill>
            <a:schemeClr val="bg1"/>
          </a:solidFill>
        </p:grpSpPr>
        <p:sp>
          <p:nvSpPr>
            <p:cNvPr id="117" name="Graphic 1100">
              <a:extLst>
                <a:ext uri="{FF2B5EF4-FFF2-40B4-BE49-F238E27FC236}">
                  <a16:creationId xmlns:a16="http://schemas.microsoft.com/office/drawing/2014/main" id="{DD3FA352-B24F-4651-A195-06B451C87A78}"/>
                </a:ext>
              </a:extLst>
            </p:cNvPr>
            <p:cNvSpPr/>
            <p:nvPr/>
          </p:nvSpPr>
          <p:spPr>
            <a:xfrm>
              <a:off x="8841755" y="2859711"/>
              <a:ext cx="362309" cy="361971"/>
            </a:xfrm>
            <a:custGeom>
              <a:avLst/>
              <a:gdLst>
                <a:gd name="connsiteX0" fmla="*/ 181474 w 362309"/>
                <a:gd name="connsiteY0" fmla="*/ 0 h 361971"/>
                <a:gd name="connsiteX1" fmla="*/ 0 w 362309"/>
                <a:gd name="connsiteY1" fmla="*/ 180667 h 361971"/>
                <a:gd name="connsiteX2" fmla="*/ 180836 w 362309"/>
                <a:gd name="connsiteY2" fmla="*/ 361972 h 361971"/>
                <a:gd name="connsiteX3" fmla="*/ 362310 w 362309"/>
                <a:gd name="connsiteY3" fmla="*/ 181305 h 361971"/>
                <a:gd name="connsiteX4" fmla="*/ 362310 w 362309"/>
                <a:gd name="connsiteY4" fmla="*/ 181305 h 361971"/>
                <a:gd name="connsiteX5" fmla="*/ 181474 w 362309"/>
                <a:gd name="connsiteY5" fmla="*/ 0 h 361971"/>
                <a:gd name="connsiteX6" fmla="*/ 181474 w 362309"/>
                <a:gd name="connsiteY6" fmla="*/ 349204 h 361971"/>
                <a:gd name="connsiteX7" fmla="*/ 12780 w 362309"/>
                <a:gd name="connsiteY7" fmla="*/ 181305 h 361971"/>
                <a:gd name="connsiteX8" fmla="*/ 180836 w 362309"/>
                <a:gd name="connsiteY8" fmla="*/ 12768 h 361971"/>
                <a:gd name="connsiteX9" fmla="*/ 349530 w 362309"/>
                <a:gd name="connsiteY9" fmla="*/ 180667 h 361971"/>
                <a:gd name="connsiteX10" fmla="*/ 349530 w 362309"/>
                <a:gd name="connsiteY10" fmla="*/ 180667 h 361971"/>
                <a:gd name="connsiteX11" fmla="*/ 181474 w 362309"/>
                <a:gd name="connsiteY11" fmla="*/ 349204 h 361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2309" h="361971">
                  <a:moveTo>
                    <a:pt x="181474" y="0"/>
                  </a:moveTo>
                  <a:cubicBezTo>
                    <a:pt x="81153" y="0"/>
                    <a:pt x="0" y="81076"/>
                    <a:pt x="0" y="180667"/>
                  </a:cubicBezTo>
                  <a:cubicBezTo>
                    <a:pt x="0" y="280895"/>
                    <a:pt x="81153" y="361972"/>
                    <a:pt x="180836" y="361972"/>
                  </a:cubicBezTo>
                  <a:cubicBezTo>
                    <a:pt x="281157" y="361972"/>
                    <a:pt x="362310" y="280895"/>
                    <a:pt x="362310" y="181305"/>
                  </a:cubicBezTo>
                  <a:cubicBezTo>
                    <a:pt x="362310" y="181305"/>
                    <a:pt x="362310" y="181305"/>
                    <a:pt x="362310" y="181305"/>
                  </a:cubicBezTo>
                  <a:cubicBezTo>
                    <a:pt x="362310" y="81076"/>
                    <a:pt x="281157" y="0"/>
                    <a:pt x="181474" y="0"/>
                  </a:cubicBezTo>
                  <a:close/>
                  <a:moveTo>
                    <a:pt x="181474" y="349204"/>
                  </a:moveTo>
                  <a:cubicBezTo>
                    <a:pt x="88181" y="349204"/>
                    <a:pt x="12780" y="273873"/>
                    <a:pt x="12780" y="181305"/>
                  </a:cubicBezTo>
                  <a:cubicBezTo>
                    <a:pt x="12780" y="88099"/>
                    <a:pt x="88181" y="12768"/>
                    <a:pt x="180836" y="12768"/>
                  </a:cubicBezTo>
                  <a:cubicBezTo>
                    <a:pt x="274128" y="12768"/>
                    <a:pt x="349530" y="88099"/>
                    <a:pt x="349530" y="180667"/>
                  </a:cubicBezTo>
                  <a:cubicBezTo>
                    <a:pt x="349530" y="180667"/>
                    <a:pt x="349530" y="180667"/>
                    <a:pt x="349530" y="180667"/>
                  </a:cubicBezTo>
                  <a:cubicBezTo>
                    <a:pt x="349530" y="273234"/>
                    <a:pt x="274128" y="348565"/>
                    <a:pt x="181474" y="349204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18" name="Graphic 1100">
              <a:extLst>
                <a:ext uri="{FF2B5EF4-FFF2-40B4-BE49-F238E27FC236}">
                  <a16:creationId xmlns:a16="http://schemas.microsoft.com/office/drawing/2014/main" id="{96301A4A-3D94-4732-B1E9-81A5C35FEB18}"/>
                </a:ext>
              </a:extLst>
            </p:cNvPr>
            <p:cNvSpPr/>
            <p:nvPr/>
          </p:nvSpPr>
          <p:spPr>
            <a:xfrm>
              <a:off x="8925464" y="2942703"/>
              <a:ext cx="196170" cy="195988"/>
            </a:xfrm>
            <a:custGeom>
              <a:avLst/>
              <a:gdLst>
                <a:gd name="connsiteX0" fmla="*/ 189781 w 196170"/>
                <a:gd name="connsiteY0" fmla="*/ 49795 h 195988"/>
                <a:gd name="connsiteX1" fmla="*/ 156553 w 196170"/>
                <a:gd name="connsiteY1" fmla="*/ 49795 h 195988"/>
                <a:gd name="connsiteX2" fmla="*/ 150164 w 196170"/>
                <a:gd name="connsiteY2" fmla="*/ 56179 h 195988"/>
                <a:gd name="connsiteX3" fmla="*/ 150164 w 196170"/>
                <a:gd name="connsiteY3" fmla="*/ 66393 h 195988"/>
                <a:gd name="connsiteX4" fmla="*/ 129715 w 196170"/>
                <a:gd name="connsiteY4" fmla="*/ 66393 h 195988"/>
                <a:gd name="connsiteX5" fmla="*/ 129715 w 196170"/>
                <a:gd name="connsiteY5" fmla="*/ 45965 h 195988"/>
                <a:gd name="connsiteX6" fmla="*/ 139939 w 196170"/>
                <a:gd name="connsiteY6" fmla="*/ 45965 h 195988"/>
                <a:gd name="connsiteX7" fmla="*/ 146329 w 196170"/>
                <a:gd name="connsiteY7" fmla="*/ 39581 h 195988"/>
                <a:gd name="connsiteX8" fmla="*/ 146329 w 196170"/>
                <a:gd name="connsiteY8" fmla="*/ 6384 h 195988"/>
                <a:gd name="connsiteX9" fmla="*/ 139939 w 196170"/>
                <a:gd name="connsiteY9" fmla="*/ 0 h 195988"/>
                <a:gd name="connsiteX10" fmla="*/ 106712 w 196170"/>
                <a:gd name="connsiteY10" fmla="*/ 0 h 195988"/>
                <a:gd name="connsiteX11" fmla="*/ 100322 w 196170"/>
                <a:gd name="connsiteY11" fmla="*/ 6384 h 195988"/>
                <a:gd name="connsiteX12" fmla="*/ 100322 w 196170"/>
                <a:gd name="connsiteY12" fmla="*/ 16598 h 195988"/>
                <a:gd name="connsiteX13" fmla="*/ 46007 w 196170"/>
                <a:gd name="connsiteY13" fmla="*/ 16598 h 195988"/>
                <a:gd name="connsiteX14" fmla="*/ 46007 w 196170"/>
                <a:gd name="connsiteY14" fmla="*/ 6384 h 195988"/>
                <a:gd name="connsiteX15" fmla="*/ 39617 w 196170"/>
                <a:gd name="connsiteY15" fmla="*/ 0 h 195988"/>
                <a:gd name="connsiteX16" fmla="*/ 6390 w 196170"/>
                <a:gd name="connsiteY16" fmla="*/ 0 h 195988"/>
                <a:gd name="connsiteX17" fmla="*/ 0 w 196170"/>
                <a:gd name="connsiteY17" fmla="*/ 6384 h 195988"/>
                <a:gd name="connsiteX18" fmla="*/ 0 w 196170"/>
                <a:gd name="connsiteY18" fmla="*/ 39581 h 195988"/>
                <a:gd name="connsiteX19" fmla="*/ 6390 w 196170"/>
                <a:gd name="connsiteY19" fmla="*/ 45965 h 195988"/>
                <a:gd name="connsiteX20" fmla="*/ 16614 w 196170"/>
                <a:gd name="connsiteY20" fmla="*/ 45965 h 195988"/>
                <a:gd name="connsiteX21" fmla="*/ 16614 w 196170"/>
                <a:gd name="connsiteY21" fmla="*/ 100228 h 195988"/>
                <a:gd name="connsiteX22" fmla="*/ 6390 w 196170"/>
                <a:gd name="connsiteY22" fmla="*/ 100228 h 195988"/>
                <a:gd name="connsiteX23" fmla="*/ 0 w 196170"/>
                <a:gd name="connsiteY23" fmla="*/ 106612 h 195988"/>
                <a:gd name="connsiteX24" fmla="*/ 0 w 196170"/>
                <a:gd name="connsiteY24" fmla="*/ 139809 h 195988"/>
                <a:gd name="connsiteX25" fmla="*/ 6390 w 196170"/>
                <a:gd name="connsiteY25" fmla="*/ 146193 h 195988"/>
                <a:gd name="connsiteX26" fmla="*/ 39617 w 196170"/>
                <a:gd name="connsiteY26" fmla="*/ 146193 h 195988"/>
                <a:gd name="connsiteX27" fmla="*/ 46007 w 196170"/>
                <a:gd name="connsiteY27" fmla="*/ 139809 h 195988"/>
                <a:gd name="connsiteX28" fmla="*/ 46007 w 196170"/>
                <a:gd name="connsiteY28" fmla="*/ 129595 h 195988"/>
                <a:gd name="connsiteX29" fmla="*/ 66455 w 196170"/>
                <a:gd name="connsiteY29" fmla="*/ 129595 h 195988"/>
                <a:gd name="connsiteX30" fmla="*/ 66455 w 196170"/>
                <a:gd name="connsiteY30" fmla="*/ 148108 h 195988"/>
                <a:gd name="connsiteX31" fmla="*/ 67094 w 196170"/>
                <a:gd name="connsiteY31" fmla="*/ 150024 h 195988"/>
                <a:gd name="connsiteX32" fmla="*/ 56231 w 196170"/>
                <a:gd name="connsiteY32" fmla="*/ 150024 h 195988"/>
                <a:gd name="connsiteX33" fmla="*/ 49841 w 196170"/>
                <a:gd name="connsiteY33" fmla="*/ 156408 h 195988"/>
                <a:gd name="connsiteX34" fmla="*/ 49841 w 196170"/>
                <a:gd name="connsiteY34" fmla="*/ 189604 h 195988"/>
                <a:gd name="connsiteX35" fmla="*/ 56231 w 196170"/>
                <a:gd name="connsiteY35" fmla="*/ 195988 h 195988"/>
                <a:gd name="connsiteX36" fmla="*/ 89459 w 196170"/>
                <a:gd name="connsiteY36" fmla="*/ 195988 h 195988"/>
                <a:gd name="connsiteX37" fmla="*/ 95849 w 196170"/>
                <a:gd name="connsiteY37" fmla="*/ 189604 h 195988"/>
                <a:gd name="connsiteX38" fmla="*/ 95849 w 196170"/>
                <a:gd name="connsiteY38" fmla="*/ 179390 h 195988"/>
                <a:gd name="connsiteX39" fmla="*/ 150164 w 196170"/>
                <a:gd name="connsiteY39" fmla="*/ 179390 h 195988"/>
                <a:gd name="connsiteX40" fmla="*/ 150164 w 196170"/>
                <a:gd name="connsiteY40" fmla="*/ 189604 h 195988"/>
                <a:gd name="connsiteX41" fmla="*/ 156553 w 196170"/>
                <a:gd name="connsiteY41" fmla="*/ 195988 h 195988"/>
                <a:gd name="connsiteX42" fmla="*/ 189781 w 196170"/>
                <a:gd name="connsiteY42" fmla="*/ 195988 h 195988"/>
                <a:gd name="connsiteX43" fmla="*/ 196171 w 196170"/>
                <a:gd name="connsiteY43" fmla="*/ 189604 h 195988"/>
                <a:gd name="connsiteX44" fmla="*/ 196171 w 196170"/>
                <a:gd name="connsiteY44" fmla="*/ 156408 h 195988"/>
                <a:gd name="connsiteX45" fmla="*/ 189781 w 196170"/>
                <a:gd name="connsiteY45" fmla="*/ 150024 h 195988"/>
                <a:gd name="connsiteX46" fmla="*/ 179557 w 196170"/>
                <a:gd name="connsiteY46" fmla="*/ 150024 h 195988"/>
                <a:gd name="connsiteX47" fmla="*/ 179557 w 196170"/>
                <a:gd name="connsiteY47" fmla="*/ 95760 h 195988"/>
                <a:gd name="connsiteX48" fmla="*/ 189781 w 196170"/>
                <a:gd name="connsiteY48" fmla="*/ 95760 h 195988"/>
                <a:gd name="connsiteX49" fmla="*/ 196171 w 196170"/>
                <a:gd name="connsiteY49" fmla="*/ 89376 h 195988"/>
                <a:gd name="connsiteX50" fmla="*/ 196171 w 196170"/>
                <a:gd name="connsiteY50" fmla="*/ 56179 h 195988"/>
                <a:gd name="connsiteX51" fmla="*/ 189781 w 196170"/>
                <a:gd name="connsiteY51" fmla="*/ 49795 h 195988"/>
                <a:gd name="connsiteX52" fmla="*/ 132910 w 196170"/>
                <a:gd name="connsiteY52" fmla="*/ 112358 h 195988"/>
                <a:gd name="connsiteX53" fmla="*/ 132910 w 196170"/>
                <a:gd name="connsiteY53" fmla="*/ 132787 h 195988"/>
                <a:gd name="connsiteX54" fmla="*/ 112463 w 196170"/>
                <a:gd name="connsiteY54" fmla="*/ 132787 h 195988"/>
                <a:gd name="connsiteX55" fmla="*/ 112463 w 196170"/>
                <a:gd name="connsiteY55" fmla="*/ 112358 h 195988"/>
                <a:gd name="connsiteX56" fmla="*/ 132910 w 196170"/>
                <a:gd name="connsiteY56" fmla="*/ 112358 h 195988"/>
                <a:gd name="connsiteX57" fmla="*/ 112463 w 196170"/>
                <a:gd name="connsiteY57" fmla="*/ 12130 h 195988"/>
                <a:gd name="connsiteX58" fmla="*/ 132910 w 196170"/>
                <a:gd name="connsiteY58" fmla="*/ 12130 h 195988"/>
                <a:gd name="connsiteX59" fmla="*/ 132910 w 196170"/>
                <a:gd name="connsiteY59" fmla="*/ 32558 h 195988"/>
                <a:gd name="connsiteX60" fmla="*/ 112463 w 196170"/>
                <a:gd name="connsiteY60" fmla="*/ 32558 h 195988"/>
                <a:gd name="connsiteX61" fmla="*/ 112463 w 196170"/>
                <a:gd name="connsiteY61" fmla="*/ 12130 h 195988"/>
                <a:gd name="connsiteX62" fmla="*/ 11501 w 196170"/>
                <a:gd name="connsiteY62" fmla="*/ 12130 h 195988"/>
                <a:gd name="connsiteX63" fmla="*/ 31950 w 196170"/>
                <a:gd name="connsiteY63" fmla="*/ 12130 h 195988"/>
                <a:gd name="connsiteX64" fmla="*/ 31950 w 196170"/>
                <a:gd name="connsiteY64" fmla="*/ 32558 h 195988"/>
                <a:gd name="connsiteX65" fmla="*/ 11501 w 196170"/>
                <a:gd name="connsiteY65" fmla="*/ 32558 h 195988"/>
                <a:gd name="connsiteX66" fmla="*/ 11501 w 196170"/>
                <a:gd name="connsiteY66" fmla="*/ 12130 h 195988"/>
                <a:gd name="connsiteX67" fmla="*/ 32589 w 196170"/>
                <a:gd name="connsiteY67" fmla="*/ 133425 h 195988"/>
                <a:gd name="connsiteX68" fmla="*/ 12140 w 196170"/>
                <a:gd name="connsiteY68" fmla="*/ 133425 h 195988"/>
                <a:gd name="connsiteX69" fmla="*/ 12140 w 196170"/>
                <a:gd name="connsiteY69" fmla="*/ 112996 h 195988"/>
                <a:gd name="connsiteX70" fmla="*/ 32589 w 196170"/>
                <a:gd name="connsiteY70" fmla="*/ 112996 h 195988"/>
                <a:gd name="connsiteX71" fmla="*/ 32589 w 196170"/>
                <a:gd name="connsiteY71" fmla="*/ 133425 h 195988"/>
                <a:gd name="connsiteX72" fmla="*/ 38978 w 196170"/>
                <a:gd name="connsiteY72" fmla="*/ 99590 h 195988"/>
                <a:gd name="connsiteX73" fmla="*/ 28755 w 196170"/>
                <a:gd name="connsiteY73" fmla="*/ 99590 h 195988"/>
                <a:gd name="connsiteX74" fmla="*/ 28755 w 196170"/>
                <a:gd name="connsiteY74" fmla="*/ 45326 h 195988"/>
                <a:gd name="connsiteX75" fmla="*/ 38978 w 196170"/>
                <a:gd name="connsiteY75" fmla="*/ 45326 h 195988"/>
                <a:gd name="connsiteX76" fmla="*/ 45368 w 196170"/>
                <a:gd name="connsiteY76" fmla="*/ 38942 h 195988"/>
                <a:gd name="connsiteX77" fmla="*/ 45368 w 196170"/>
                <a:gd name="connsiteY77" fmla="*/ 28089 h 195988"/>
                <a:gd name="connsiteX78" fmla="*/ 99683 w 196170"/>
                <a:gd name="connsiteY78" fmla="*/ 28089 h 195988"/>
                <a:gd name="connsiteX79" fmla="*/ 99683 w 196170"/>
                <a:gd name="connsiteY79" fmla="*/ 38304 h 195988"/>
                <a:gd name="connsiteX80" fmla="*/ 106073 w 196170"/>
                <a:gd name="connsiteY80" fmla="*/ 44688 h 195988"/>
                <a:gd name="connsiteX81" fmla="*/ 116297 w 196170"/>
                <a:gd name="connsiteY81" fmla="*/ 44688 h 195988"/>
                <a:gd name="connsiteX82" fmla="*/ 116297 w 196170"/>
                <a:gd name="connsiteY82" fmla="*/ 98952 h 195988"/>
                <a:gd name="connsiteX83" fmla="*/ 106073 w 196170"/>
                <a:gd name="connsiteY83" fmla="*/ 98952 h 195988"/>
                <a:gd name="connsiteX84" fmla="*/ 99683 w 196170"/>
                <a:gd name="connsiteY84" fmla="*/ 105336 h 195988"/>
                <a:gd name="connsiteX85" fmla="*/ 99683 w 196170"/>
                <a:gd name="connsiteY85" fmla="*/ 116188 h 195988"/>
                <a:gd name="connsiteX86" fmla="*/ 97766 w 196170"/>
                <a:gd name="connsiteY86" fmla="*/ 115550 h 195988"/>
                <a:gd name="connsiteX87" fmla="*/ 45368 w 196170"/>
                <a:gd name="connsiteY87" fmla="*/ 115550 h 195988"/>
                <a:gd name="connsiteX88" fmla="*/ 45368 w 196170"/>
                <a:gd name="connsiteY88" fmla="*/ 105336 h 195988"/>
                <a:gd name="connsiteX89" fmla="*/ 38978 w 196170"/>
                <a:gd name="connsiteY89" fmla="*/ 99590 h 195988"/>
                <a:gd name="connsiteX90" fmla="*/ 38978 w 196170"/>
                <a:gd name="connsiteY90" fmla="*/ 99590 h 195988"/>
                <a:gd name="connsiteX91" fmla="*/ 83069 w 196170"/>
                <a:gd name="connsiteY91" fmla="*/ 183859 h 195988"/>
                <a:gd name="connsiteX92" fmla="*/ 62621 w 196170"/>
                <a:gd name="connsiteY92" fmla="*/ 183859 h 195988"/>
                <a:gd name="connsiteX93" fmla="*/ 62621 w 196170"/>
                <a:gd name="connsiteY93" fmla="*/ 163430 h 195988"/>
                <a:gd name="connsiteX94" fmla="*/ 83069 w 196170"/>
                <a:gd name="connsiteY94" fmla="*/ 163430 h 195988"/>
                <a:gd name="connsiteX95" fmla="*/ 83069 w 196170"/>
                <a:gd name="connsiteY95" fmla="*/ 183859 h 195988"/>
                <a:gd name="connsiteX96" fmla="*/ 183391 w 196170"/>
                <a:gd name="connsiteY96" fmla="*/ 183859 h 195988"/>
                <a:gd name="connsiteX97" fmla="*/ 162943 w 196170"/>
                <a:gd name="connsiteY97" fmla="*/ 183859 h 195988"/>
                <a:gd name="connsiteX98" fmla="*/ 162943 w 196170"/>
                <a:gd name="connsiteY98" fmla="*/ 163430 h 195988"/>
                <a:gd name="connsiteX99" fmla="*/ 183391 w 196170"/>
                <a:gd name="connsiteY99" fmla="*/ 163430 h 195988"/>
                <a:gd name="connsiteX100" fmla="*/ 183391 w 196170"/>
                <a:gd name="connsiteY100" fmla="*/ 183859 h 195988"/>
                <a:gd name="connsiteX101" fmla="*/ 166777 w 196170"/>
                <a:gd name="connsiteY101" fmla="*/ 150024 h 195988"/>
                <a:gd name="connsiteX102" fmla="*/ 156553 w 196170"/>
                <a:gd name="connsiteY102" fmla="*/ 150024 h 195988"/>
                <a:gd name="connsiteX103" fmla="*/ 150164 w 196170"/>
                <a:gd name="connsiteY103" fmla="*/ 156408 h 195988"/>
                <a:gd name="connsiteX104" fmla="*/ 150164 w 196170"/>
                <a:gd name="connsiteY104" fmla="*/ 166622 h 195988"/>
                <a:gd name="connsiteX105" fmla="*/ 95849 w 196170"/>
                <a:gd name="connsiteY105" fmla="*/ 166622 h 195988"/>
                <a:gd name="connsiteX106" fmla="*/ 95849 w 196170"/>
                <a:gd name="connsiteY106" fmla="*/ 156408 h 195988"/>
                <a:gd name="connsiteX107" fmla="*/ 89459 w 196170"/>
                <a:gd name="connsiteY107" fmla="*/ 150024 h 195988"/>
                <a:gd name="connsiteX108" fmla="*/ 78596 w 196170"/>
                <a:gd name="connsiteY108" fmla="*/ 150024 h 195988"/>
                <a:gd name="connsiteX109" fmla="*/ 79235 w 196170"/>
                <a:gd name="connsiteY109" fmla="*/ 148108 h 195988"/>
                <a:gd name="connsiteX110" fmla="*/ 79235 w 196170"/>
                <a:gd name="connsiteY110" fmla="*/ 129595 h 195988"/>
                <a:gd name="connsiteX111" fmla="*/ 97766 w 196170"/>
                <a:gd name="connsiteY111" fmla="*/ 129595 h 195988"/>
                <a:gd name="connsiteX112" fmla="*/ 99683 w 196170"/>
                <a:gd name="connsiteY112" fmla="*/ 128956 h 195988"/>
                <a:gd name="connsiteX113" fmla="*/ 99683 w 196170"/>
                <a:gd name="connsiteY113" fmla="*/ 139809 h 195988"/>
                <a:gd name="connsiteX114" fmla="*/ 106073 w 196170"/>
                <a:gd name="connsiteY114" fmla="*/ 146193 h 195988"/>
                <a:gd name="connsiteX115" fmla="*/ 139300 w 196170"/>
                <a:gd name="connsiteY115" fmla="*/ 146193 h 195988"/>
                <a:gd name="connsiteX116" fmla="*/ 145690 w 196170"/>
                <a:gd name="connsiteY116" fmla="*/ 139809 h 195988"/>
                <a:gd name="connsiteX117" fmla="*/ 145690 w 196170"/>
                <a:gd name="connsiteY117" fmla="*/ 106612 h 195988"/>
                <a:gd name="connsiteX118" fmla="*/ 139300 w 196170"/>
                <a:gd name="connsiteY118" fmla="*/ 100228 h 195988"/>
                <a:gd name="connsiteX119" fmla="*/ 129076 w 196170"/>
                <a:gd name="connsiteY119" fmla="*/ 100228 h 195988"/>
                <a:gd name="connsiteX120" fmla="*/ 129076 w 196170"/>
                <a:gd name="connsiteY120" fmla="*/ 79800 h 195988"/>
                <a:gd name="connsiteX121" fmla="*/ 149524 w 196170"/>
                <a:gd name="connsiteY121" fmla="*/ 79800 h 195988"/>
                <a:gd name="connsiteX122" fmla="*/ 149524 w 196170"/>
                <a:gd name="connsiteY122" fmla="*/ 90014 h 195988"/>
                <a:gd name="connsiteX123" fmla="*/ 155914 w 196170"/>
                <a:gd name="connsiteY123" fmla="*/ 96398 h 195988"/>
                <a:gd name="connsiteX124" fmla="*/ 166138 w 196170"/>
                <a:gd name="connsiteY124" fmla="*/ 96398 h 195988"/>
                <a:gd name="connsiteX125" fmla="*/ 166138 w 196170"/>
                <a:gd name="connsiteY125" fmla="*/ 150024 h 195988"/>
                <a:gd name="connsiteX126" fmla="*/ 183391 w 196170"/>
                <a:gd name="connsiteY126" fmla="*/ 82992 h 195988"/>
                <a:gd name="connsiteX127" fmla="*/ 162943 w 196170"/>
                <a:gd name="connsiteY127" fmla="*/ 82992 h 195988"/>
                <a:gd name="connsiteX128" fmla="*/ 162943 w 196170"/>
                <a:gd name="connsiteY128" fmla="*/ 62563 h 195988"/>
                <a:gd name="connsiteX129" fmla="*/ 183391 w 196170"/>
                <a:gd name="connsiteY129" fmla="*/ 62563 h 195988"/>
                <a:gd name="connsiteX130" fmla="*/ 183391 w 196170"/>
                <a:gd name="connsiteY130" fmla="*/ 82992 h 195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</a:cxnLst>
              <a:rect l="l" t="t" r="r" b="b"/>
              <a:pathLst>
                <a:path w="196170" h="195988">
                  <a:moveTo>
                    <a:pt x="189781" y="49795"/>
                  </a:moveTo>
                  <a:lnTo>
                    <a:pt x="156553" y="49795"/>
                  </a:lnTo>
                  <a:cubicBezTo>
                    <a:pt x="152719" y="49795"/>
                    <a:pt x="150164" y="52349"/>
                    <a:pt x="150164" y="56179"/>
                  </a:cubicBezTo>
                  <a:lnTo>
                    <a:pt x="150164" y="66393"/>
                  </a:lnTo>
                  <a:lnTo>
                    <a:pt x="129715" y="66393"/>
                  </a:lnTo>
                  <a:lnTo>
                    <a:pt x="129715" y="45965"/>
                  </a:lnTo>
                  <a:lnTo>
                    <a:pt x="139939" y="45965"/>
                  </a:lnTo>
                  <a:cubicBezTo>
                    <a:pt x="143774" y="45965"/>
                    <a:pt x="146329" y="43411"/>
                    <a:pt x="146329" y="39581"/>
                  </a:cubicBezTo>
                  <a:lnTo>
                    <a:pt x="146329" y="6384"/>
                  </a:lnTo>
                  <a:cubicBezTo>
                    <a:pt x="146329" y="2554"/>
                    <a:pt x="143774" y="0"/>
                    <a:pt x="139939" y="0"/>
                  </a:cubicBezTo>
                  <a:lnTo>
                    <a:pt x="106712" y="0"/>
                  </a:lnTo>
                  <a:cubicBezTo>
                    <a:pt x="102878" y="0"/>
                    <a:pt x="100322" y="2554"/>
                    <a:pt x="100322" y="6384"/>
                  </a:cubicBezTo>
                  <a:lnTo>
                    <a:pt x="100322" y="16598"/>
                  </a:lnTo>
                  <a:lnTo>
                    <a:pt x="46007" y="16598"/>
                  </a:lnTo>
                  <a:lnTo>
                    <a:pt x="46007" y="6384"/>
                  </a:lnTo>
                  <a:cubicBezTo>
                    <a:pt x="46007" y="2554"/>
                    <a:pt x="43451" y="0"/>
                    <a:pt x="39617" y="0"/>
                  </a:cubicBezTo>
                  <a:lnTo>
                    <a:pt x="6390" y="0"/>
                  </a:lnTo>
                  <a:cubicBezTo>
                    <a:pt x="2555" y="0"/>
                    <a:pt x="0" y="2554"/>
                    <a:pt x="0" y="6384"/>
                  </a:cubicBezTo>
                  <a:lnTo>
                    <a:pt x="0" y="39581"/>
                  </a:lnTo>
                  <a:cubicBezTo>
                    <a:pt x="0" y="43411"/>
                    <a:pt x="2555" y="45965"/>
                    <a:pt x="6390" y="45965"/>
                  </a:cubicBezTo>
                  <a:lnTo>
                    <a:pt x="16614" y="45965"/>
                  </a:lnTo>
                  <a:lnTo>
                    <a:pt x="16614" y="100228"/>
                  </a:lnTo>
                  <a:lnTo>
                    <a:pt x="6390" y="100228"/>
                  </a:lnTo>
                  <a:cubicBezTo>
                    <a:pt x="2555" y="100228"/>
                    <a:pt x="0" y="102782"/>
                    <a:pt x="0" y="106612"/>
                  </a:cubicBezTo>
                  <a:lnTo>
                    <a:pt x="0" y="139809"/>
                  </a:lnTo>
                  <a:cubicBezTo>
                    <a:pt x="0" y="143640"/>
                    <a:pt x="2555" y="146193"/>
                    <a:pt x="6390" y="146193"/>
                  </a:cubicBezTo>
                  <a:lnTo>
                    <a:pt x="39617" y="146193"/>
                  </a:lnTo>
                  <a:cubicBezTo>
                    <a:pt x="43451" y="146193"/>
                    <a:pt x="46007" y="143640"/>
                    <a:pt x="46007" y="139809"/>
                  </a:cubicBezTo>
                  <a:lnTo>
                    <a:pt x="46007" y="129595"/>
                  </a:lnTo>
                  <a:lnTo>
                    <a:pt x="66455" y="129595"/>
                  </a:lnTo>
                  <a:lnTo>
                    <a:pt x="66455" y="148108"/>
                  </a:lnTo>
                  <a:cubicBezTo>
                    <a:pt x="66455" y="148747"/>
                    <a:pt x="66455" y="149385"/>
                    <a:pt x="67094" y="150024"/>
                  </a:cubicBezTo>
                  <a:lnTo>
                    <a:pt x="56231" y="150024"/>
                  </a:lnTo>
                  <a:cubicBezTo>
                    <a:pt x="52397" y="150024"/>
                    <a:pt x="49841" y="152577"/>
                    <a:pt x="49841" y="156408"/>
                  </a:cubicBezTo>
                  <a:lnTo>
                    <a:pt x="49841" y="189604"/>
                  </a:lnTo>
                  <a:cubicBezTo>
                    <a:pt x="49841" y="193435"/>
                    <a:pt x="52397" y="195988"/>
                    <a:pt x="56231" y="195988"/>
                  </a:cubicBezTo>
                  <a:lnTo>
                    <a:pt x="89459" y="195988"/>
                  </a:lnTo>
                  <a:cubicBezTo>
                    <a:pt x="93293" y="195988"/>
                    <a:pt x="95849" y="193435"/>
                    <a:pt x="95849" y="189604"/>
                  </a:cubicBezTo>
                  <a:lnTo>
                    <a:pt x="95849" y="179390"/>
                  </a:lnTo>
                  <a:lnTo>
                    <a:pt x="150164" y="179390"/>
                  </a:lnTo>
                  <a:lnTo>
                    <a:pt x="150164" y="189604"/>
                  </a:lnTo>
                  <a:cubicBezTo>
                    <a:pt x="150164" y="193435"/>
                    <a:pt x="152719" y="195988"/>
                    <a:pt x="156553" y="195988"/>
                  </a:cubicBezTo>
                  <a:lnTo>
                    <a:pt x="189781" y="195988"/>
                  </a:lnTo>
                  <a:cubicBezTo>
                    <a:pt x="193615" y="195988"/>
                    <a:pt x="196171" y="193435"/>
                    <a:pt x="196171" y="189604"/>
                  </a:cubicBezTo>
                  <a:lnTo>
                    <a:pt x="196171" y="156408"/>
                  </a:lnTo>
                  <a:cubicBezTo>
                    <a:pt x="196171" y="152577"/>
                    <a:pt x="193615" y="150024"/>
                    <a:pt x="189781" y="150024"/>
                  </a:cubicBezTo>
                  <a:lnTo>
                    <a:pt x="179557" y="150024"/>
                  </a:lnTo>
                  <a:lnTo>
                    <a:pt x="179557" y="95760"/>
                  </a:lnTo>
                  <a:lnTo>
                    <a:pt x="189781" y="95760"/>
                  </a:lnTo>
                  <a:cubicBezTo>
                    <a:pt x="193615" y="95760"/>
                    <a:pt x="196171" y="93206"/>
                    <a:pt x="196171" y="89376"/>
                  </a:cubicBezTo>
                  <a:lnTo>
                    <a:pt x="196171" y="56179"/>
                  </a:lnTo>
                  <a:cubicBezTo>
                    <a:pt x="196171" y="52349"/>
                    <a:pt x="192976" y="49795"/>
                    <a:pt x="189781" y="49795"/>
                  </a:cubicBezTo>
                  <a:close/>
                  <a:moveTo>
                    <a:pt x="132910" y="112358"/>
                  </a:moveTo>
                  <a:lnTo>
                    <a:pt x="132910" y="132787"/>
                  </a:lnTo>
                  <a:lnTo>
                    <a:pt x="112463" y="132787"/>
                  </a:lnTo>
                  <a:lnTo>
                    <a:pt x="112463" y="112358"/>
                  </a:lnTo>
                  <a:lnTo>
                    <a:pt x="132910" y="112358"/>
                  </a:lnTo>
                  <a:close/>
                  <a:moveTo>
                    <a:pt x="112463" y="12130"/>
                  </a:moveTo>
                  <a:lnTo>
                    <a:pt x="132910" y="12130"/>
                  </a:lnTo>
                  <a:lnTo>
                    <a:pt x="132910" y="32558"/>
                  </a:lnTo>
                  <a:lnTo>
                    <a:pt x="112463" y="32558"/>
                  </a:lnTo>
                  <a:lnTo>
                    <a:pt x="112463" y="12130"/>
                  </a:lnTo>
                  <a:close/>
                  <a:moveTo>
                    <a:pt x="11501" y="12130"/>
                  </a:moveTo>
                  <a:lnTo>
                    <a:pt x="31950" y="12130"/>
                  </a:lnTo>
                  <a:lnTo>
                    <a:pt x="31950" y="32558"/>
                  </a:lnTo>
                  <a:lnTo>
                    <a:pt x="11501" y="32558"/>
                  </a:lnTo>
                  <a:lnTo>
                    <a:pt x="11501" y="12130"/>
                  </a:lnTo>
                  <a:close/>
                  <a:moveTo>
                    <a:pt x="32589" y="133425"/>
                  </a:moveTo>
                  <a:lnTo>
                    <a:pt x="12140" y="133425"/>
                  </a:lnTo>
                  <a:lnTo>
                    <a:pt x="12140" y="112996"/>
                  </a:lnTo>
                  <a:lnTo>
                    <a:pt x="32589" y="112996"/>
                  </a:lnTo>
                  <a:lnTo>
                    <a:pt x="32589" y="133425"/>
                  </a:lnTo>
                  <a:close/>
                  <a:moveTo>
                    <a:pt x="38978" y="99590"/>
                  </a:moveTo>
                  <a:lnTo>
                    <a:pt x="28755" y="99590"/>
                  </a:lnTo>
                  <a:lnTo>
                    <a:pt x="28755" y="45326"/>
                  </a:lnTo>
                  <a:lnTo>
                    <a:pt x="38978" y="45326"/>
                  </a:lnTo>
                  <a:cubicBezTo>
                    <a:pt x="42812" y="45326"/>
                    <a:pt x="45368" y="42773"/>
                    <a:pt x="45368" y="38942"/>
                  </a:cubicBezTo>
                  <a:lnTo>
                    <a:pt x="45368" y="28089"/>
                  </a:lnTo>
                  <a:lnTo>
                    <a:pt x="99683" y="28089"/>
                  </a:lnTo>
                  <a:lnTo>
                    <a:pt x="99683" y="38304"/>
                  </a:lnTo>
                  <a:cubicBezTo>
                    <a:pt x="99683" y="42134"/>
                    <a:pt x="102239" y="44688"/>
                    <a:pt x="106073" y="44688"/>
                  </a:cubicBezTo>
                  <a:lnTo>
                    <a:pt x="116297" y="44688"/>
                  </a:lnTo>
                  <a:lnTo>
                    <a:pt x="116297" y="98952"/>
                  </a:lnTo>
                  <a:lnTo>
                    <a:pt x="106073" y="98952"/>
                  </a:lnTo>
                  <a:cubicBezTo>
                    <a:pt x="102239" y="98952"/>
                    <a:pt x="99683" y="101505"/>
                    <a:pt x="99683" y="105336"/>
                  </a:cubicBezTo>
                  <a:lnTo>
                    <a:pt x="99683" y="116188"/>
                  </a:lnTo>
                  <a:cubicBezTo>
                    <a:pt x="99044" y="116188"/>
                    <a:pt x="98404" y="115550"/>
                    <a:pt x="97766" y="115550"/>
                  </a:cubicBezTo>
                  <a:lnTo>
                    <a:pt x="45368" y="115550"/>
                  </a:lnTo>
                  <a:lnTo>
                    <a:pt x="45368" y="105336"/>
                  </a:lnTo>
                  <a:cubicBezTo>
                    <a:pt x="45368" y="102782"/>
                    <a:pt x="42173" y="99590"/>
                    <a:pt x="38978" y="99590"/>
                  </a:cubicBezTo>
                  <a:lnTo>
                    <a:pt x="38978" y="99590"/>
                  </a:lnTo>
                  <a:close/>
                  <a:moveTo>
                    <a:pt x="83069" y="183859"/>
                  </a:moveTo>
                  <a:lnTo>
                    <a:pt x="62621" y="183859"/>
                  </a:lnTo>
                  <a:lnTo>
                    <a:pt x="62621" y="163430"/>
                  </a:lnTo>
                  <a:lnTo>
                    <a:pt x="83069" y="163430"/>
                  </a:lnTo>
                  <a:lnTo>
                    <a:pt x="83069" y="183859"/>
                  </a:lnTo>
                  <a:close/>
                  <a:moveTo>
                    <a:pt x="183391" y="183859"/>
                  </a:moveTo>
                  <a:lnTo>
                    <a:pt x="162943" y="183859"/>
                  </a:lnTo>
                  <a:lnTo>
                    <a:pt x="162943" y="163430"/>
                  </a:lnTo>
                  <a:lnTo>
                    <a:pt x="183391" y="163430"/>
                  </a:lnTo>
                  <a:lnTo>
                    <a:pt x="183391" y="183859"/>
                  </a:lnTo>
                  <a:close/>
                  <a:moveTo>
                    <a:pt x="166777" y="150024"/>
                  </a:moveTo>
                  <a:lnTo>
                    <a:pt x="156553" y="150024"/>
                  </a:lnTo>
                  <a:cubicBezTo>
                    <a:pt x="152719" y="150024"/>
                    <a:pt x="150164" y="152577"/>
                    <a:pt x="150164" y="156408"/>
                  </a:cubicBezTo>
                  <a:lnTo>
                    <a:pt x="150164" y="166622"/>
                  </a:lnTo>
                  <a:lnTo>
                    <a:pt x="95849" y="166622"/>
                  </a:lnTo>
                  <a:lnTo>
                    <a:pt x="95849" y="156408"/>
                  </a:lnTo>
                  <a:cubicBezTo>
                    <a:pt x="95849" y="152577"/>
                    <a:pt x="93293" y="150024"/>
                    <a:pt x="89459" y="150024"/>
                  </a:cubicBezTo>
                  <a:lnTo>
                    <a:pt x="78596" y="150024"/>
                  </a:lnTo>
                  <a:cubicBezTo>
                    <a:pt x="78596" y="149385"/>
                    <a:pt x="79235" y="148747"/>
                    <a:pt x="79235" y="148108"/>
                  </a:cubicBezTo>
                  <a:lnTo>
                    <a:pt x="79235" y="129595"/>
                  </a:lnTo>
                  <a:lnTo>
                    <a:pt x="97766" y="129595"/>
                  </a:lnTo>
                  <a:cubicBezTo>
                    <a:pt x="98404" y="129595"/>
                    <a:pt x="99044" y="129595"/>
                    <a:pt x="99683" y="128956"/>
                  </a:cubicBezTo>
                  <a:lnTo>
                    <a:pt x="99683" y="139809"/>
                  </a:lnTo>
                  <a:cubicBezTo>
                    <a:pt x="99683" y="143640"/>
                    <a:pt x="102239" y="146193"/>
                    <a:pt x="106073" y="146193"/>
                  </a:cubicBezTo>
                  <a:lnTo>
                    <a:pt x="139300" y="146193"/>
                  </a:lnTo>
                  <a:cubicBezTo>
                    <a:pt x="143134" y="146193"/>
                    <a:pt x="145690" y="143640"/>
                    <a:pt x="145690" y="139809"/>
                  </a:cubicBezTo>
                  <a:lnTo>
                    <a:pt x="145690" y="106612"/>
                  </a:lnTo>
                  <a:cubicBezTo>
                    <a:pt x="145690" y="102782"/>
                    <a:pt x="143134" y="100228"/>
                    <a:pt x="139300" y="100228"/>
                  </a:cubicBezTo>
                  <a:lnTo>
                    <a:pt x="129076" y="100228"/>
                  </a:lnTo>
                  <a:lnTo>
                    <a:pt x="129076" y="79800"/>
                  </a:lnTo>
                  <a:lnTo>
                    <a:pt x="149524" y="79800"/>
                  </a:lnTo>
                  <a:lnTo>
                    <a:pt x="149524" y="90014"/>
                  </a:lnTo>
                  <a:cubicBezTo>
                    <a:pt x="149524" y="93844"/>
                    <a:pt x="152080" y="96398"/>
                    <a:pt x="155914" y="96398"/>
                  </a:cubicBezTo>
                  <a:lnTo>
                    <a:pt x="166138" y="96398"/>
                  </a:lnTo>
                  <a:lnTo>
                    <a:pt x="166138" y="150024"/>
                  </a:lnTo>
                  <a:close/>
                  <a:moveTo>
                    <a:pt x="183391" y="82992"/>
                  </a:moveTo>
                  <a:lnTo>
                    <a:pt x="162943" y="82992"/>
                  </a:lnTo>
                  <a:lnTo>
                    <a:pt x="162943" y="62563"/>
                  </a:lnTo>
                  <a:lnTo>
                    <a:pt x="183391" y="62563"/>
                  </a:lnTo>
                  <a:lnTo>
                    <a:pt x="183391" y="82992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19" name="Graphic 1100">
            <a:extLst>
              <a:ext uri="{FF2B5EF4-FFF2-40B4-BE49-F238E27FC236}">
                <a16:creationId xmlns:a16="http://schemas.microsoft.com/office/drawing/2014/main" id="{77899A1F-5830-4C0E-9666-DA1DEE18B5CA}"/>
              </a:ext>
            </a:extLst>
          </p:cNvPr>
          <p:cNvGrpSpPr/>
          <p:nvPr/>
        </p:nvGrpSpPr>
        <p:grpSpPr>
          <a:xfrm>
            <a:off x="7010707" y="3307411"/>
            <a:ext cx="640080" cy="640080"/>
            <a:chOff x="1514415" y="2859711"/>
            <a:chExt cx="362309" cy="361971"/>
          </a:xfrm>
          <a:solidFill>
            <a:schemeClr val="bg1"/>
          </a:solidFill>
        </p:grpSpPr>
        <p:sp>
          <p:nvSpPr>
            <p:cNvPr id="120" name="Graphic 1100">
              <a:extLst>
                <a:ext uri="{FF2B5EF4-FFF2-40B4-BE49-F238E27FC236}">
                  <a16:creationId xmlns:a16="http://schemas.microsoft.com/office/drawing/2014/main" id="{77DEEEC6-BADD-4057-B7E8-816ADCC60367}"/>
                </a:ext>
              </a:extLst>
            </p:cNvPr>
            <p:cNvSpPr/>
            <p:nvPr/>
          </p:nvSpPr>
          <p:spPr>
            <a:xfrm>
              <a:off x="1514415" y="2859711"/>
              <a:ext cx="362309" cy="361971"/>
            </a:xfrm>
            <a:custGeom>
              <a:avLst/>
              <a:gdLst>
                <a:gd name="connsiteX0" fmla="*/ 181474 w 362309"/>
                <a:gd name="connsiteY0" fmla="*/ 0 h 361971"/>
                <a:gd name="connsiteX1" fmla="*/ 0 w 362309"/>
                <a:gd name="connsiteY1" fmla="*/ 180667 h 361971"/>
                <a:gd name="connsiteX2" fmla="*/ 180835 w 362309"/>
                <a:gd name="connsiteY2" fmla="*/ 361972 h 361971"/>
                <a:gd name="connsiteX3" fmla="*/ 362310 w 362309"/>
                <a:gd name="connsiteY3" fmla="*/ 181305 h 361971"/>
                <a:gd name="connsiteX4" fmla="*/ 362310 w 362309"/>
                <a:gd name="connsiteY4" fmla="*/ 181305 h 361971"/>
                <a:gd name="connsiteX5" fmla="*/ 181474 w 362309"/>
                <a:gd name="connsiteY5" fmla="*/ 0 h 361971"/>
                <a:gd name="connsiteX6" fmla="*/ 181474 w 362309"/>
                <a:gd name="connsiteY6" fmla="*/ 349204 h 361971"/>
                <a:gd name="connsiteX7" fmla="*/ 12780 w 362309"/>
                <a:gd name="connsiteY7" fmla="*/ 181305 h 361971"/>
                <a:gd name="connsiteX8" fmla="*/ 180835 w 362309"/>
                <a:gd name="connsiteY8" fmla="*/ 12768 h 361971"/>
                <a:gd name="connsiteX9" fmla="*/ 349530 w 362309"/>
                <a:gd name="connsiteY9" fmla="*/ 180667 h 361971"/>
                <a:gd name="connsiteX10" fmla="*/ 349530 w 362309"/>
                <a:gd name="connsiteY10" fmla="*/ 180667 h 361971"/>
                <a:gd name="connsiteX11" fmla="*/ 181474 w 362309"/>
                <a:gd name="connsiteY11" fmla="*/ 349204 h 361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2309" h="361971">
                  <a:moveTo>
                    <a:pt x="181474" y="0"/>
                  </a:moveTo>
                  <a:cubicBezTo>
                    <a:pt x="81152" y="0"/>
                    <a:pt x="0" y="81076"/>
                    <a:pt x="0" y="180667"/>
                  </a:cubicBezTo>
                  <a:cubicBezTo>
                    <a:pt x="0" y="280895"/>
                    <a:pt x="81152" y="361972"/>
                    <a:pt x="180835" y="361972"/>
                  </a:cubicBezTo>
                  <a:cubicBezTo>
                    <a:pt x="281157" y="361972"/>
                    <a:pt x="362310" y="280895"/>
                    <a:pt x="362310" y="181305"/>
                  </a:cubicBezTo>
                  <a:cubicBezTo>
                    <a:pt x="362310" y="181305"/>
                    <a:pt x="362310" y="181305"/>
                    <a:pt x="362310" y="181305"/>
                  </a:cubicBezTo>
                  <a:cubicBezTo>
                    <a:pt x="362310" y="80438"/>
                    <a:pt x="281157" y="0"/>
                    <a:pt x="181474" y="0"/>
                  </a:cubicBezTo>
                  <a:close/>
                  <a:moveTo>
                    <a:pt x="181474" y="349204"/>
                  </a:moveTo>
                  <a:cubicBezTo>
                    <a:pt x="88181" y="349204"/>
                    <a:pt x="12780" y="273873"/>
                    <a:pt x="12780" y="181305"/>
                  </a:cubicBezTo>
                  <a:cubicBezTo>
                    <a:pt x="12780" y="88737"/>
                    <a:pt x="88181" y="12768"/>
                    <a:pt x="180835" y="12768"/>
                  </a:cubicBezTo>
                  <a:cubicBezTo>
                    <a:pt x="274128" y="12768"/>
                    <a:pt x="349530" y="88099"/>
                    <a:pt x="349530" y="180667"/>
                  </a:cubicBezTo>
                  <a:cubicBezTo>
                    <a:pt x="349530" y="180667"/>
                    <a:pt x="349530" y="180667"/>
                    <a:pt x="349530" y="180667"/>
                  </a:cubicBezTo>
                  <a:cubicBezTo>
                    <a:pt x="349530" y="273234"/>
                    <a:pt x="274128" y="348565"/>
                    <a:pt x="181474" y="349204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21" name="Graphic 1100">
              <a:extLst>
                <a:ext uri="{FF2B5EF4-FFF2-40B4-BE49-F238E27FC236}">
                  <a16:creationId xmlns:a16="http://schemas.microsoft.com/office/drawing/2014/main" id="{2E4EEC04-D4EA-4B17-B5B1-E8C38F992D6E}"/>
                </a:ext>
              </a:extLst>
            </p:cNvPr>
            <p:cNvSpPr/>
            <p:nvPr/>
          </p:nvSpPr>
          <p:spPr>
            <a:xfrm>
              <a:off x="1573202" y="2938234"/>
              <a:ext cx="244816" cy="178751"/>
            </a:xfrm>
            <a:custGeom>
              <a:avLst/>
              <a:gdLst>
                <a:gd name="connsiteX0" fmla="*/ 238984 w 244816"/>
                <a:gd name="connsiteY0" fmla="*/ 66393 h 178751"/>
                <a:gd name="connsiteX1" fmla="*/ 126521 w 244816"/>
                <a:gd name="connsiteY1" fmla="*/ 66393 h 178751"/>
                <a:gd name="connsiteX2" fmla="*/ 119492 w 244816"/>
                <a:gd name="connsiteY2" fmla="*/ 52349 h 178751"/>
                <a:gd name="connsiteX3" fmla="*/ 119492 w 244816"/>
                <a:gd name="connsiteY3" fmla="*/ 26813 h 178751"/>
                <a:gd name="connsiteX4" fmla="*/ 127160 w 244816"/>
                <a:gd name="connsiteY4" fmla="*/ 6384 h 178751"/>
                <a:gd name="connsiteX5" fmla="*/ 120770 w 244816"/>
                <a:gd name="connsiteY5" fmla="*/ 0 h 178751"/>
                <a:gd name="connsiteX6" fmla="*/ 114380 w 244816"/>
                <a:gd name="connsiteY6" fmla="*/ 6384 h 178751"/>
                <a:gd name="connsiteX7" fmla="*/ 109268 w 244816"/>
                <a:gd name="connsiteY7" fmla="*/ 19152 h 178751"/>
                <a:gd name="connsiteX8" fmla="*/ 109268 w 244816"/>
                <a:gd name="connsiteY8" fmla="*/ 60009 h 178751"/>
                <a:gd name="connsiteX9" fmla="*/ 113102 w 244816"/>
                <a:gd name="connsiteY9" fmla="*/ 66393 h 178751"/>
                <a:gd name="connsiteX10" fmla="*/ 6390 w 244816"/>
                <a:gd name="connsiteY10" fmla="*/ 66393 h 178751"/>
                <a:gd name="connsiteX11" fmla="*/ 0 w 244816"/>
                <a:gd name="connsiteY11" fmla="*/ 72777 h 178751"/>
                <a:gd name="connsiteX12" fmla="*/ 0 w 244816"/>
                <a:gd name="connsiteY12" fmla="*/ 172368 h 178751"/>
                <a:gd name="connsiteX13" fmla="*/ 6390 w 244816"/>
                <a:gd name="connsiteY13" fmla="*/ 178752 h 178751"/>
                <a:gd name="connsiteX14" fmla="*/ 238345 w 244816"/>
                <a:gd name="connsiteY14" fmla="*/ 178752 h 178751"/>
                <a:gd name="connsiteX15" fmla="*/ 244735 w 244816"/>
                <a:gd name="connsiteY15" fmla="*/ 172368 h 178751"/>
                <a:gd name="connsiteX16" fmla="*/ 244735 w 244816"/>
                <a:gd name="connsiteY16" fmla="*/ 72777 h 178751"/>
                <a:gd name="connsiteX17" fmla="*/ 238984 w 244816"/>
                <a:gd name="connsiteY17" fmla="*/ 66393 h 178751"/>
                <a:gd name="connsiteX18" fmla="*/ 232594 w 244816"/>
                <a:gd name="connsiteY18" fmla="*/ 165984 h 178751"/>
                <a:gd name="connsiteX19" fmla="*/ 13419 w 244816"/>
                <a:gd name="connsiteY19" fmla="*/ 165984 h 178751"/>
                <a:gd name="connsiteX20" fmla="*/ 13419 w 244816"/>
                <a:gd name="connsiteY20" fmla="*/ 79161 h 178751"/>
                <a:gd name="connsiteX21" fmla="*/ 232594 w 244816"/>
                <a:gd name="connsiteY21" fmla="*/ 79161 h 178751"/>
                <a:gd name="connsiteX22" fmla="*/ 232594 w 244816"/>
                <a:gd name="connsiteY22" fmla="*/ 165984 h 178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4816" h="178751">
                  <a:moveTo>
                    <a:pt x="238984" y="66393"/>
                  </a:moveTo>
                  <a:lnTo>
                    <a:pt x="126521" y="66393"/>
                  </a:lnTo>
                  <a:cubicBezTo>
                    <a:pt x="125243" y="61286"/>
                    <a:pt x="122687" y="56179"/>
                    <a:pt x="119492" y="52349"/>
                  </a:cubicBezTo>
                  <a:cubicBezTo>
                    <a:pt x="112463" y="45326"/>
                    <a:pt x="112463" y="33835"/>
                    <a:pt x="119492" y="26813"/>
                  </a:cubicBezTo>
                  <a:cubicBezTo>
                    <a:pt x="124604" y="21067"/>
                    <a:pt x="127160" y="14045"/>
                    <a:pt x="127160" y="6384"/>
                  </a:cubicBezTo>
                  <a:cubicBezTo>
                    <a:pt x="127160" y="2554"/>
                    <a:pt x="124604" y="0"/>
                    <a:pt x="120770" y="0"/>
                  </a:cubicBezTo>
                  <a:cubicBezTo>
                    <a:pt x="116936" y="0"/>
                    <a:pt x="114380" y="2554"/>
                    <a:pt x="114380" y="6384"/>
                  </a:cubicBezTo>
                  <a:cubicBezTo>
                    <a:pt x="114380" y="10853"/>
                    <a:pt x="112463" y="15960"/>
                    <a:pt x="109268" y="19152"/>
                  </a:cubicBezTo>
                  <a:cubicBezTo>
                    <a:pt x="99044" y="30643"/>
                    <a:pt x="99044" y="48518"/>
                    <a:pt x="109268" y="60009"/>
                  </a:cubicBezTo>
                  <a:cubicBezTo>
                    <a:pt x="111185" y="61925"/>
                    <a:pt x="112463" y="63840"/>
                    <a:pt x="113102" y="66393"/>
                  </a:cubicBezTo>
                  <a:lnTo>
                    <a:pt x="6390" y="66393"/>
                  </a:lnTo>
                  <a:cubicBezTo>
                    <a:pt x="2556" y="66393"/>
                    <a:pt x="0" y="68947"/>
                    <a:pt x="0" y="72777"/>
                  </a:cubicBezTo>
                  <a:lnTo>
                    <a:pt x="0" y="172368"/>
                  </a:lnTo>
                  <a:cubicBezTo>
                    <a:pt x="0" y="176198"/>
                    <a:pt x="2556" y="178752"/>
                    <a:pt x="6390" y="178752"/>
                  </a:cubicBezTo>
                  <a:lnTo>
                    <a:pt x="238345" y="178752"/>
                  </a:lnTo>
                  <a:cubicBezTo>
                    <a:pt x="242179" y="178752"/>
                    <a:pt x="244735" y="176198"/>
                    <a:pt x="244735" y="172368"/>
                  </a:cubicBezTo>
                  <a:lnTo>
                    <a:pt x="244735" y="72777"/>
                  </a:lnTo>
                  <a:cubicBezTo>
                    <a:pt x="245374" y="69585"/>
                    <a:pt x="242179" y="66393"/>
                    <a:pt x="238984" y="66393"/>
                  </a:cubicBezTo>
                  <a:close/>
                  <a:moveTo>
                    <a:pt x="232594" y="165984"/>
                  </a:moveTo>
                  <a:lnTo>
                    <a:pt x="13419" y="165984"/>
                  </a:lnTo>
                  <a:lnTo>
                    <a:pt x="13419" y="79161"/>
                  </a:lnTo>
                  <a:lnTo>
                    <a:pt x="232594" y="79161"/>
                  </a:lnTo>
                  <a:lnTo>
                    <a:pt x="232594" y="165984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22" name="Graphic 1100">
              <a:extLst>
                <a:ext uri="{FF2B5EF4-FFF2-40B4-BE49-F238E27FC236}">
                  <a16:creationId xmlns:a16="http://schemas.microsoft.com/office/drawing/2014/main" id="{B5CC8F55-DB10-49DA-BE70-FC7C94134057}"/>
                </a:ext>
              </a:extLst>
            </p:cNvPr>
            <p:cNvSpPr/>
            <p:nvPr/>
          </p:nvSpPr>
          <p:spPr>
            <a:xfrm>
              <a:off x="1639657" y="3079320"/>
              <a:ext cx="104155" cy="12767"/>
            </a:xfrm>
            <a:custGeom>
              <a:avLst/>
              <a:gdLst>
                <a:gd name="connsiteX0" fmla="*/ 0 w 104155"/>
                <a:gd name="connsiteY0" fmla="*/ 6384 h 12767"/>
                <a:gd name="connsiteX1" fmla="*/ 6390 w 104155"/>
                <a:gd name="connsiteY1" fmla="*/ 12768 h 12767"/>
                <a:gd name="connsiteX2" fmla="*/ 97766 w 104155"/>
                <a:gd name="connsiteY2" fmla="*/ 12768 h 12767"/>
                <a:gd name="connsiteX3" fmla="*/ 104156 w 104155"/>
                <a:gd name="connsiteY3" fmla="*/ 6384 h 12767"/>
                <a:gd name="connsiteX4" fmla="*/ 97766 w 104155"/>
                <a:gd name="connsiteY4" fmla="*/ 0 h 12767"/>
                <a:gd name="connsiteX5" fmla="*/ 6390 w 104155"/>
                <a:gd name="connsiteY5" fmla="*/ 0 h 12767"/>
                <a:gd name="connsiteX6" fmla="*/ 0 w 104155"/>
                <a:gd name="connsiteY6" fmla="*/ 6384 h 12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155" h="12767">
                  <a:moveTo>
                    <a:pt x="0" y="6384"/>
                  </a:moveTo>
                  <a:cubicBezTo>
                    <a:pt x="0" y="10214"/>
                    <a:pt x="2556" y="12768"/>
                    <a:pt x="6390" y="12768"/>
                  </a:cubicBezTo>
                  <a:lnTo>
                    <a:pt x="97766" y="12768"/>
                  </a:lnTo>
                  <a:cubicBezTo>
                    <a:pt x="101600" y="12768"/>
                    <a:pt x="104156" y="10214"/>
                    <a:pt x="104156" y="6384"/>
                  </a:cubicBezTo>
                  <a:cubicBezTo>
                    <a:pt x="104156" y="2554"/>
                    <a:pt x="101600" y="0"/>
                    <a:pt x="97766" y="0"/>
                  </a:cubicBezTo>
                  <a:lnTo>
                    <a:pt x="6390" y="0"/>
                  </a:lnTo>
                  <a:cubicBezTo>
                    <a:pt x="2556" y="0"/>
                    <a:pt x="0" y="2554"/>
                    <a:pt x="0" y="6384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23" name="Graphic 1100">
              <a:extLst>
                <a:ext uri="{FF2B5EF4-FFF2-40B4-BE49-F238E27FC236}">
                  <a16:creationId xmlns:a16="http://schemas.microsoft.com/office/drawing/2014/main" id="{7FE9CAE4-2983-4CF9-8081-47E3DA5A2A80}"/>
                </a:ext>
              </a:extLst>
            </p:cNvPr>
            <p:cNvSpPr/>
            <p:nvPr/>
          </p:nvSpPr>
          <p:spPr>
            <a:xfrm>
              <a:off x="1603874" y="3026972"/>
              <a:ext cx="17891" cy="17875"/>
            </a:xfrm>
            <a:custGeom>
              <a:avLst/>
              <a:gdLst>
                <a:gd name="connsiteX0" fmla="*/ 8946 w 17891"/>
                <a:gd name="connsiteY0" fmla="*/ 0 h 17875"/>
                <a:gd name="connsiteX1" fmla="*/ 0 w 17891"/>
                <a:gd name="connsiteY1" fmla="*/ 8938 h 17875"/>
                <a:gd name="connsiteX2" fmla="*/ 8946 w 17891"/>
                <a:gd name="connsiteY2" fmla="*/ 17875 h 17875"/>
                <a:gd name="connsiteX3" fmla="*/ 17892 w 17891"/>
                <a:gd name="connsiteY3" fmla="*/ 8938 h 17875"/>
                <a:gd name="connsiteX4" fmla="*/ 17892 w 17891"/>
                <a:gd name="connsiteY4" fmla="*/ 8938 h 17875"/>
                <a:gd name="connsiteX5" fmla="*/ 8946 w 17891"/>
                <a:gd name="connsiteY5" fmla="*/ 0 h 17875"/>
                <a:gd name="connsiteX6" fmla="*/ 8946 w 17891"/>
                <a:gd name="connsiteY6" fmla="*/ 0 h 17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891" h="17875">
                  <a:moveTo>
                    <a:pt x="8946" y="0"/>
                  </a:moveTo>
                  <a:cubicBezTo>
                    <a:pt x="3834" y="0"/>
                    <a:pt x="0" y="3830"/>
                    <a:pt x="0" y="8938"/>
                  </a:cubicBezTo>
                  <a:cubicBezTo>
                    <a:pt x="0" y="14045"/>
                    <a:pt x="3834" y="17875"/>
                    <a:pt x="8946" y="17875"/>
                  </a:cubicBezTo>
                  <a:cubicBezTo>
                    <a:pt x="14058" y="17875"/>
                    <a:pt x="17892" y="14045"/>
                    <a:pt x="17892" y="8938"/>
                  </a:cubicBezTo>
                  <a:cubicBezTo>
                    <a:pt x="17892" y="8938"/>
                    <a:pt x="17892" y="8938"/>
                    <a:pt x="17892" y="8938"/>
                  </a:cubicBezTo>
                  <a:cubicBezTo>
                    <a:pt x="17892" y="3830"/>
                    <a:pt x="14058" y="0"/>
                    <a:pt x="8946" y="0"/>
                  </a:cubicBezTo>
                  <a:lnTo>
                    <a:pt x="8946" y="0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24" name="Graphic 1100">
              <a:extLst>
                <a:ext uri="{FF2B5EF4-FFF2-40B4-BE49-F238E27FC236}">
                  <a16:creationId xmlns:a16="http://schemas.microsoft.com/office/drawing/2014/main" id="{C0E68E84-9D2F-4AF3-844B-72C442698AB6}"/>
                </a:ext>
              </a:extLst>
            </p:cNvPr>
            <p:cNvSpPr/>
            <p:nvPr/>
          </p:nvSpPr>
          <p:spPr>
            <a:xfrm>
              <a:off x="1631350" y="3026972"/>
              <a:ext cx="17891" cy="17875"/>
            </a:xfrm>
            <a:custGeom>
              <a:avLst/>
              <a:gdLst>
                <a:gd name="connsiteX0" fmla="*/ 8946 w 17891"/>
                <a:gd name="connsiteY0" fmla="*/ 17875 h 17875"/>
                <a:gd name="connsiteX1" fmla="*/ 17892 w 17891"/>
                <a:gd name="connsiteY1" fmla="*/ 8938 h 17875"/>
                <a:gd name="connsiteX2" fmla="*/ 8946 w 17891"/>
                <a:gd name="connsiteY2" fmla="*/ 0 h 17875"/>
                <a:gd name="connsiteX3" fmla="*/ 0 w 17891"/>
                <a:gd name="connsiteY3" fmla="*/ 8938 h 17875"/>
                <a:gd name="connsiteX4" fmla="*/ 8946 w 17891"/>
                <a:gd name="connsiteY4" fmla="*/ 17875 h 17875"/>
                <a:gd name="connsiteX5" fmla="*/ 8946 w 17891"/>
                <a:gd name="connsiteY5" fmla="*/ 17875 h 17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91" h="17875">
                  <a:moveTo>
                    <a:pt x="8946" y="17875"/>
                  </a:moveTo>
                  <a:cubicBezTo>
                    <a:pt x="14058" y="17875"/>
                    <a:pt x="17892" y="14045"/>
                    <a:pt x="17892" y="8938"/>
                  </a:cubicBezTo>
                  <a:cubicBezTo>
                    <a:pt x="17892" y="3830"/>
                    <a:pt x="14058" y="0"/>
                    <a:pt x="8946" y="0"/>
                  </a:cubicBezTo>
                  <a:cubicBezTo>
                    <a:pt x="3834" y="0"/>
                    <a:pt x="0" y="3830"/>
                    <a:pt x="0" y="8938"/>
                  </a:cubicBezTo>
                  <a:cubicBezTo>
                    <a:pt x="0" y="14045"/>
                    <a:pt x="4473" y="17875"/>
                    <a:pt x="8946" y="17875"/>
                  </a:cubicBezTo>
                  <a:lnTo>
                    <a:pt x="8946" y="17875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25" name="Graphic 1100">
              <a:extLst>
                <a:ext uri="{FF2B5EF4-FFF2-40B4-BE49-F238E27FC236}">
                  <a16:creationId xmlns:a16="http://schemas.microsoft.com/office/drawing/2014/main" id="{0F3545E6-1EE0-4E44-9BD8-90BBB3296030}"/>
                </a:ext>
              </a:extLst>
            </p:cNvPr>
            <p:cNvSpPr/>
            <p:nvPr/>
          </p:nvSpPr>
          <p:spPr>
            <a:xfrm>
              <a:off x="1659466" y="3026972"/>
              <a:ext cx="17891" cy="17875"/>
            </a:xfrm>
            <a:custGeom>
              <a:avLst/>
              <a:gdLst>
                <a:gd name="connsiteX0" fmla="*/ 8946 w 17891"/>
                <a:gd name="connsiteY0" fmla="*/ 17875 h 17875"/>
                <a:gd name="connsiteX1" fmla="*/ 17892 w 17891"/>
                <a:gd name="connsiteY1" fmla="*/ 8938 h 17875"/>
                <a:gd name="connsiteX2" fmla="*/ 8946 w 17891"/>
                <a:gd name="connsiteY2" fmla="*/ 0 h 17875"/>
                <a:gd name="connsiteX3" fmla="*/ 0 w 17891"/>
                <a:gd name="connsiteY3" fmla="*/ 8938 h 17875"/>
                <a:gd name="connsiteX4" fmla="*/ 0 w 17891"/>
                <a:gd name="connsiteY4" fmla="*/ 8938 h 17875"/>
                <a:gd name="connsiteX5" fmla="*/ 8946 w 17891"/>
                <a:gd name="connsiteY5" fmla="*/ 17875 h 17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91" h="17875">
                  <a:moveTo>
                    <a:pt x="8946" y="17875"/>
                  </a:moveTo>
                  <a:cubicBezTo>
                    <a:pt x="14058" y="17875"/>
                    <a:pt x="17892" y="14045"/>
                    <a:pt x="17892" y="8938"/>
                  </a:cubicBezTo>
                  <a:cubicBezTo>
                    <a:pt x="17892" y="3830"/>
                    <a:pt x="14058" y="0"/>
                    <a:pt x="8946" y="0"/>
                  </a:cubicBezTo>
                  <a:cubicBezTo>
                    <a:pt x="3834" y="0"/>
                    <a:pt x="0" y="3830"/>
                    <a:pt x="0" y="8938"/>
                  </a:cubicBezTo>
                  <a:cubicBezTo>
                    <a:pt x="0" y="8938"/>
                    <a:pt x="0" y="8938"/>
                    <a:pt x="0" y="8938"/>
                  </a:cubicBezTo>
                  <a:cubicBezTo>
                    <a:pt x="0" y="14045"/>
                    <a:pt x="3834" y="17875"/>
                    <a:pt x="8946" y="17875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26" name="Graphic 1100">
              <a:extLst>
                <a:ext uri="{FF2B5EF4-FFF2-40B4-BE49-F238E27FC236}">
                  <a16:creationId xmlns:a16="http://schemas.microsoft.com/office/drawing/2014/main" id="{A5DA486F-B684-4F6D-BA9A-6A08FCA2CCF2}"/>
                </a:ext>
              </a:extLst>
            </p:cNvPr>
            <p:cNvSpPr/>
            <p:nvPr/>
          </p:nvSpPr>
          <p:spPr>
            <a:xfrm>
              <a:off x="1741896" y="3026972"/>
              <a:ext cx="17891" cy="17875"/>
            </a:xfrm>
            <a:custGeom>
              <a:avLst/>
              <a:gdLst>
                <a:gd name="connsiteX0" fmla="*/ 8946 w 17891"/>
                <a:gd name="connsiteY0" fmla="*/ 17875 h 17875"/>
                <a:gd name="connsiteX1" fmla="*/ 17892 w 17891"/>
                <a:gd name="connsiteY1" fmla="*/ 8938 h 17875"/>
                <a:gd name="connsiteX2" fmla="*/ 8946 w 17891"/>
                <a:gd name="connsiteY2" fmla="*/ 0 h 17875"/>
                <a:gd name="connsiteX3" fmla="*/ 0 w 17891"/>
                <a:gd name="connsiteY3" fmla="*/ 8938 h 17875"/>
                <a:gd name="connsiteX4" fmla="*/ 0 w 17891"/>
                <a:gd name="connsiteY4" fmla="*/ 8938 h 17875"/>
                <a:gd name="connsiteX5" fmla="*/ 8946 w 17891"/>
                <a:gd name="connsiteY5" fmla="*/ 17875 h 17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91" h="17875">
                  <a:moveTo>
                    <a:pt x="8946" y="17875"/>
                  </a:moveTo>
                  <a:cubicBezTo>
                    <a:pt x="14058" y="17875"/>
                    <a:pt x="17892" y="14045"/>
                    <a:pt x="17892" y="8938"/>
                  </a:cubicBezTo>
                  <a:cubicBezTo>
                    <a:pt x="17892" y="3830"/>
                    <a:pt x="14058" y="0"/>
                    <a:pt x="8946" y="0"/>
                  </a:cubicBezTo>
                  <a:cubicBezTo>
                    <a:pt x="3834" y="0"/>
                    <a:pt x="0" y="3830"/>
                    <a:pt x="0" y="8938"/>
                  </a:cubicBezTo>
                  <a:cubicBezTo>
                    <a:pt x="0" y="8938"/>
                    <a:pt x="0" y="8938"/>
                    <a:pt x="0" y="8938"/>
                  </a:cubicBezTo>
                  <a:cubicBezTo>
                    <a:pt x="0" y="14045"/>
                    <a:pt x="3834" y="17875"/>
                    <a:pt x="8946" y="17875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27" name="Graphic 1100">
              <a:extLst>
                <a:ext uri="{FF2B5EF4-FFF2-40B4-BE49-F238E27FC236}">
                  <a16:creationId xmlns:a16="http://schemas.microsoft.com/office/drawing/2014/main" id="{FB41CDD0-2866-4C1F-B0E8-605956D4285E}"/>
                </a:ext>
              </a:extLst>
            </p:cNvPr>
            <p:cNvSpPr/>
            <p:nvPr/>
          </p:nvSpPr>
          <p:spPr>
            <a:xfrm>
              <a:off x="1686943" y="3026972"/>
              <a:ext cx="17891" cy="17875"/>
            </a:xfrm>
            <a:custGeom>
              <a:avLst/>
              <a:gdLst>
                <a:gd name="connsiteX0" fmla="*/ 0 w 17891"/>
                <a:gd name="connsiteY0" fmla="*/ 8938 h 17875"/>
                <a:gd name="connsiteX1" fmla="*/ 8946 w 17891"/>
                <a:gd name="connsiteY1" fmla="*/ 17875 h 17875"/>
                <a:gd name="connsiteX2" fmla="*/ 17892 w 17891"/>
                <a:gd name="connsiteY2" fmla="*/ 8938 h 17875"/>
                <a:gd name="connsiteX3" fmla="*/ 8946 w 17891"/>
                <a:gd name="connsiteY3" fmla="*/ 0 h 17875"/>
                <a:gd name="connsiteX4" fmla="*/ 0 w 17891"/>
                <a:gd name="connsiteY4" fmla="*/ 8938 h 17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91" h="17875">
                  <a:moveTo>
                    <a:pt x="0" y="8938"/>
                  </a:moveTo>
                  <a:cubicBezTo>
                    <a:pt x="0" y="14045"/>
                    <a:pt x="3834" y="17875"/>
                    <a:pt x="8946" y="17875"/>
                  </a:cubicBezTo>
                  <a:cubicBezTo>
                    <a:pt x="14058" y="17875"/>
                    <a:pt x="17892" y="14045"/>
                    <a:pt x="17892" y="8938"/>
                  </a:cubicBezTo>
                  <a:cubicBezTo>
                    <a:pt x="17892" y="3830"/>
                    <a:pt x="14058" y="0"/>
                    <a:pt x="8946" y="0"/>
                  </a:cubicBezTo>
                  <a:cubicBezTo>
                    <a:pt x="3834" y="0"/>
                    <a:pt x="0" y="3830"/>
                    <a:pt x="0" y="8938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28" name="Graphic 1100">
              <a:extLst>
                <a:ext uri="{FF2B5EF4-FFF2-40B4-BE49-F238E27FC236}">
                  <a16:creationId xmlns:a16="http://schemas.microsoft.com/office/drawing/2014/main" id="{0A488DDF-7432-4DE1-90EC-5100079D6D4D}"/>
                </a:ext>
              </a:extLst>
            </p:cNvPr>
            <p:cNvSpPr/>
            <p:nvPr/>
          </p:nvSpPr>
          <p:spPr>
            <a:xfrm>
              <a:off x="1714420" y="3026972"/>
              <a:ext cx="17891" cy="17875"/>
            </a:xfrm>
            <a:custGeom>
              <a:avLst/>
              <a:gdLst>
                <a:gd name="connsiteX0" fmla="*/ 8946 w 17891"/>
                <a:gd name="connsiteY0" fmla="*/ 17875 h 17875"/>
                <a:gd name="connsiteX1" fmla="*/ 17892 w 17891"/>
                <a:gd name="connsiteY1" fmla="*/ 8938 h 17875"/>
                <a:gd name="connsiteX2" fmla="*/ 8946 w 17891"/>
                <a:gd name="connsiteY2" fmla="*/ 0 h 17875"/>
                <a:gd name="connsiteX3" fmla="*/ 0 w 17891"/>
                <a:gd name="connsiteY3" fmla="*/ 8938 h 17875"/>
                <a:gd name="connsiteX4" fmla="*/ 8946 w 17891"/>
                <a:gd name="connsiteY4" fmla="*/ 17875 h 17875"/>
                <a:gd name="connsiteX5" fmla="*/ 8946 w 17891"/>
                <a:gd name="connsiteY5" fmla="*/ 17875 h 17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91" h="17875">
                  <a:moveTo>
                    <a:pt x="8946" y="17875"/>
                  </a:moveTo>
                  <a:cubicBezTo>
                    <a:pt x="14058" y="17875"/>
                    <a:pt x="17892" y="14045"/>
                    <a:pt x="17892" y="8938"/>
                  </a:cubicBezTo>
                  <a:cubicBezTo>
                    <a:pt x="17892" y="3830"/>
                    <a:pt x="14058" y="0"/>
                    <a:pt x="8946" y="0"/>
                  </a:cubicBezTo>
                  <a:cubicBezTo>
                    <a:pt x="3834" y="0"/>
                    <a:pt x="0" y="3830"/>
                    <a:pt x="0" y="8938"/>
                  </a:cubicBezTo>
                  <a:cubicBezTo>
                    <a:pt x="0" y="14045"/>
                    <a:pt x="3834" y="17875"/>
                    <a:pt x="8946" y="17875"/>
                  </a:cubicBezTo>
                  <a:lnTo>
                    <a:pt x="8946" y="17875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29" name="Graphic 1100">
              <a:extLst>
                <a:ext uri="{FF2B5EF4-FFF2-40B4-BE49-F238E27FC236}">
                  <a16:creationId xmlns:a16="http://schemas.microsoft.com/office/drawing/2014/main" id="{FE315803-3A40-4437-A553-7F02EB83FF63}"/>
                </a:ext>
              </a:extLst>
            </p:cNvPr>
            <p:cNvSpPr/>
            <p:nvPr/>
          </p:nvSpPr>
          <p:spPr>
            <a:xfrm>
              <a:off x="1770012" y="3026272"/>
              <a:ext cx="18591" cy="18574"/>
            </a:xfrm>
            <a:custGeom>
              <a:avLst/>
              <a:gdLst>
                <a:gd name="connsiteX0" fmla="*/ 8946 w 18591"/>
                <a:gd name="connsiteY0" fmla="*/ 18575 h 18574"/>
                <a:gd name="connsiteX1" fmla="*/ 18531 w 18591"/>
                <a:gd name="connsiteY1" fmla="*/ 9637 h 18574"/>
                <a:gd name="connsiteX2" fmla="*/ 9585 w 18591"/>
                <a:gd name="connsiteY2" fmla="*/ 61 h 18574"/>
                <a:gd name="connsiteX3" fmla="*/ 0 w 18591"/>
                <a:gd name="connsiteY3" fmla="*/ 8999 h 18574"/>
                <a:gd name="connsiteX4" fmla="*/ 0 w 18591"/>
                <a:gd name="connsiteY4" fmla="*/ 8999 h 18574"/>
                <a:gd name="connsiteX5" fmla="*/ 8946 w 18591"/>
                <a:gd name="connsiteY5" fmla="*/ 18575 h 18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591" h="18574">
                  <a:moveTo>
                    <a:pt x="8946" y="18575"/>
                  </a:moveTo>
                  <a:cubicBezTo>
                    <a:pt x="14058" y="18575"/>
                    <a:pt x="17892" y="14744"/>
                    <a:pt x="18531" y="9637"/>
                  </a:cubicBezTo>
                  <a:cubicBezTo>
                    <a:pt x="19170" y="4530"/>
                    <a:pt x="14697" y="699"/>
                    <a:pt x="9585" y="61"/>
                  </a:cubicBezTo>
                  <a:cubicBezTo>
                    <a:pt x="4473" y="-577"/>
                    <a:pt x="639" y="3891"/>
                    <a:pt x="0" y="8999"/>
                  </a:cubicBezTo>
                  <a:cubicBezTo>
                    <a:pt x="0" y="8999"/>
                    <a:pt x="0" y="8999"/>
                    <a:pt x="0" y="8999"/>
                  </a:cubicBezTo>
                  <a:cubicBezTo>
                    <a:pt x="0" y="14744"/>
                    <a:pt x="3834" y="18575"/>
                    <a:pt x="8946" y="18575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30" name="Graphic 1100">
              <a:extLst>
                <a:ext uri="{FF2B5EF4-FFF2-40B4-BE49-F238E27FC236}">
                  <a16:creationId xmlns:a16="http://schemas.microsoft.com/office/drawing/2014/main" id="{0130FD3D-B51A-48AC-AACF-8B1C686C29B7}"/>
                </a:ext>
              </a:extLst>
            </p:cNvPr>
            <p:cNvSpPr/>
            <p:nvPr/>
          </p:nvSpPr>
          <p:spPr>
            <a:xfrm>
              <a:off x="1603874" y="3051869"/>
              <a:ext cx="17891" cy="17875"/>
            </a:xfrm>
            <a:custGeom>
              <a:avLst/>
              <a:gdLst>
                <a:gd name="connsiteX0" fmla="*/ 8946 w 17891"/>
                <a:gd name="connsiteY0" fmla="*/ 0 h 17875"/>
                <a:gd name="connsiteX1" fmla="*/ 0 w 17891"/>
                <a:gd name="connsiteY1" fmla="*/ 8938 h 17875"/>
                <a:gd name="connsiteX2" fmla="*/ 8946 w 17891"/>
                <a:gd name="connsiteY2" fmla="*/ 17875 h 17875"/>
                <a:gd name="connsiteX3" fmla="*/ 17892 w 17891"/>
                <a:gd name="connsiteY3" fmla="*/ 8938 h 17875"/>
                <a:gd name="connsiteX4" fmla="*/ 8946 w 17891"/>
                <a:gd name="connsiteY4" fmla="*/ 0 h 17875"/>
                <a:gd name="connsiteX5" fmla="*/ 8946 w 17891"/>
                <a:gd name="connsiteY5" fmla="*/ 0 h 17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91" h="17875">
                  <a:moveTo>
                    <a:pt x="8946" y="0"/>
                  </a:moveTo>
                  <a:cubicBezTo>
                    <a:pt x="3834" y="0"/>
                    <a:pt x="0" y="3830"/>
                    <a:pt x="0" y="8938"/>
                  </a:cubicBezTo>
                  <a:cubicBezTo>
                    <a:pt x="0" y="14045"/>
                    <a:pt x="3834" y="17875"/>
                    <a:pt x="8946" y="17875"/>
                  </a:cubicBezTo>
                  <a:cubicBezTo>
                    <a:pt x="14058" y="17875"/>
                    <a:pt x="17892" y="14045"/>
                    <a:pt x="17892" y="8938"/>
                  </a:cubicBezTo>
                  <a:cubicBezTo>
                    <a:pt x="17892" y="3830"/>
                    <a:pt x="14058" y="0"/>
                    <a:pt x="8946" y="0"/>
                  </a:cubicBezTo>
                  <a:lnTo>
                    <a:pt x="8946" y="0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31" name="Graphic 1100">
              <a:extLst>
                <a:ext uri="{FF2B5EF4-FFF2-40B4-BE49-F238E27FC236}">
                  <a16:creationId xmlns:a16="http://schemas.microsoft.com/office/drawing/2014/main" id="{F342AC5A-E473-490A-B624-F15BB68660DC}"/>
                </a:ext>
              </a:extLst>
            </p:cNvPr>
            <p:cNvSpPr/>
            <p:nvPr/>
          </p:nvSpPr>
          <p:spPr>
            <a:xfrm>
              <a:off x="1603874" y="3076767"/>
              <a:ext cx="17891" cy="17875"/>
            </a:xfrm>
            <a:custGeom>
              <a:avLst/>
              <a:gdLst>
                <a:gd name="connsiteX0" fmla="*/ 8946 w 17891"/>
                <a:gd name="connsiteY0" fmla="*/ 0 h 17875"/>
                <a:gd name="connsiteX1" fmla="*/ 0 w 17891"/>
                <a:gd name="connsiteY1" fmla="*/ 8938 h 17875"/>
                <a:gd name="connsiteX2" fmla="*/ 8946 w 17891"/>
                <a:gd name="connsiteY2" fmla="*/ 17875 h 17875"/>
                <a:gd name="connsiteX3" fmla="*/ 17892 w 17891"/>
                <a:gd name="connsiteY3" fmla="*/ 8938 h 17875"/>
                <a:gd name="connsiteX4" fmla="*/ 17892 w 17891"/>
                <a:gd name="connsiteY4" fmla="*/ 8938 h 17875"/>
                <a:gd name="connsiteX5" fmla="*/ 8946 w 17891"/>
                <a:gd name="connsiteY5" fmla="*/ 0 h 17875"/>
                <a:gd name="connsiteX6" fmla="*/ 8946 w 17891"/>
                <a:gd name="connsiteY6" fmla="*/ 0 h 17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891" h="17875">
                  <a:moveTo>
                    <a:pt x="8946" y="0"/>
                  </a:moveTo>
                  <a:cubicBezTo>
                    <a:pt x="3834" y="0"/>
                    <a:pt x="0" y="3830"/>
                    <a:pt x="0" y="8938"/>
                  </a:cubicBezTo>
                  <a:cubicBezTo>
                    <a:pt x="0" y="14045"/>
                    <a:pt x="3834" y="17875"/>
                    <a:pt x="8946" y="17875"/>
                  </a:cubicBezTo>
                  <a:cubicBezTo>
                    <a:pt x="14058" y="17875"/>
                    <a:pt x="17892" y="14045"/>
                    <a:pt x="17892" y="8938"/>
                  </a:cubicBezTo>
                  <a:cubicBezTo>
                    <a:pt x="17892" y="8938"/>
                    <a:pt x="17892" y="8938"/>
                    <a:pt x="17892" y="8938"/>
                  </a:cubicBezTo>
                  <a:cubicBezTo>
                    <a:pt x="17892" y="3830"/>
                    <a:pt x="14058" y="0"/>
                    <a:pt x="8946" y="0"/>
                  </a:cubicBezTo>
                  <a:lnTo>
                    <a:pt x="8946" y="0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32" name="Graphic 1100">
              <a:extLst>
                <a:ext uri="{FF2B5EF4-FFF2-40B4-BE49-F238E27FC236}">
                  <a16:creationId xmlns:a16="http://schemas.microsoft.com/office/drawing/2014/main" id="{325879D8-E1A4-433B-9293-EEFB474C7203}"/>
                </a:ext>
              </a:extLst>
            </p:cNvPr>
            <p:cNvSpPr/>
            <p:nvPr/>
          </p:nvSpPr>
          <p:spPr>
            <a:xfrm>
              <a:off x="1631350" y="3051869"/>
              <a:ext cx="17891" cy="17875"/>
            </a:xfrm>
            <a:custGeom>
              <a:avLst/>
              <a:gdLst>
                <a:gd name="connsiteX0" fmla="*/ 17892 w 17891"/>
                <a:gd name="connsiteY0" fmla="*/ 8938 h 17875"/>
                <a:gd name="connsiteX1" fmla="*/ 8946 w 17891"/>
                <a:gd name="connsiteY1" fmla="*/ 0 h 17875"/>
                <a:gd name="connsiteX2" fmla="*/ 0 w 17891"/>
                <a:gd name="connsiteY2" fmla="*/ 8938 h 17875"/>
                <a:gd name="connsiteX3" fmla="*/ 8946 w 17891"/>
                <a:gd name="connsiteY3" fmla="*/ 17875 h 17875"/>
                <a:gd name="connsiteX4" fmla="*/ 8946 w 17891"/>
                <a:gd name="connsiteY4" fmla="*/ 17875 h 17875"/>
                <a:gd name="connsiteX5" fmla="*/ 17892 w 17891"/>
                <a:gd name="connsiteY5" fmla="*/ 8938 h 17875"/>
                <a:gd name="connsiteX6" fmla="*/ 17892 w 17891"/>
                <a:gd name="connsiteY6" fmla="*/ 8938 h 17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891" h="17875">
                  <a:moveTo>
                    <a:pt x="17892" y="8938"/>
                  </a:moveTo>
                  <a:cubicBezTo>
                    <a:pt x="17892" y="3830"/>
                    <a:pt x="14058" y="0"/>
                    <a:pt x="8946" y="0"/>
                  </a:cubicBezTo>
                  <a:cubicBezTo>
                    <a:pt x="3834" y="0"/>
                    <a:pt x="0" y="3830"/>
                    <a:pt x="0" y="8938"/>
                  </a:cubicBezTo>
                  <a:cubicBezTo>
                    <a:pt x="0" y="14045"/>
                    <a:pt x="3834" y="17875"/>
                    <a:pt x="8946" y="17875"/>
                  </a:cubicBezTo>
                  <a:cubicBezTo>
                    <a:pt x="8946" y="17875"/>
                    <a:pt x="8946" y="17875"/>
                    <a:pt x="8946" y="17875"/>
                  </a:cubicBezTo>
                  <a:cubicBezTo>
                    <a:pt x="14058" y="17875"/>
                    <a:pt x="17892" y="14045"/>
                    <a:pt x="17892" y="8938"/>
                  </a:cubicBezTo>
                  <a:lnTo>
                    <a:pt x="17892" y="8938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33" name="Graphic 1100">
              <a:extLst>
                <a:ext uri="{FF2B5EF4-FFF2-40B4-BE49-F238E27FC236}">
                  <a16:creationId xmlns:a16="http://schemas.microsoft.com/office/drawing/2014/main" id="{717289F6-E350-4FC5-A694-4053B6E3B5F5}"/>
                </a:ext>
              </a:extLst>
            </p:cNvPr>
            <p:cNvSpPr/>
            <p:nvPr/>
          </p:nvSpPr>
          <p:spPr>
            <a:xfrm>
              <a:off x="1659466" y="3051869"/>
              <a:ext cx="17891" cy="17875"/>
            </a:xfrm>
            <a:custGeom>
              <a:avLst/>
              <a:gdLst>
                <a:gd name="connsiteX0" fmla="*/ 8946 w 17891"/>
                <a:gd name="connsiteY0" fmla="*/ 17875 h 17875"/>
                <a:gd name="connsiteX1" fmla="*/ 17892 w 17891"/>
                <a:gd name="connsiteY1" fmla="*/ 8938 h 17875"/>
                <a:gd name="connsiteX2" fmla="*/ 8946 w 17891"/>
                <a:gd name="connsiteY2" fmla="*/ 0 h 17875"/>
                <a:gd name="connsiteX3" fmla="*/ 0 w 17891"/>
                <a:gd name="connsiteY3" fmla="*/ 8938 h 17875"/>
                <a:gd name="connsiteX4" fmla="*/ 8946 w 17891"/>
                <a:gd name="connsiteY4" fmla="*/ 17875 h 17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91" h="17875">
                  <a:moveTo>
                    <a:pt x="8946" y="17875"/>
                  </a:moveTo>
                  <a:cubicBezTo>
                    <a:pt x="14058" y="17875"/>
                    <a:pt x="17892" y="14045"/>
                    <a:pt x="17892" y="8938"/>
                  </a:cubicBezTo>
                  <a:cubicBezTo>
                    <a:pt x="17892" y="3830"/>
                    <a:pt x="14058" y="0"/>
                    <a:pt x="8946" y="0"/>
                  </a:cubicBezTo>
                  <a:cubicBezTo>
                    <a:pt x="3834" y="0"/>
                    <a:pt x="0" y="3830"/>
                    <a:pt x="0" y="8938"/>
                  </a:cubicBezTo>
                  <a:cubicBezTo>
                    <a:pt x="0" y="14045"/>
                    <a:pt x="3834" y="17875"/>
                    <a:pt x="8946" y="17875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34" name="Graphic 1100">
              <a:extLst>
                <a:ext uri="{FF2B5EF4-FFF2-40B4-BE49-F238E27FC236}">
                  <a16:creationId xmlns:a16="http://schemas.microsoft.com/office/drawing/2014/main" id="{6F198BBF-40C0-4D27-9D76-867AC84DB61E}"/>
                </a:ext>
              </a:extLst>
            </p:cNvPr>
            <p:cNvSpPr/>
            <p:nvPr/>
          </p:nvSpPr>
          <p:spPr>
            <a:xfrm>
              <a:off x="1741896" y="3051869"/>
              <a:ext cx="17891" cy="17875"/>
            </a:xfrm>
            <a:custGeom>
              <a:avLst/>
              <a:gdLst>
                <a:gd name="connsiteX0" fmla="*/ 8946 w 17891"/>
                <a:gd name="connsiteY0" fmla="*/ 17875 h 17875"/>
                <a:gd name="connsiteX1" fmla="*/ 17892 w 17891"/>
                <a:gd name="connsiteY1" fmla="*/ 8938 h 17875"/>
                <a:gd name="connsiteX2" fmla="*/ 8946 w 17891"/>
                <a:gd name="connsiteY2" fmla="*/ 0 h 17875"/>
                <a:gd name="connsiteX3" fmla="*/ 0 w 17891"/>
                <a:gd name="connsiteY3" fmla="*/ 8938 h 17875"/>
                <a:gd name="connsiteX4" fmla="*/ 8946 w 17891"/>
                <a:gd name="connsiteY4" fmla="*/ 17875 h 17875"/>
                <a:gd name="connsiteX5" fmla="*/ 8946 w 17891"/>
                <a:gd name="connsiteY5" fmla="*/ 17875 h 17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91" h="17875">
                  <a:moveTo>
                    <a:pt x="8946" y="17875"/>
                  </a:moveTo>
                  <a:cubicBezTo>
                    <a:pt x="14058" y="17875"/>
                    <a:pt x="17892" y="14045"/>
                    <a:pt x="17892" y="8938"/>
                  </a:cubicBezTo>
                  <a:cubicBezTo>
                    <a:pt x="17892" y="3830"/>
                    <a:pt x="14058" y="0"/>
                    <a:pt x="8946" y="0"/>
                  </a:cubicBezTo>
                  <a:cubicBezTo>
                    <a:pt x="3834" y="0"/>
                    <a:pt x="0" y="3830"/>
                    <a:pt x="0" y="8938"/>
                  </a:cubicBezTo>
                  <a:cubicBezTo>
                    <a:pt x="0" y="14045"/>
                    <a:pt x="3834" y="17875"/>
                    <a:pt x="8946" y="17875"/>
                  </a:cubicBezTo>
                  <a:lnTo>
                    <a:pt x="8946" y="17875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35" name="Graphic 1100">
              <a:extLst>
                <a:ext uri="{FF2B5EF4-FFF2-40B4-BE49-F238E27FC236}">
                  <a16:creationId xmlns:a16="http://schemas.microsoft.com/office/drawing/2014/main" id="{A181F344-1BF5-4977-A287-7FF56ECA9F94}"/>
                </a:ext>
              </a:extLst>
            </p:cNvPr>
            <p:cNvSpPr/>
            <p:nvPr/>
          </p:nvSpPr>
          <p:spPr>
            <a:xfrm>
              <a:off x="1686943" y="3051869"/>
              <a:ext cx="17891" cy="17875"/>
            </a:xfrm>
            <a:custGeom>
              <a:avLst/>
              <a:gdLst>
                <a:gd name="connsiteX0" fmla="*/ 17892 w 17891"/>
                <a:gd name="connsiteY0" fmla="*/ 8938 h 17875"/>
                <a:gd name="connsiteX1" fmla="*/ 8946 w 17891"/>
                <a:gd name="connsiteY1" fmla="*/ 0 h 17875"/>
                <a:gd name="connsiteX2" fmla="*/ 0 w 17891"/>
                <a:gd name="connsiteY2" fmla="*/ 8938 h 17875"/>
                <a:gd name="connsiteX3" fmla="*/ 8946 w 17891"/>
                <a:gd name="connsiteY3" fmla="*/ 17875 h 17875"/>
                <a:gd name="connsiteX4" fmla="*/ 17892 w 17891"/>
                <a:gd name="connsiteY4" fmla="*/ 8938 h 17875"/>
                <a:gd name="connsiteX5" fmla="*/ 17892 w 17891"/>
                <a:gd name="connsiteY5" fmla="*/ 8938 h 17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91" h="17875">
                  <a:moveTo>
                    <a:pt x="17892" y="8938"/>
                  </a:moveTo>
                  <a:cubicBezTo>
                    <a:pt x="17892" y="3830"/>
                    <a:pt x="14058" y="0"/>
                    <a:pt x="8946" y="0"/>
                  </a:cubicBezTo>
                  <a:cubicBezTo>
                    <a:pt x="3834" y="0"/>
                    <a:pt x="0" y="3830"/>
                    <a:pt x="0" y="8938"/>
                  </a:cubicBezTo>
                  <a:cubicBezTo>
                    <a:pt x="0" y="14045"/>
                    <a:pt x="3834" y="17875"/>
                    <a:pt x="8946" y="17875"/>
                  </a:cubicBezTo>
                  <a:cubicBezTo>
                    <a:pt x="14058" y="17875"/>
                    <a:pt x="17892" y="14045"/>
                    <a:pt x="17892" y="8938"/>
                  </a:cubicBezTo>
                  <a:lnTo>
                    <a:pt x="17892" y="8938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36" name="Graphic 1100">
              <a:extLst>
                <a:ext uri="{FF2B5EF4-FFF2-40B4-BE49-F238E27FC236}">
                  <a16:creationId xmlns:a16="http://schemas.microsoft.com/office/drawing/2014/main" id="{C0A13265-9231-4D83-B0DE-F9666BCC6F28}"/>
                </a:ext>
              </a:extLst>
            </p:cNvPr>
            <p:cNvSpPr/>
            <p:nvPr/>
          </p:nvSpPr>
          <p:spPr>
            <a:xfrm>
              <a:off x="1714420" y="3051869"/>
              <a:ext cx="17891" cy="17875"/>
            </a:xfrm>
            <a:custGeom>
              <a:avLst/>
              <a:gdLst>
                <a:gd name="connsiteX0" fmla="*/ 8946 w 17891"/>
                <a:gd name="connsiteY0" fmla="*/ 17875 h 17875"/>
                <a:gd name="connsiteX1" fmla="*/ 17892 w 17891"/>
                <a:gd name="connsiteY1" fmla="*/ 8938 h 17875"/>
                <a:gd name="connsiteX2" fmla="*/ 8946 w 17891"/>
                <a:gd name="connsiteY2" fmla="*/ 0 h 17875"/>
                <a:gd name="connsiteX3" fmla="*/ 0 w 17891"/>
                <a:gd name="connsiteY3" fmla="*/ 8938 h 17875"/>
                <a:gd name="connsiteX4" fmla="*/ 8946 w 17891"/>
                <a:gd name="connsiteY4" fmla="*/ 17875 h 17875"/>
                <a:gd name="connsiteX5" fmla="*/ 8946 w 17891"/>
                <a:gd name="connsiteY5" fmla="*/ 17875 h 17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91" h="17875">
                  <a:moveTo>
                    <a:pt x="8946" y="17875"/>
                  </a:moveTo>
                  <a:cubicBezTo>
                    <a:pt x="14058" y="17875"/>
                    <a:pt x="17892" y="14045"/>
                    <a:pt x="17892" y="8938"/>
                  </a:cubicBezTo>
                  <a:cubicBezTo>
                    <a:pt x="17892" y="3830"/>
                    <a:pt x="14058" y="0"/>
                    <a:pt x="8946" y="0"/>
                  </a:cubicBezTo>
                  <a:cubicBezTo>
                    <a:pt x="3834" y="0"/>
                    <a:pt x="0" y="3830"/>
                    <a:pt x="0" y="8938"/>
                  </a:cubicBezTo>
                  <a:cubicBezTo>
                    <a:pt x="0" y="14045"/>
                    <a:pt x="3834" y="17875"/>
                    <a:pt x="8946" y="17875"/>
                  </a:cubicBezTo>
                  <a:cubicBezTo>
                    <a:pt x="8946" y="17875"/>
                    <a:pt x="8946" y="17875"/>
                    <a:pt x="8946" y="17875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37" name="Graphic 1100">
              <a:extLst>
                <a:ext uri="{FF2B5EF4-FFF2-40B4-BE49-F238E27FC236}">
                  <a16:creationId xmlns:a16="http://schemas.microsoft.com/office/drawing/2014/main" id="{C4A8F601-9DD1-4504-8F0C-33BCA250E4E5}"/>
                </a:ext>
              </a:extLst>
            </p:cNvPr>
            <p:cNvSpPr/>
            <p:nvPr/>
          </p:nvSpPr>
          <p:spPr>
            <a:xfrm>
              <a:off x="1770012" y="3051869"/>
              <a:ext cx="17891" cy="17875"/>
            </a:xfrm>
            <a:custGeom>
              <a:avLst/>
              <a:gdLst>
                <a:gd name="connsiteX0" fmla="*/ 8946 w 17891"/>
                <a:gd name="connsiteY0" fmla="*/ 17875 h 17875"/>
                <a:gd name="connsiteX1" fmla="*/ 17892 w 17891"/>
                <a:gd name="connsiteY1" fmla="*/ 8938 h 17875"/>
                <a:gd name="connsiteX2" fmla="*/ 8946 w 17891"/>
                <a:gd name="connsiteY2" fmla="*/ 0 h 17875"/>
                <a:gd name="connsiteX3" fmla="*/ 0 w 17891"/>
                <a:gd name="connsiteY3" fmla="*/ 8938 h 17875"/>
                <a:gd name="connsiteX4" fmla="*/ 0 w 17891"/>
                <a:gd name="connsiteY4" fmla="*/ 8938 h 17875"/>
                <a:gd name="connsiteX5" fmla="*/ 8946 w 17891"/>
                <a:gd name="connsiteY5" fmla="*/ 17875 h 17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91" h="17875">
                  <a:moveTo>
                    <a:pt x="8946" y="17875"/>
                  </a:moveTo>
                  <a:cubicBezTo>
                    <a:pt x="14058" y="17875"/>
                    <a:pt x="17892" y="14045"/>
                    <a:pt x="17892" y="8938"/>
                  </a:cubicBezTo>
                  <a:cubicBezTo>
                    <a:pt x="17892" y="3830"/>
                    <a:pt x="14058" y="0"/>
                    <a:pt x="8946" y="0"/>
                  </a:cubicBezTo>
                  <a:cubicBezTo>
                    <a:pt x="3834" y="0"/>
                    <a:pt x="0" y="3830"/>
                    <a:pt x="0" y="8938"/>
                  </a:cubicBezTo>
                  <a:cubicBezTo>
                    <a:pt x="0" y="8938"/>
                    <a:pt x="0" y="8938"/>
                    <a:pt x="0" y="8938"/>
                  </a:cubicBezTo>
                  <a:cubicBezTo>
                    <a:pt x="0" y="14045"/>
                    <a:pt x="3834" y="17875"/>
                    <a:pt x="8946" y="17875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38" name="Graphic 1100">
              <a:extLst>
                <a:ext uri="{FF2B5EF4-FFF2-40B4-BE49-F238E27FC236}">
                  <a16:creationId xmlns:a16="http://schemas.microsoft.com/office/drawing/2014/main" id="{87C05EE5-4B60-4714-8B15-34947C9D7D2A}"/>
                </a:ext>
              </a:extLst>
            </p:cNvPr>
            <p:cNvSpPr/>
            <p:nvPr/>
          </p:nvSpPr>
          <p:spPr>
            <a:xfrm>
              <a:off x="1770012" y="3076767"/>
              <a:ext cx="17891" cy="17875"/>
            </a:xfrm>
            <a:custGeom>
              <a:avLst/>
              <a:gdLst>
                <a:gd name="connsiteX0" fmla="*/ 8946 w 17891"/>
                <a:gd name="connsiteY0" fmla="*/ 17875 h 17875"/>
                <a:gd name="connsiteX1" fmla="*/ 17892 w 17891"/>
                <a:gd name="connsiteY1" fmla="*/ 8938 h 17875"/>
                <a:gd name="connsiteX2" fmla="*/ 8946 w 17891"/>
                <a:gd name="connsiteY2" fmla="*/ 0 h 17875"/>
                <a:gd name="connsiteX3" fmla="*/ 0 w 17891"/>
                <a:gd name="connsiteY3" fmla="*/ 8938 h 17875"/>
                <a:gd name="connsiteX4" fmla="*/ 0 w 17891"/>
                <a:gd name="connsiteY4" fmla="*/ 8938 h 17875"/>
                <a:gd name="connsiteX5" fmla="*/ 8946 w 17891"/>
                <a:gd name="connsiteY5" fmla="*/ 17875 h 17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91" h="17875">
                  <a:moveTo>
                    <a:pt x="8946" y="17875"/>
                  </a:moveTo>
                  <a:cubicBezTo>
                    <a:pt x="14058" y="17875"/>
                    <a:pt x="17892" y="14045"/>
                    <a:pt x="17892" y="8938"/>
                  </a:cubicBezTo>
                  <a:cubicBezTo>
                    <a:pt x="17892" y="3830"/>
                    <a:pt x="14058" y="0"/>
                    <a:pt x="8946" y="0"/>
                  </a:cubicBezTo>
                  <a:cubicBezTo>
                    <a:pt x="3834" y="0"/>
                    <a:pt x="0" y="3830"/>
                    <a:pt x="0" y="8938"/>
                  </a:cubicBezTo>
                  <a:cubicBezTo>
                    <a:pt x="0" y="8938"/>
                    <a:pt x="0" y="8938"/>
                    <a:pt x="0" y="8938"/>
                  </a:cubicBezTo>
                  <a:cubicBezTo>
                    <a:pt x="0" y="14045"/>
                    <a:pt x="3834" y="17875"/>
                    <a:pt x="8946" y="17875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pic>
        <p:nvPicPr>
          <p:cNvPr id="139" name="object 16">
            <a:extLst>
              <a:ext uri="{FF2B5EF4-FFF2-40B4-BE49-F238E27FC236}">
                <a16:creationId xmlns:a16="http://schemas.microsoft.com/office/drawing/2014/main" id="{6EC93276-09F9-4C7C-8856-AC44E889182A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82077" y="1829488"/>
            <a:ext cx="1027551" cy="925039"/>
          </a:xfrm>
          <a:prstGeom prst="rect">
            <a:avLst/>
          </a:prstGeom>
        </p:spPr>
      </p:pic>
      <p:pic>
        <p:nvPicPr>
          <p:cNvPr id="140" name="object 21">
            <a:extLst>
              <a:ext uri="{FF2B5EF4-FFF2-40B4-BE49-F238E27FC236}">
                <a16:creationId xmlns:a16="http://schemas.microsoft.com/office/drawing/2014/main" id="{B7D8891F-D85A-4AB0-B08F-D700D06276F7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076969" y="3156457"/>
            <a:ext cx="896850" cy="896850"/>
          </a:xfrm>
          <a:prstGeom prst="rect">
            <a:avLst/>
          </a:prstGeom>
        </p:spPr>
      </p:pic>
      <p:pic>
        <p:nvPicPr>
          <p:cNvPr id="141" name="Picture 140">
            <a:extLst>
              <a:ext uri="{FF2B5EF4-FFF2-40B4-BE49-F238E27FC236}">
                <a16:creationId xmlns:a16="http://schemas.microsoft.com/office/drawing/2014/main" id="{FFDAC61E-E2F3-47D8-8E7A-6A61D417E4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9326" y="3218571"/>
            <a:ext cx="1115932" cy="857221"/>
          </a:xfrm>
          <a:prstGeom prst="rect">
            <a:avLst/>
          </a:prstGeom>
        </p:spPr>
      </p:pic>
      <p:pic>
        <p:nvPicPr>
          <p:cNvPr id="142" name="Picture 2">
            <a:extLst>
              <a:ext uri="{FF2B5EF4-FFF2-40B4-BE49-F238E27FC236}">
                <a16:creationId xmlns:a16="http://schemas.microsoft.com/office/drawing/2014/main" id="{5C5E3B11-64AB-421E-8CC8-F967C1EC6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379" y="1818595"/>
            <a:ext cx="848894" cy="848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4" name="Rectangle 143">
            <a:extLst>
              <a:ext uri="{FF2B5EF4-FFF2-40B4-BE49-F238E27FC236}">
                <a16:creationId xmlns:a16="http://schemas.microsoft.com/office/drawing/2014/main" id="{447D4B1B-A43A-4676-B462-7F9479E3E3B2}"/>
              </a:ext>
            </a:extLst>
          </p:cNvPr>
          <p:cNvSpPr/>
          <p:nvPr/>
        </p:nvSpPr>
        <p:spPr bwMode="gray">
          <a:xfrm>
            <a:off x="4706459" y="4487194"/>
            <a:ext cx="1093376" cy="87601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marL="58738" marR="0" lvl="0" indent="-58738" algn="l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Phone / Voice </a:t>
            </a:r>
          </a:p>
          <a:p>
            <a:pPr marL="58738" marR="0" lvl="0" indent="-58738" algn="l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Multi-Lingual</a:t>
            </a:r>
          </a:p>
          <a:p>
            <a:pPr marL="58738" marR="0" lvl="0" indent="-58738" algn="l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Multiple Tasks</a:t>
            </a:r>
          </a:p>
          <a:p>
            <a:pPr marL="58738" marR="0" lvl="0" indent="-58738" algn="l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Empathy / Humor</a:t>
            </a:r>
          </a:p>
          <a:p>
            <a:pPr marL="58738" marR="0" lvl="0" indent="-58738" algn="l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Ensures Resolution</a:t>
            </a:r>
          </a:p>
          <a:p>
            <a:pPr marL="58738" marR="0" lvl="0" indent="-58738" algn="l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Systems Integration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00F6FE-3170-6225-8340-85FEBA16D42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84103" y="4265387"/>
            <a:ext cx="780143" cy="15709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926F04A-A8CE-4990-EAE5-2BF612C26B03}"/>
              </a:ext>
            </a:extLst>
          </p:cNvPr>
          <p:cNvSpPr/>
          <p:nvPr/>
        </p:nvSpPr>
        <p:spPr>
          <a:xfrm>
            <a:off x="354227" y="1566160"/>
            <a:ext cx="5611593" cy="1509923"/>
          </a:xfrm>
          <a:prstGeom prst="rect">
            <a:avLst/>
          </a:prstGeom>
          <a:noFill/>
          <a:ln w="571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EB9AF2-79A1-EC7C-4D34-92B610014C02}"/>
              </a:ext>
            </a:extLst>
          </p:cNvPr>
          <p:cNvSpPr/>
          <p:nvPr/>
        </p:nvSpPr>
        <p:spPr>
          <a:xfrm>
            <a:off x="6226180" y="2978929"/>
            <a:ext cx="5611593" cy="1508266"/>
          </a:xfrm>
          <a:prstGeom prst="rect">
            <a:avLst/>
          </a:prstGeom>
          <a:noFill/>
          <a:ln w="571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77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C4F2A2-C6A0-B4EC-3D3A-D83845393F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623" y="1685681"/>
            <a:ext cx="11488753" cy="348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87603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201DEF-3A8C-6749-EBB9-81E2838767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99" y="133198"/>
            <a:ext cx="4982270" cy="21720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05A279-CBFC-2F82-6AB8-7C38A4706E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599" y="2314304"/>
            <a:ext cx="5486786" cy="44769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FD1423-BDFE-6A25-65F6-41AF3897AE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4993" y="0"/>
            <a:ext cx="57070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98055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W Foster MBA Career Mgmt">
  <a:themeElements>
    <a:clrScheme name="Foster">
      <a:dk1>
        <a:sysClr val="windowText" lastClr="000000"/>
      </a:dk1>
      <a:lt1>
        <a:sysClr val="window" lastClr="FFFFFF"/>
      </a:lt1>
      <a:dk2>
        <a:srgbClr val="4B2E84"/>
      </a:dk2>
      <a:lt2>
        <a:srgbClr val="B9A077"/>
      </a:lt2>
      <a:accent1>
        <a:srgbClr val="86754D"/>
      </a:accent1>
      <a:accent2>
        <a:srgbClr val="0988C1"/>
      </a:accent2>
      <a:accent3>
        <a:srgbClr val="3CB2A7"/>
      </a:accent3>
      <a:accent4>
        <a:srgbClr val="41AD49"/>
      </a:accent4>
      <a:accent5>
        <a:srgbClr val="DC4327"/>
      </a:accent5>
      <a:accent6>
        <a:srgbClr val="D2B887"/>
      </a:accent6>
      <a:hlink>
        <a:srgbClr val="4B2E84"/>
      </a:hlink>
      <a:folHlink>
        <a:srgbClr val="4B2E84"/>
      </a:folHlink>
    </a:clrScheme>
    <a:fontScheme name="Custom 1">
      <a:majorFont>
        <a:latin typeface="Open San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6b6dd5b-f02f-441a-99a0-162ac5060bd2}" enabled="0" method="" siteId="{f6b6dd5b-f02f-441a-99a0-162ac5060bd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1128</Words>
  <Application>Microsoft Office PowerPoint</Application>
  <PresentationFormat>Widescreen</PresentationFormat>
  <Paragraphs>231</Paragraphs>
  <Slides>24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Aptos Narrow</vt:lpstr>
      <vt:lpstr>Arial</vt:lpstr>
      <vt:lpstr>Arial Black</vt:lpstr>
      <vt:lpstr>Calibri</vt:lpstr>
      <vt:lpstr>Open Sans</vt:lpstr>
      <vt:lpstr>Segoe UI</vt:lpstr>
      <vt:lpstr>W Foster MBA Career Mgmt</vt:lpstr>
      <vt:lpstr>Innovative Data Sources and Tools: Generative AI</vt:lpstr>
      <vt:lpstr>Welcome!</vt:lpstr>
      <vt:lpstr>The Analytical Mindset</vt:lpstr>
      <vt:lpstr>Why do we care about Extract, Transform &amp; Load (ETL)?</vt:lpstr>
      <vt:lpstr>Regular Expressions</vt:lpstr>
      <vt:lpstr>Welcome!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Welcome!</vt:lpstr>
      <vt:lpstr>Pure Oils Case Overview</vt:lpstr>
      <vt:lpstr>Lab Part 1</vt:lpstr>
      <vt:lpstr>The Class Prompt</vt:lpstr>
      <vt:lpstr>Single prompt / Class Prompt</vt:lpstr>
      <vt:lpstr>Example output</vt:lpstr>
      <vt:lpstr>Follow-up Prompt</vt:lpstr>
      <vt:lpstr>Coding assistant</vt:lpstr>
      <vt:lpstr>PowerPoint Presentation</vt:lpstr>
      <vt:lpstr>Welcome!</vt:lpstr>
      <vt:lpstr>Lab Part 2 – In future ACCTG521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2021-10-04T16:58:22Z</dcterms:created>
  <dcterms:modified xsi:type="dcterms:W3CDTF">2025-10-15T17:00:00Z</dcterms:modified>
</cp:coreProperties>
</file>