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5"/>
  </p:notesMasterIdLst>
  <p:sldIdLst>
    <p:sldId id="710" r:id="rId2"/>
    <p:sldId id="711" r:id="rId3"/>
    <p:sldId id="2147481715" r:id="rId4"/>
    <p:sldId id="2147481740" r:id="rId5"/>
    <p:sldId id="2147481741" r:id="rId6"/>
    <p:sldId id="2147481744" r:id="rId7"/>
    <p:sldId id="2147481743" r:id="rId8"/>
    <p:sldId id="2147481745" r:id="rId9"/>
    <p:sldId id="2147481746" r:id="rId10"/>
    <p:sldId id="2147481747" r:id="rId11"/>
    <p:sldId id="2147481751" r:id="rId12"/>
    <p:sldId id="2147481752" r:id="rId13"/>
    <p:sldId id="2147481753" r:id="rId14"/>
    <p:sldId id="2147481748" r:id="rId15"/>
    <p:sldId id="2147481749" r:id="rId16"/>
    <p:sldId id="2147481750" r:id="rId17"/>
    <p:sldId id="2147481755" r:id="rId18"/>
    <p:sldId id="740" r:id="rId19"/>
    <p:sldId id="2147481754" r:id="rId20"/>
    <p:sldId id="741" r:id="rId21"/>
    <p:sldId id="742" r:id="rId22"/>
    <p:sldId id="2147481756" r:id="rId23"/>
    <p:sldId id="80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985"/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6167A-96CF-4536-A2DB-7DE40EC2401F}" v="22" dt="2025-10-20T16:52:47.1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13" d="100"/>
          <a:sy n="113" d="100"/>
        </p:scale>
        <p:origin x="42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10/20/2025 9:17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4B3E0-A955-BF2E-21C5-179C28CDA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813A7-5216-1840-6B07-825954387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B39DFA-280F-2AA9-A02A-D51510446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659AA-7107-212D-4AAF-BF6800E3E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B0B05-CE56-C39B-E8D5-BDBC44E6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BA6BF4-E6CB-2D59-88F6-4A4E81B49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B57DF4-3F6D-BADE-1C06-1CF5D31A9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F8305-28A3-9D27-7855-598AF8D2A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03C10-C423-C668-E7AC-417E79719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E27025-EC20-A280-5F02-99195AAD5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C47A7-F75F-E44D-7375-F6D1CAD70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1A4FE-BA84-B7DA-ECCB-B07EF7668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1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2CFD2-D08B-633B-59EF-0A581EB70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741E2D-7919-6759-2AFA-3E3AC2372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45966-8268-5699-7865-AB835C8E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39C30-BCAE-6C25-062C-A45F0DE34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42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AC0F-C3EF-2C93-1B49-0BE6F668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5F4685-D809-2CCC-B658-BCC905F097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BEC2C-5806-E4FE-479D-92BE9F475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2C6BE-929B-EA1D-AAB4-1892491465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6AB23-6D6B-DE16-F914-538309782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505BB-5FD6-71E1-D09D-FF18D8F32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96DB3-1C47-BE0A-7CEE-B9C18D88E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DB237-CB33-5AAE-EA64-ED93B5FC4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6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062364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abcurtis@uw.edu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.gov/search-filing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ec.gov/search-filing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2005956"/>
            <a:ext cx="8685177" cy="1582934"/>
          </a:xfrm>
        </p:spPr>
        <p:txBody>
          <a:bodyPr/>
          <a:lstStyle/>
          <a:p>
            <a:r>
              <a:rPr lang="en-US" sz="3600" dirty="0"/>
              <a:t>EDGAR Explorer: </a:t>
            </a:r>
            <a:br>
              <a:rPr lang="en-US" sz="3600" dirty="0"/>
            </a:br>
            <a:r>
              <a:rPr lang="en-US" sz="3600" dirty="0"/>
              <a:t>XBRL and API</a:t>
            </a:r>
            <a:r>
              <a:rPr lang="en-US" sz="2400" dirty="0"/>
              <a:t>s</a:t>
            </a:r>
            <a:endParaRPr lang="en-US" sz="36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928733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  <a:r>
              <a:rPr lang="en-US" sz="4000" dirty="0"/>
              <a:t>(ACCTG 522)</a:t>
            </a:r>
          </a:p>
          <a:p>
            <a:r>
              <a:rPr lang="en-US" sz="3600" dirty="0"/>
              <a:t>Class 8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CC92FD-F98E-4B1C-7EC6-D2BB6A53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25" y="0"/>
            <a:ext cx="7829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7841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6FDA0-42B1-8056-C167-603ED8B43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8C02-68B0-F904-6374-79CEF262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BEE3B-177B-0CBC-A26A-F64F6E6FA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67597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XBRL Filings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Mini-Lab: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EDGAR Explorer Case: Examine a company XBRL filing.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Labs (both XBRL based):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Accessing the SEC EDGAR Filings API</a:t>
            </a:r>
          </a:p>
          <a:p>
            <a:pPr marL="1331365" lvl="1" indent="-571500"/>
            <a:r>
              <a:rPr lang="en-US" sz="2133" dirty="0"/>
              <a:t>Accessing the SEC Company Facts </a:t>
            </a:r>
            <a:endParaRPr lang="en-US" sz="533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21417672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6587-21A2-C5DA-C51E-1BD458B5E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Accessing the SEC EDGAR Filings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6C43B-CF30-76D4-6EFD-94ACEE083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200329"/>
          </a:xfrm>
        </p:spPr>
        <p:txBody>
          <a:bodyPr/>
          <a:lstStyle/>
          <a:p>
            <a:r>
              <a:rPr lang="en-US" dirty="0"/>
              <a:t>Goal: To obtain a </a:t>
            </a:r>
            <a:r>
              <a:rPr lang="en-US" b="1" dirty="0"/>
              <a:t>specific filing </a:t>
            </a:r>
            <a:r>
              <a:rPr lang="en-US" dirty="0"/>
              <a:t>(e.g., most recent 10-K) in complete submission format.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9D3C7-893A-14B8-88D2-F20E8AFD4A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518" b="35555"/>
          <a:stretch>
            <a:fillRect/>
          </a:stretch>
        </p:blipFill>
        <p:spPr>
          <a:xfrm>
            <a:off x="1317525" y="3894667"/>
            <a:ext cx="7829749" cy="1778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07B3853-3A4A-35FC-222A-A3F00F21B54D}"/>
              </a:ext>
            </a:extLst>
          </p:cNvPr>
          <p:cNvCxnSpPr/>
          <p:nvPr/>
        </p:nvCxnSpPr>
        <p:spPr>
          <a:xfrm flipH="1">
            <a:off x="5593702" y="3429000"/>
            <a:ext cx="3448698" cy="626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71B86C-5CFF-7E68-D862-14ABA8CA81DE}"/>
              </a:ext>
            </a:extLst>
          </p:cNvPr>
          <p:cNvSpPr txBox="1"/>
          <p:nvPr/>
        </p:nvSpPr>
        <p:spPr>
          <a:xfrm>
            <a:off x="9042400" y="3227051"/>
            <a:ext cx="2615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For human viewing online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9CD7F0-4736-A8D8-6A9D-8C120ACC0AD4}"/>
              </a:ext>
            </a:extLst>
          </p:cNvPr>
          <p:cNvCxnSpPr/>
          <p:nvPr/>
        </p:nvCxnSpPr>
        <p:spPr>
          <a:xfrm flipH="1">
            <a:off x="6392333" y="5588000"/>
            <a:ext cx="30564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F256C6-D1DC-0B13-ED83-A1272965C3D2}"/>
              </a:ext>
            </a:extLst>
          </p:cNvPr>
          <p:cNvSpPr txBox="1"/>
          <p:nvPr/>
        </p:nvSpPr>
        <p:spPr>
          <a:xfrm>
            <a:off x="9618133" y="549486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For downloading and computer processing</a:t>
            </a:r>
          </a:p>
        </p:txBody>
      </p:sp>
    </p:spTree>
    <p:extLst>
      <p:ext uri="{BB962C8B-B14F-4D97-AF65-F5344CB8AC3E}">
        <p14:creationId xmlns:p14="http://schemas.microsoft.com/office/powerpoint/2010/main" val="105798823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73C51-0B5C-AB2A-08B5-10AC387DF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D818C-3552-1813-155A-3C611A474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Accessing the SEC EDGAR Filings API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EC85-6789-E16E-9A66-40F46799C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034438"/>
          </a:xfrm>
        </p:spPr>
        <p:txBody>
          <a:bodyPr/>
          <a:lstStyle/>
          <a:p>
            <a:r>
              <a:rPr lang="en-US" dirty="0"/>
              <a:t>Three main steps: 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Request the list of filings for a specific CIK.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Save and parse the filings data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ID the file of interest and download it.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r>
              <a:rPr lang="en-US" b="1" i="1" dirty="0"/>
              <a:t>Requests</a:t>
            </a:r>
            <a:r>
              <a:rPr lang="en-US" dirty="0"/>
              <a:t> are made using the </a:t>
            </a:r>
            <a:r>
              <a:rPr lang="en-US" i="1" dirty="0"/>
              <a:t>submissions </a:t>
            </a:r>
            <a:r>
              <a:rPr lang="en-US" dirty="0"/>
              <a:t>API, the file is downloaded directly from the SEC/Archives.</a:t>
            </a:r>
          </a:p>
        </p:txBody>
      </p:sp>
    </p:spTree>
    <p:extLst>
      <p:ext uri="{BB962C8B-B14F-4D97-AF65-F5344CB8AC3E}">
        <p14:creationId xmlns:p14="http://schemas.microsoft.com/office/powerpoint/2010/main" val="39774814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394E7-2EBC-63F9-2D9E-CAB34423F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59" y="1485629"/>
            <a:ext cx="5963482" cy="388674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3AA937-8F53-E6CA-7F1C-D797DC833F47}"/>
              </a:ext>
            </a:extLst>
          </p:cNvPr>
          <p:cNvCxnSpPr/>
          <p:nvPr/>
        </p:nvCxnSpPr>
        <p:spPr>
          <a:xfrm>
            <a:off x="2184400" y="1896533"/>
            <a:ext cx="3564467" cy="1371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272348-CAA7-277C-B157-9E0E938F6403}"/>
              </a:ext>
            </a:extLst>
          </p:cNvPr>
          <p:cNvSpPr txBox="1"/>
          <p:nvPr/>
        </p:nvSpPr>
        <p:spPr>
          <a:xfrm>
            <a:off x="999067" y="1413933"/>
            <a:ext cx="1566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Download tool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2B7378-DB6D-3DB6-68BD-1FE2FD524640}"/>
              </a:ext>
            </a:extLst>
          </p:cNvPr>
          <p:cNvCxnSpPr/>
          <p:nvPr/>
        </p:nvCxnSpPr>
        <p:spPr>
          <a:xfrm flipH="1">
            <a:off x="7255933" y="1295400"/>
            <a:ext cx="2125134" cy="18880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552AA1-F5D5-8022-9037-1EB88CD54617}"/>
              </a:ext>
            </a:extLst>
          </p:cNvPr>
          <p:cNvSpPr txBox="1"/>
          <p:nvPr/>
        </p:nvSpPr>
        <p:spPr>
          <a:xfrm>
            <a:off x="9482667" y="1117600"/>
            <a:ext cx="2319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JSON data parsing tool</a:t>
            </a:r>
          </a:p>
          <a:p>
            <a:r>
              <a:rPr lang="en-US" dirty="0"/>
              <a:t>(JSON is the data format we receive from SEC APIs and many others)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9147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801F7-8304-1AB3-5357-1B58709A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39" y="1476102"/>
            <a:ext cx="4639322" cy="3905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86D0EB-CD43-799E-5BA9-F12B73E205B9}"/>
              </a:ext>
            </a:extLst>
          </p:cNvPr>
          <p:cNvSpPr txBox="1"/>
          <p:nvPr/>
        </p:nvSpPr>
        <p:spPr>
          <a:xfrm>
            <a:off x="0" y="2590800"/>
            <a:ext cx="3776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Check into the files for a sanity check</a:t>
            </a:r>
          </a:p>
          <a:p>
            <a:r>
              <a:rPr lang="en-US" dirty="0"/>
              <a:t>Should be 8-ks and form 4’s filed frequently, one 10-K per year and 3 Q’s, /A for amended filings.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08865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40987-54B8-2029-A319-35B8A8F70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93" y="1371313"/>
            <a:ext cx="9412013" cy="411537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8576A4-E069-4955-8EF9-A827F98BF11C}"/>
              </a:ext>
            </a:extLst>
          </p:cNvPr>
          <p:cNvCxnSpPr/>
          <p:nvPr/>
        </p:nvCxnSpPr>
        <p:spPr>
          <a:xfrm flipH="1" flipV="1">
            <a:off x="2328333" y="4631267"/>
            <a:ext cx="1041400" cy="1430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FA45FB6-DFDA-BCB3-5E43-66237A6C458F}"/>
              </a:ext>
            </a:extLst>
          </p:cNvPr>
          <p:cNvSpPr txBox="1"/>
          <p:nvPr/>
        </p:nvSpPr>
        <p:spPr>
          <a:xfrm>
            <a:off x="3445933" y="5731933"/>
            <a:ext cx="597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Accession number is a unique SEC filing key (unique per filing)</a:t>
            </a:r>
            <a:endParaRPr lang="en-US" dirty="0"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6DDA50-700F-61F4-C57A-53AAFA02AC0C}"/>
              </a:ext>
            </a:extLst>
          </p:cNvPr>
          <p:cNvCxnSpPr/>
          <p:nvPr/>
        </p:nvCxnSpPr>
        <p:spPr>
          <a:xfrm flipH="1">
            <a:off x="6722533" y="1371313"/>
            <a:ext cx="2235200" cy="24979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4DA4A28-E6A2-5238-A9A5-5F9DD9BE5995}"/>
              </a:ext>
            </a:extLst>
          </p:cNvPr>
          <p:cNvSpPr txBox="1"/>
          <p:nvPr/>
        </p:nvSpPr>
        <p:spPr>
          <a:xfrm>
            <a:off x="9118600" y="1168400"/>
            <a:ext cx="256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Downloads the full submission file as plain text.</a:t>
            </a:r>
          </a:p>
        </p:txBody>
      </p:sp>
    </p:spTree>
    <p:extLst>
      <p:ext uri="{BB962C8B-B14F-4D97-AF65-F5344CB8AC3E}">
        <p14:creationId xmlns:p14="http://schemas.microsoft.com/office/powerpoint/2010/main" val="89096998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4FC56-23A8-F528-FDBD-53C03FBF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A14B-FAE7-7DDC-23B0-694BF73E2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319D-F4D8-F9E8-9716-EB1968FE7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67597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XBRL Filings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Mini-Lab: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EDGAR Explorer Case: Examine a company XBRL filing.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Labs (both XBRL based):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Accessing the SEC EDGAR Filings API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Accessing the SEC Company Facts </a:t>
            </a:r>
            <a:endParaRPr lang="en-US" sz="533" b="1" dirty="0">
              <a:solidFill>
                <a:srgbClr val="41298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227246621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13517-6CD5-F27E-0DD8-71D0FE2E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98" y="228154"/>
            <a:ext cx="7913204" cy="640169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72D6D38-2EB5-176E-5455-FE4FF2E78416}"/>
              </a:ext>
            </a:extLst>
          </p:cNvPr>
          <p:cNvCxnSpPr/>
          <p:nvPr/>
        </p:nvCxnSpPr>
        <p:spPr>
          <a:xfrm flipH="1">
            <a:off x="5918200" y="948267"/>
            <a:ext cx="3183467" cy="18457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FD113F-A0D3-A609-C9FD-ED8A5AF3E8C2}"/>
              </a:ext>
            </a:extLst>
          </p:cNvPr>
          <p:cNvCxnSpPr/>
          <p:nvPr/>
        </p:nvCxnSpPr>
        <p:spPr>
          <a:xfrm flipH="1">
            <a:off x="7425267" y="948267"/>
            <a:ext cx="1659466" cy="2048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5584C7B-ED99-4C89-31DB-8CBDC9E343A3}"/>
              </a:ext>
            </a:extLst>
          </p:cNvPr>
          <p:cNvSpPr txBox="1"/>
          <p:nvPr/>
        </p:nvSpPr>
        <p:spPr>
          <a:xfrm>
            <a:off x="9084733" y="348734"/>
            <a:ext cx="279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Company Facts Data API returns JSON variables with historical XBRL tags and value pairs (and other indexing information like year, currency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AF8F6C-684A-59EA-2810-64B0160313FC}"/>
              </a:ext>
            </a:extLst>
          </p:cNvPr>
          <p:cNvCxnSpPr/>
          <p:nvPr/>
        </p:nvCxnSpPr>
        <p:spPr>
          <a:xfrm flipH="1">
            <a:off x="9084733" y="2794000"/>
            <a:ext cx="1600200" cy="313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7B273F1-5645-AE4C-C791-DBAF51A5CA20}"/>
              </a:ext>
            </a:extLst>
          </p:cNvPr>
          <p:cNvCxnSpPr/>
          <p:nvPr/>
        </p:nvCxnSpPr>
        <p:spPr>
          <a:xfrm flipH="1">
            <a:off x="3505200" y="2794000"/>
            <a:ext cx="7179733" cy="2463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96C4D0A-A539-E9CC-21DD-29A42F5529B1}"/>
              </a:ext>
            </a:extLst>
          </p:cNvPr>
          <p:cNvSpPr txBox="1"/>
          <p:nvPr/>
        </p:nvSpPr>
        <p:spPr>
          <a:xfrm>
            <a:off x="10795000" y="2607733"/>
            <a:ext cx="125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Parse and save as a flat file.</a:t>
            </a:r>
          </a:p>
        </p:txBody>
      </p:sp>
    </p:spTree>
    <p:extLst>
      <p:ext uri="{BB962C8B-B14F-4D97-AF65-F5344CB8AC3E}">
        <p14:creationId xmlns:p14="http://schemas.microsoft.com/office/powerpoint/2010/main" val="14224408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CD12B-586E-E65D-122F-3F7C2CF26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BA68-ED41-1018-919F-210BBE9FE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0E30F-752D-0B69-6417-2E360ACD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67597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XBRL Filings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Mini-Lab: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EDGAR Explorer Case: Examine a company XBRL filing.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Labs (both XBRL based):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Accessing the SEC EDGAR Filings API</a:t>
            </a:r>
          </a:p>
          <a:p>
            <a:pPr marL="1331365" lvl="1" indent="-571500"/>
            <a:r>
              <a:rPr lang="en-US" sz="2133" dirty="0">
                <a:solidFill>
                  <a:schemeClr val="bg1">
                    <a:lumMod val="75000"/>
                  </a:schemeClr>
                </a:solidFill>
              </a:rPr>
              <a:t>Accessing the SEC Company Facts </a:t>
            </a:r>
            <a:endParaRPr lang="en-US" sz="533" dirty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21757399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67597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B2E84"/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XBRL Filings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Mini-Lab:</a:t>
            </a:r>
          </a:p>
          <a:p>
            <a:pPr marL="1331365" lvl="1" indent="-571500"/>
            <a:r>
              <a:rPr lang="en-US" sz="2133" dirty="0"/>
              <a:t>EDGAR Explorer Case: Examine a company XBRL filing.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 (both XBRL based):</a:t>
            </a:r>
          </a:p>
          <a:p>
            <a:pPr marL="1331365" lvl="1" indent="-571500"/>
            <a:r>
              <a:rPr lang="en-US" sz="2133" dirty="0"/>
              <a:t>Accessing the SEC EDGAR Filings API</a:t>
            </a:r>
          </a:p>
          <a:p>
            <a:pPr marL="1331365" lvl="1" indent="-571500"/>
            <a:r>
              <a:rPr lang="en-US" sz="2133" dirty="0"/>
              <a:t>Accessing the SEC Company Facts </a:t>
            </a:r>
            <a:endParaRPr lang="en-US" sz="533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B052F-0FA1-F638-4B62-4581E2C7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894"/>
            <a:ext cx="12192000" cy="5056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123FD3-130B-B8CB-8087-11F44B8E5351}"/>
              </a:ext>
            </a:extLst>
          </p:cNvPr>
          <p:cNvSpPr txBox="1"/>
          <p:nvPr/>
        </p:nvSpPr>
        <p:spPr>
          <a:xfrm>
            <a:off x="6214533" y="254562"/>
            <a:ext cx="5528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An example workflow for examining company facts, ID specific XBRL tags and output them (below).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For the full-text filing, an example further analysis is the sentiment analysis (e.g., in the Enron case), we’d typically run it on the MD&amp;A.</a:t>
            </a:r>
          </a:p>
        </p:txBody>
      </p:sp>
    </p:spTree>
    <p:extLst>
      <p:ext uri="{BB962C8B-B14F-4D97-AF65-F5344CB8AC3E}">
        <p14:creationId xmlns:p14="http://schemas.microsoft.com/office/powerpoint/2010/main" val="121154723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7E584-6C8C-DC71-90ED-9195CF89D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595"/>
            <a:ext cx="12192000" cy="593681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8EDA3B2-CE77-8FA3-7988-6F4C9673A53C}"/>
              </a:ext>
            </a:extLst>
          </p:cNvPr>
          <p:cNvCxnSpPr/>
          <p:nvPr/>
        </p:nvCxnSpPr>
        <p:spPr>
          <a:xfrm flipH="1">
            <a:off x="1075267" y="973667"/>
            <a:ext cx="812800" cy="1456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C38BF1-3742-0003-610B-CAD1C9F2B66C}"/>
              </a:ext>
            </a:extLst>
          </p:cNvPr>
          <p:cNvSpPr txBox="1"/>
          <p:nvPr/>
        </p:nvSpPr>
        <p:spPr>
          <a:xfrm>
            <a:off x="762000" y="532465"/>
            <a:ext cx="25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Macro workflow anchors</a:t>
            </a:r>
          </a:p>
        </p:txBody>
      </p:sp>
    </p:spTree>
    <p:extLst>
      <p:ext uri="{BB962C8B-B14F-4D97-AF65-F5344CB8AC3E}">
        <p14:creationId xmlns:p14="http://schemas.microsoft.com/office/powerpoint/2010/main" val="404157917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C96B5-7A87-0016-DA52-5A8BEFA79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Team Deliverable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302C1-FED6-C291-63F8-BBC60E3D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744632"/>
          </a:xfrm>
        </p:spPr>
        <p:txBody>
          <a:bodyPr/>
          <a:lstStyle/>
          <a:p>
            <a:r>
              <a:rPr lang="en-US" dirty="0"/>
              <a:t>One submission per assessment team: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Proposed analyses of EDGAR data:</a:t>
            </a:r>
          </a:p>
          <a:p>
            <a:pPr marL="1502815" lvl="1" indent="-742950">
              <a:buFont typeface="+mj-lt"/>
              <a:buAutoNum type="arabicPeriod"/>
            </a:pPr>
            <a:r>
              <a:rPr lang="en-US" dirty="0"/>
              <a:t>Outline the goal of the analyses.</a:t>
            </a:r>
          </a:p>
          <a:p>
            <a:pPr marL="1502815" lvl="1" indent="-742950">
              <a:buFont typeface="+mj-lt"/>
              <a:buAutoNum type="arabicPeriod"/>
            </a:pPr>
            <a:r>
              <a:rPr lang="en-US" dirty="0"/>
              <a:t>Identify the API to connect to.</a:t>
            </a:r>
          </a:p>
          <a:p>
            <a:pPr marL="1502815" lvl="1" indent="-742950">
              <a:buFont typeface="+mj-lt"/>
              <a:buAutoNum type="arabicPeriod"/>
            </a:pPr>
            <a:r>
              <a:rPr lang="en-US" dirty="0"/>
              <a:t>Identify the data challenges to be address (use the example output from today’s lab).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You can propose more than one analysis.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One email submission on behalf of your team </a:t>
            </a:r>
            <a:r>
              <a:rPr lang="en-US" dirty="0">
                <a:hlinkClick r:id="rId2"/>
              </a:rPr>
              <a:t>abcurtis@uw.edu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47072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996705" y="1536193"/>
            <a:ext cx="419858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0ECB9D-7351-EC52-9FB4-2D76B0384853}"/>
              </a:ext>
            </a:extLst>
          </p:cNvPr>
          <p:cNvSpPr txBox="1"/>
          <p:nvPr/>
        </p:nvSpPr>
        <p:spPr>
          <a:xfrm>
            <a:off x="386611" y="1882910"/>
            <a:ext cx="5255343" cy="385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Doc Intelligence</a:t>
            </a:r>
            <a:endParaRPr lang="en-US" sz="2745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Automated understanding and summarization of documents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Quick extraction of important points and data from any text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Comparison of document contents to identify key differences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Accurate language translation for diverse document types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Trend and pattern detection within large volumes of text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D21A4F-ACB0-3972-C5D5-D1586DC89F56}"/>
              </a:ext>
            </a:extLst>
          </p:cNvPr>
          <p:cNvSpPr txBox="1">
            <a:spLocks/>
          </p:cNvSpPr>
          <p:nvPr/>
        </p:nvSpPr>
        <p:spPr>
          <a:xfrm>
            <a:off x="737668" y="607026"/>
            <a:ext cx="11018520" cy="5430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5130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72" b="0" kern="1200" cap="none" spc="-51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529">
                <a:solidFill>
                  <a:schemeClr val="tx2"/>
                </a:solidFill>
                <a:latin typeface="+mn-lt"/>
                <a:cs typeface="Segoe UI"/>
              </a:rPr>
              <a:t>Core Capabilities: Doc &amp; Data Intelligence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D1CF4-8AD7-F4EF-BACE-BF6B0DFDAC2B}"/>
              </a:ext>
            </a:extLst>
          </p:cNvPr>
          <p:cNvSpPr txBox="1"/>
          <p:nvPr/>
        </p:nvSpPr>
        <p:spPr>
          <a:xfrm>
            <a:off x="6458367" y="1882910"/>
            <a:ext cx="5255343" cy="3220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765"/>
              </a:spcAft>
            </a:pPr>
            <a:r>
              <a:rPr lang="en-US" sz="3529" b="1">
                <a:solidFill>
                  <a:schemeClr val="accent1">
                    <a:lumMod val="75000"/>
                  </a:schemeClr>
                </a:solidFill>
              </a:rPr>
              <a:t>Data Intelligence</a:t>
            </a:r>
            <a:endParaRPr lang="en-US" sz="196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Connect to any data source, integrating seamlessly with AI.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Utilize AI to uncover deep insights from complex datasets.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Empower finance to do real-time decision-making with dynamic, AI-driven data analysis.</a:t>
            </a:r>
          </a:p>
          <a:p>
            <a:pPr marL="336145" indent="-336145">
              <a:spcAft>
                <a:spcPts val="588"/>
              </a:spcAft>
              <a:buFont typeface="Arial" panose="020B0604020202020204" pitchFamily="34" charset="0"/>
              <a:buChar char="•"/>
            </a:pPr>
            <a:r>
              <a:rPr lang="en-US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Leverage predictive analytics to forecast trends and guide strategic planning.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B12AEF-4609-A741-D2BB-8DF66323CD55}"/>
              </a:ext>
            </a:extLst>
          </p:cNvPr>
          <p:cNvCxnSpPr>
            <a:cxnSpLocks/>
          </p:cNvCxnSpPr>
          <p:nvPr/>
        </p:nvCxnSpPr>
        <p:spPr>
          <a:xfrm>
            <a:off x="5998826" y="1953891"/>
            <a:ext cx="0" cy="3858488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6538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43C00-2CF0-A335-8E7F-41665408A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CF1EC-7B3A-664C-F095-A524E423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E190-7A61-02FB-A820-F0A4CE2C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67597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XBRL Filings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412985"/>
                </a:solidFill>
              </a:rPr>
              <a:t>Mini-Lab:</a:t>
            </a:r>
          </a:p>
          <a:p>
            <a:pPr marL="1331365" lvl="1" indent="-571500"/>
            <a:r>
              <a:rPr lang="en-US" sz="2133" b="1" dirty="0">
                <a:solidFill>
                  <a:srgbClr val="412985"/>
                </a:solidFill>
              </a:rPr>
              <a:t>EDGAR Explorer Case: Examine a company XBRL filing.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Labs (both XBRL based):</a:t>
            </a:r>
          </a:p>
          <a:p>
            <a:pPr marL="1331365" lvl="1" indent="-571500"/>
            <a:r>
              <a:rPr lang="en-US" sz="2133" dirty="0"/>
              <a:t>Accessing the SEC EDGAR Filings API</a:t>
            </a:r>
          </a:p>
          <a:p>
            <a:pPr marL="1331365" lvl="1" indent="-571500"/>
            <a:r>
              <a:rPr lang="en-US" sz="2133" dirty="0"/>
              <a:t>Accessing the SEC Company Facts </a:t>
            </a:r>
            <a:endParaRPr lang="en-US" sz="533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ahead.</a:t>
            </a:r>
          </a:p>
        </p:txBody>
      </p:sp>
    </p:spTree>
    <p:extLst>
      <p:ext uri="{BB962C8B-B14F-4D97-AF65-F5344CB8AC3E}">
        <p14:creationId xmlns:p14="http://schemas.microsoft.com/office/powerpoint/2010/main" val="26492500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FA70E-E0BF-B905-D204-CBF961650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5EBC-6C27-A2ED-493A-9DA3AC16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XBRL Filings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8AED2-8520-B7E1-E0ED-F969ADC6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410643"/>
          </a:xfrm>
        </p:spPr>
        <p:txBody>
          <a:bodyPr/>
          <a:lstStyle/>
          <a:p>
            <a:r>
              <a:rPr lang="en-US" sz="2800" b="1" dirty="0"/>
              <a:t>In assessment teams: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Pick a stock you believe is over or undervalued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 Update the Table below:</a:t>
            </a:r>
            <a:endParaRPr lang="en-US" sz="2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C02A4-260E-21D7-8ECF-22E542AD6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54236"/>
              </p:ext>
            </p:extLst>
          </p:nvPr>
        </p:nvGraphicFramePr>
        <p:xfrm>
          <a:off x="347129" y="3471931"/>
          <a:ext cx="575733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667">
                  <a:extLst>
                    <a:ext uri="{9D8B030D-6E8A-4147-A177-3AD203B41FA5}">
                      <a16:colId xmlns:a16="http://schemas.microsoft.com/office/drawing/2014/main" val="1459189418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10074361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Sock 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Under/Over Valued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264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525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551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748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99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275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E627F5-662E-491B-DDC1-9F8A65C4A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608346"/>
              </p:ext>
            </p:extLst>
          </p:nvPr>
        </p:nvGraphicFramePr>
        <p:xfrm>
          <a:off x="6248397" y="3471931"/>
          <a:ext cx="575733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667">
                  <a:extLst>
                    <a:ext uri="{9D8B030D-6E8A-4147-A177-3AD203B41FA5}">
                      <a16:colId xmlns:a16="http://schemas.microsoft.com/office/drawing/2014/main" val="1459189418"/>
                    </a:ext>
                  </a:extLst>
                </a:gridCol>
                <a:gridCol w="2878667">
                  <a:extLst>
                    <a:ext uri="{9D8B030D-6E8A-4147-A177-3AD203B41FA5}">
                      <a16:colId xmlns:a16="http://schemas.microsoft.com/office/drawing/2014/main" val="100743616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Sock selected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Under/Over Valued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2647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6525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75519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3748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099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27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07848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63E01-D5CA-023B-7967-9C0428CBA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9BD2C-647D-F628-D9DB-98B91846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XBRL Filings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72D2-0F2E-1B5A-794F-D185D6741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854354"/>
          </a:xfrm>
        </p:spPr>
        <p:txBody>
          <a:bodyPr/>
          <a:lstStyle/>
          <a:p>
            <a:r>
              <a:rPr lang="en-US" sz="2800" b="1" dirty="0"/>
              <a:t>Use the EDGAR Search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SEC.gov | Search Filings</a:t>
            </a:r>
            <a:r>
              <a:rPr lang="en-US" sz="2800" dirty="0"/>
              <a:t> (</a:t>
            </a:r>
            <a:r>
              <a:rPr lang="en-US" sz="2800" dirty="0">
                <a:hlinkClick r:id="rId4"/>
              </a:rPr>
              <a:t>www.sec.gov/search-filings</a:t>
            </a:r>
            <a:r>
              <a:rPr lang="en-US" sz="2800" dirty="0"/>
              <a:t>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Obtain the most recent 10-K of your target company.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Access the </a:t>
            </a:r>
            <a:r>
              <a:rPr lang="en-US" sz="2800" b="1" dirty="0"/>
              <a:t>XBRL instance </a:t>
            </a:r>
            <a:r>
              <a:rPr lang="en-US" sz="2800" dirty="0"/>
              <a:t>of the 10-K.</a:t>
            </a:r>
          </a:p>
        </p:txBody>
      </p:sp>
    </p:spTree>
    <p:extLst>
      <p:ext uri="{BB962C8B-B14F-4D97-AF65-F5344CB8AC3E}">
        <p14:creationId xmlns:p14="http://schemas.microsoft.com/office/powerpoint/2010/main" val="12615582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C7584-0CF8-57B1-CA9A-5D07D412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18" y="132890"/>
            <a:ext cx="10840963" cy="659222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AB002C-32BF-53AE-C610-1E1119EB6CAA}"/>
              </a:ext>
            </a:extLst>
          </p:cNvPr>
          <p:cNvCxnSpPr/>
          <p:nvPr/>
        </p:nvCxnSpPr>
        <p:spPr>
          <a:xfrm>
            <a:off x="660400" y="3666067"/>
            <a:ext cx="1303867" cy="158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7831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F0758-0AF9-B01A-5A81-556588F3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177" y="1242707"/>
            <a:ext cx="9097645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0473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BB17DC-EC3B-4F4B-6A61-49E80BAE7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169"/>
            <a:ext cx="12192000" cy="57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199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756</Words>
  <Application>Microsoft Office PowerPoint</Application>
  <PresentationFormat>Widescreen</PresentationFormat>
  <Paragraphs>122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Open Sans</vt:lpstr>
      <vt:lpstr>Segoe UI</vt:lpstr>
      <vt:lpstr>W Foster MBA Career Mgmt</vt:lpstr>
      <vt:lpstr>EDGAR Explorer:  XBRL and APIs</vt:lpstr>
      <vt:lpstr>Welcome!</vt:lpstr>
      <vt:lpstr>PowerPoint Presentation</vt:lpstr>
      <vt:lpstr>Welcome!</vt:lpstr>
      <vt:lpstr>XBRL Filings</vt:lpstr>
      <vt:lpstr>XBRL Filings</vt:lpstr>
      <vt:lpstr>PowerPoint Presentation</vt:lpstr>
      <vt:lpstr>PowerPoint Presentation</vt:lpstr>
      <vt:lpstr>PowerPoint Presentation</vt:lpstr>
      <vt:lpstr>PowerPoint Presentation</vt:lpstr>
      <vt:lpstr>Welcome!</vt:lpstr>
      <vt:lpstr>Accessing the SEC EDGAR Filings API</vt:lpstr>
      <vt:lpstr>Accessing the SEC EDGAR Filings API</vt:lpstr>
      <vt:lpstr>PowerPoint Presentation</vt:lpstr>
      <vt:lpstr>PowerPoint Presentation</vt:lpstr>
      <vt:lpstr>PowerPoint Presentation</vt:lpstr>
      <vt:lpstr>Welcome!</vt:lpstr>
      <vt:lpstr>PowerPoint Presentation</vt:lpstr>
      <vt:lpstr>Welcome!</vt:lpstr>
      <vt:lpstr>PowerPoint Presentation</vt:lpstr>
      <vt:lpstr>PowerPoint Presentation</vt:lpstr>
      <vt:lpstr>Team Deliverable Today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2025-10-20T16:53:25Z</dcterms:modified>
</cp:coreProperties>
</file>