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6"/>
  </p:notesMasterIdLst>
  <p:sldIdLst>
    <p:sldId id="710" r:id="rId2"/>
    <p:sldId id="711" r:id="rId3"/>
    <p:sldId id="2147481763" r:id="rId4"/>
    <p:sldId id="2147481764" r:id="rId5"/>
    <p:sldId id="2147481765" r:id="rId6"/>
    <p:sldId id="2147481767" r:id="rId7"/>
    <p:sldId id="2147481772" r:id="rId8"/>
    <p:sldId id="2147481776" r:id="rId9"/>
    <p:sldId id="2147481766" r:id="rId10"/>
    <p:sldId id="2147481744" r:id="rId11"/>
    <p:sldId id="2147481743" r:id="rId12"/>
    <p:sldId id="2147481745" r:id="rId13"/>
    <p:sldId id="2147481746" r:id="rId14"/>
    <p:sldId id="2147481769" r:id="rId15"/>
    <p:sldId id="2147481768" r:id="rId16"/>
    <p:sldId id="2147481770" r:id="rId17"/>
    <p:sldId id="2147481777" r:id="rId18"/>
    <p:sldId id="2147481762" r:id="rId19"/>
    <p:sldId id="2147481773" r:id="rId20"/>
    <p:sldId id="2147481774" r:id="rId21"/>
    <p:sldId id="2147481775" r:id="rId22"/>
    <p:sldId id="2147481753" r:id="rId23"/>
    <p:sldId id="2147481778" r:id="rId24"/>
    <p:sldId id="80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2985"/>
    <a:srgbClr val="4B2E84"/>
    <a:srgbClr val="715F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C6E44C-B03A-4DAD-A649-2652A8261188}" v="27" dt="2025-10-22T17:06:33.6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4" autoAdjust="0"/>
    <p:restoredTop sz="93806" autoAdjust="0"/>
  </p:normalViewPr>
  <p:slideViewPr>
    <p:cSldViewPr snapToGrid="0">
      <p:cViewPr varScale="1">
        <p:scale>
          <a:sx n="108" d="100"/>
          <a:sy n="108" d="100"/>
        </p:scale>
        <p:origin x="144" y="930"/>
      </p:cViewPr>
      <p:guideLst/>
    </p:cSldViewPr>
  </p:slid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3229F-290C-4F18-9BC2-F59739490F78}" type="datetimeFigureOut">
              <a:rPr lang="en-US" smtClean="0"/>
              <a:t>10/22/2025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4417D-1188-4C37-8002-C7B0954B3805}" type="slidenum">
              <a:rPr lang="en-US" smtClean="0"/>
              <a:t>‹#›</a:t>
            </a:fld>
            <a:endParaRPr lang="en-US"/>
          </a:p>
        </p:txBody>
      </p:sp>
    </p:spTree>
    <p:extLst>
      <p:ext uri="{BB962C8B-B14F-4D97-AF65-F5344CB8AC3E}">
        <p14:creationId xmlns:p14="http://schemas.microsoft.com/office/powerpoint/2010/main" val="622681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84417D-1188-4C37-8002-C7B0954B3805}" type="slidenum">
              <a:rPr lang="en-US" smtClean="0"/>
              <a:t>1</a:t>
            </a:fld>
            <a:endParaRPr lang="en-US"/>
          </a:p>
        </p:txBody>
      </p:sp>
    </p:spTree>
    <p:extLst>
      <p:ext uri="{BB962C8B-B14F-4D97-AF65-F5344CB8AC3E}">
        <p14:creationId xmlns:p14="http://schemas.microsoft.com/office/powerpoint/2010/main" val="1163775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84417D-1188-4C37-8002-C7B0954B3805}" type="slidenum">
              <a:rPr lang="en-US" smtClean="0"/>
              <a:t>24</a:t>
            </a:fld>
            <a:endParaRPr lang="en-US"/>
          </a:p>
        </p:txBody>
      </p:sp>
    </p:spTree>
    <p:extLst>
      <p:ext uri="{BB962C8B-B14F-4D97-AF65-F5344CB8AC3E}">
        <p14:creationId xmlns:p14="http://schemas.microsoft.com/office/powerpoint/2010/main" val="6858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84417D-1188-4C37-8002-C7B0954B3805}" type="slidenum">
              <a:rPr lang="en-US" smtClean="0"/>
              <a:t>2</a:t>
            </a:fld>
            <a:endParaRPr lang="en-US"/>
          </a:p>
        </p:txBody>
      </p:sp>
    </p:spTree>
    <p:extLst>
      <p:ext uri="{BB962C8B-B14F-4D97-AF65-F5344CB8AC3E}">
        <p14:creationId xmlns:p14="http://schemas.microsoft.com/office/powerpoint/2010/main" val="362105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5463A-8513-51C7-3602-B3A8D89CE4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CDE15-4509-6C10-55CB-5825569B08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EFCA3D-AEFC-6378-4075-D07E3F4D04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60560E-21C0-1052-7F45-C2294B8476A9}"/>
              </a:ext>
            </a:extLst>
          </p:cNvPr>
          <p:cNvSpPr>
            <a:spLocks noGrp="1"/>
          </p:cNvSpPr>
          <p:nvPr>
            <p:ph type="sldNum" sz="quarter" idx="5"/>
          </p:nvPr>
        </p:nvSpPr>
        <p:spPr/>
        <p:txBody>
          <a:bodyPr/>
          <a:lstStyle/>
          <a:p>
            <a:fld id="{9E84417D-1188-4C37-8002-C7B0954B3805}" type="slidenum">
              <a:rPr lang="en-US" smtClean="0"/>
              <a:t>8</a:t>
            </a:fld>
            <a:endParaRPr lang="en-US"/>
          </a:p>
        </p:txBody>
      </p:sp>
    </p:spTree>
    <p:extLst>
      <p:ext uri="{BB962C8B-B14F-4D97-AF65-F5344CB8AC3E}">
        <p14:creationId xmlns:p14="http://schemas.microsoft.com/office/powerpoint/2010/main" val="2802569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03C10-C423-C668-E7AC-417E797193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E27025-EC20-A280-5F02-99195AAD58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1C47A7-F75F-E44D-7375-F6D1CAD70F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D1A4FE-BA84-B7DA-ECCB-B07EF7668088}"/>
              </a:ext>
            </a:extLst>
          </p:cNvPr>
          <p:cNvSpPr>
            <a:spLocks noGrp="1"/>
          </p:cNvSpPr>
          <p:nvPr>
            <p:ph type="sldNum" sz="quarter" idx="5"/>
          </p:nvPr>
        </p:nvSpPr>
        <p:spPr/>
        <p:txBody>
          <a:bodyPr/>
          <a:lstStyle/>
          <a:p>
            <a:fld id="{9E84417D-1188-4C37-8002-C7B0954B3805}" type="slidenum">
              <a:rPr lang="en-US" smtClean="0"/>
              <a:t>10</a:t>
            </a:fld>
            <a:endParaRPr lang="en-US"/>
          </a:p>
        </p:txBody>
      </p:sp>
    </p:spTree>
    <p:extLst>
      <p:ext uri="{BB962C8B-B14F-4D97-AF65-F5344CB8AC3E}">
        <p14:creationId xmlns:p14="http://schemas.microsoft.com/office/powerpoint/2010/main" val="1197627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84417D-1188-4C37-8002-C7B0954B3805}" type="slidenum">
              <a:rPr lang="en-US" smtClean="0"/>
              <a:t>11</a:t>
            </a:fld>
            <a:endParaRPr lang="en-US"/>
          </a:p>
        </p:txBody>
      </p:sp>
    </p:spTree>
    <p:extLst>
      <p:ext uri="{BB962C8B-B14F-4D97-AF65-F5344CB8AC3E}">
        <p14:creationId xmlns:p14="http://schemas.microsoft.com/office/powerpoint/2010/main" val="1726400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84417D-1188-4C37-8002-C7B0954B3805}" type="slidenum">
              <a:rPr lang="en-US" smtClean="0"/>
              <a:t>12</a:t>
            </a:fld>
            <a:endParaRPr lang="en-US"/>
          </a:p>
        </p:txBody>
      </p:sp>
    </p:spTree>
    <p:extLst>
      <p:ext uri="{BB962C8B-B14F-4D97-AF65-F5344CB8AC3E}">
        <p14:creationId xmlns:p14="http://schemas.microsoft.com/office/powerpoint/2010/main" val="1659741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84417D-1188-4C37-8002-C7B0954B3805}" type="slidenum">
              <a:rPr lang="en-US" smtClean="0"/>
              <a:t>13</a:t>
            </a:fld>
            <a:endParaRPr lang="en-US"/>
          </a:p>
        </p:txBody>
      </p:sp>
    </p:spTree>
    <p:extLst>
      <p:ext uri="{BB962C8B-B14F-4D97-AF65-F5344CB8AC3E}">
        <p14:creationId xmlns:p14="http://schemas.microsoft.com/office/powerpoint/2010/main" val="4068621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9E794-9243-06F3-D14D-E6934824DD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AF1BFB-1341-F2E0-E8B0-C22C9E191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0DF18C-9596-B646-620E-D0A954B5AB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C2635C-E7AD-4658-A5FD-73F332230173}"/>
              </a:ext>
            </a:extLst>
          </p:cNvPr>
          <p:cNvSpPr>
            <a:spLocks noGrp="1"/>
          </p:cNvSpPr>
          <p:nvPr>
            <p:ph type="sldNum" sz="quarter" idx="5"/>
          </p:nvPr>
        </p:nvSpPr>
        <p:spPr/>
        <p:txBody>
          <a:bodyPr/>
          <a:lstStyle/>
          <a:p>
            <a:fld id="{9E84417D-1188-4C37-8002-C7B0954B3805}" type="slidenum">
              <a:rPr lang="en-US" smtClean="0"/>
              <a:t>17</a:t>
            </a:fld>
            <a:endParaRPr lang="en-US"/>
          </a:p>
        </p:txBody>
      </p:sp>
    </p:spTree>
    <p:extLst>
      <p:ext uri="{BB962C8B-B14F-4D97-AF65-F5344CB8AC3E}">
        <p14:creationId xmlns:p14="http://schemas.microsoft.com/office/powerpoint/2010/main" val="675261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84417D-1188-4C37-8002-C7B0954B3805}" type="slidenum">
              <a:rPr lang="en-US" smtClean="0"/>
              <a:t>22</a:t>
            </a:fld>
            <a:endParaRPr lang="en-US"/>
          </a:p>
        </p:txBody>
      </p:sp>
    </p:spTree>
    <p:extLst>
      <p:ext uri="{BB962C8B-B14F-4D97-AF65-F5344CB8AC3E}">
        <p14:creationId xmlns:p14="http://schemas.microsoft.com/office/powerpoint/2010/main" val="3108354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Whit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2602" y="4019110"/>
            <a:ext cx="7871689" cy="687432"/>
          </a:xfrm>
          <a:prstGeom prst="rect">
            <a:avLst/>
          </a:prstGeom>
        </p:spPr>
        <p:txBody>
          <a:bodyPr anchor="t" anchorCtr="0"/>
          <a:lstStyle>
            <a:lvl1pPr marL="0" indent="0" algn="l">
              <a:spcBef>
                <a:spcPts val="0"/>
              </a:spcBef>
              <a:spcAft>
                <a:spcPts val="400"/>
              </a:spcAft>
              <a:buNone/>
              <a:defRPr sz="3867" b="0">
                <a:solidFill>
                  <a:schemeClr val="tx2"/>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name</a:t>
            </a:r>
          </a:p>
        </p:txBody>
      </p:sp>
      <p:sp>
        <p:nvSpPr>
          <p:cNvPr id="7" name="Title 1"/>
          <p:cNvSpPr>
            <a:spLocks noGrp="1"/>
          </p:cNvSpPr>
          <p:nvPr>
            <p:ph type="title" hasCustomPrompt="1"/>
          </p:nvPr>
        </p:nvSpPr>
        <p:spPr>
          <a:xfrm>
            <a:off x="482602" y="1978961"/>
            <a:ext cx="7871689" cy="1609928"/>
          </a:xfrm>
          <a:prstGeom prst="rect">
            <a:avLst/>
          </a:prstGeom>
        </p:spPr>
        <p:txBody>
          <a:bodyPr anchor="b" anchorCtr="0"/>
          <a:lstStyle>
            <a:lvl1pPr algn="l">
              <a:lnSpc>
                <a:spcPts val="6133"/>
              </a:lnSpc>
              <a:spcBef>
                <a:spcPts val="0"/>
              </a:spcBef>
              <a:defRPr sz="4400" b="0" cap="all" spc="-40" baseline="0">
                <a:solidFill>
                  <a:schemeClr val="tx2"/>
                </a:solidFill>
                <a:latin typeface="Arial Black" panose="020B0A04020102020204" pitchFamily="34" charset="0"/>
              </a:defRPr>
            </a:lvl1pPr>
          </a:lstStyle>
          <a:p>
            <a:r>
              <a:rPr lang="en-US" dirty="0"/>
              <a:t>Click to edit master title style</a:t>
            </a:r>
          </a:p>
        </p:txBody>
      </p:sp>
      <p:grpSp>
        <p:nvGrpSpPr>
          <p:cNvPr id="5" name="Group 4"/>
          <p:cNvGrpSpPr/>
          <p:nvPr userDrawn="1"/>
        </p:nvGrpSpPr>
        <p:grpSpPr>
          <a:xfrm>
            <a:off x="0" y="6551875"/>
            <a:ext cx="12192000" cy="306125"/>
            <a:chOff x="0" y="4913906"/>
            <a:chExt cx="9144000" cy="229594"/>
          </a:xfrm>
        </p:grpSpPr>
        <p:pic>
          <p:nvPicPr>
            <p:cNvPr id="19" name="Picture 350" descr="C:\Users\Sarah\Documents\_SSD_Business\Clients\AKA Design\1388_UW Foster PPT template\Art\RainAngle-purple_CESMAS.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4807"/>
            <a:stretch/>
          </p:blipFill>
          <p:spPr bwMode="auto">
            <a:xfrm>
              <a:off x="0" y="4913906"/>
              <a:ext cx="9144000" cy="22959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50" descr="C:\Users\Sarah\Documents\_SSD_Business\Clients\AKA Design\1388_UW Foster PPT template\Art\RainAngle-purple_CESMAS.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4807"/>
            <a:stretch/>
          </p:blipFill>
          <p:spPr bwMode="auto">
            <a:xfrm>
              <a:off x="0" y="4913906"/>
              <a:ext cx="9144000" cy="22959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Freeform 8"/>
          <p:cNvSpPr>
            <a:spLocks/>
          </p:cNvSpPr>
          <p:nvPr userDrawn="1"/>
        </p:nvSpPr>
        <p:spPr bwMode="auto">
          <a:xfrm>
            <a:off x="0" y="3620243"/>
            <a:ext cx="6501384" cy="169333"/>
          </a:xfrm>
          <a:custGeom>
            <a:avLst/>
            <a:gdLst/>
            <a:ahLst/>
            <a:cxnLst/>
            <a:rect l="l" t="t" r="r" b="b"/>
            <a:pathLst>
              <a:path w="4876038" h="127000">
                <a:moveTo>
                  <a:pt x="0" y="0"/>
                </a:moveTo>
                <a:lnTo>
                  <a:pt x="1651376" y="0"/>
                </a:lnTo>
                <a:lnTo>
                  <a:pt x="3224662" y="0"/>
                </a:lnTo>
                <a:lnTo>
                  <a:pt x="4876038" y="0"/>
                </a:lnTo>
                <a:lnTo>
                  <a:pt x="4842701" y="127000"/>
                </a:lnTo>
                <a:lnTo>
                  <a:pt x="3191325" y="127000"/>
                </a:lnTo>
                <a:lnTo>
                  <a:pt x="1651376" y="127000"/>
                </a:lnTo>
                <a:lnTo>
                  <a:pt x="0" y="127000"/>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400">
              <a:solidFill>
                <a:schemeClr val="lt1"/>
              </a:solidFill>
              <a:latin typeface="+mn-lt"/>
              <a:cs typeface="+mn-cs"/>
            </a:endParaRPr>
          </a:p>
        </p:txBody>
      </p:sp>
      <p:sp>
        <p:nvSpPr>
          <p:cNvPr id="2" name="Freeform 12">
            <a:extLst>
              <a:ext uri="{FF2B5EF4-FFF2-40B4-BE49-F238E27FC236}">
                <a16:creationId xmlns:a16="http://schemas.microsoft.com/office/drawing/2014/main" id="{5DB9B2FA-4418-4794-B0BC-0E6815046AA2}"/>
              </a:ext>
            </a:extLst>
          </p:cNvPr>
          <p:cNvSpPr>
            <a:spLocks/>
          </p:cNvSpPr>
          <p:nvPr userDrawn="1"/>
        </p:nvSpPr>
        <p:spPr bwMode="auto">
          <a:xfrm>
            <a:off x="1" y="381215"/>
            <a:ext cx="970889" cy="650631"/>
          </a:xfrm>
          <a:custGeom>
            <a:avLst/>
            <a:gdLst>
              <a:gd name="T0" fmla="*/ 88 w 3456"/>
              <a:gd name="T1" fmla="*/ 0 h 2317"/>
              <a:gd name="T2" fmla="*/ 462 w 3456"/>
              <a:gd name="T3" fmla="*/ 0 h 2317"/>
              <a:gd name="T4" fmla="*/ 1159 w 3456"/>
              <a:gd name="T5" fmla="*/ 0 h 2317"/>
              <a:gd name="T6" fmla="*/ 1231 w 3456"/>
              <a:gd name="T7" fmla="*/ 419 h 2317"/>
              <a:gd name="T8" fmla="*/ 953 w 3456"/>
              <a:gd name="T9" fmla="*/ 419 h 2317"/>
              <a:gd name="T10" fmla="*/ 1239 w 3456"/>
              <a:gd name="T11" fmla="*/ 1591 h 2317"/>
              <a:gd name="T12" fmla="*/ 1298 w 3456"/>
              <a:gd name="T13" fmla="*/ 1374 h 2317"/>
              <a:gd name="T14" fmla="*/ 1387 w 3456"/>
              <a:gd name="T15" fmla="*/ 1044 h 2317"/>
              <a:gd name="T16" fmla="*/ 1487 w 3456"/>
              <a:gd name="T17" fmla="*/ 673 h 2317"/>
              <a:gd name="T18" fmla="*/ 1580 w 3456"/>
              <a:gd name="T19" fmla="*/ 328 h 2317"/>
              <a:gd name="T20" fmla="*/ 1646 w 3456"/>
              <a:gd name="T21" fmla="*/ 81 h 2317"/>
              <a:gd name="T22" fmla="*/ 1763 w 3456"/>
              <a:gd name="T23" fmla="*/ 0 h 2317"/>
              <a:gd name="T24" fmla="*/ 2093 w 3456"/>
              <a:gd name="T25" fmla="*/ 0 h 2317"/>
              <a:gd name="T26" fmla="*/ 2122 w 3456"/>
              <a:gd name="T27" fmla="*/ 113 h 2317"/>
              <a:gd name="T28" fmla="*/ 2189 w 3456"/>
              <a:gd name="T29" fmla="*/ 380 h 2317"/>
              <a:gd name="T30" fmla="*/ 2277 w 3456"/>
              <a:gd name="T31" fmla="*/ 734 h 2317"/>
              <a:gd name="T32" fmla="*/ 2369 w 3456"/>
              <a:gd name="T33" fmla="*/ 1105 h 2317"/>
              <a:gd name="T34" fmla="*/ 2447 w 3456"/>
              <a:gd name="T35" fmla="*/ 1420 h 2317"/>
              <a:gd name="T36" fmla="*/ 2496 w 3456"/>
              <a:gd name="T37" fmla="*/ 1611 h 2317"/>
              <a:gd name="T38" fmla="*/ 2634 w 3456"/>
              <a:gd name="T39" fmla="*/ 419 h 2317"/>
              <a:gd name="T40" fmla="*/ 2536 w 3456"/>
              <a:gd name="T41" fmla="*/ 281 h 2317"/>
              <a:gd name="T42" fmla="*/ 2536 w 3456"/>
              <a:gd name="T43" fmla="*/ 0 h 2317"/>
              <a:gd name="T44" fmla="*/ 3215 w 3456"/>
              <a:gd name="T45" fmla="*/ 419 h 2317"/>
              <a:gd name="T46" fmla="*/ 3178 w 3456"/>
              <a:gd name="T47" fmla="*/ 446 h 2317"/>
              <a:gd name="T48" fmla="*/ 3127 w 3456"/>
              <a:gd name="T49" fmla="*/ 640 h 2317"/>
              <a:gd name="T50" fmla="*/ 3041 w 3456"/>
              <a:gd name="T51" fmla="*/ 967 h 2317"/>
              <a:gd name="T52" fmla="*/ 2938 w 3456"/>
              <a:gd name="T53" fmla="*/ 1360 h 2317"/>
              <a:gd name="T54" fmla="*/ 2833 w 3456"/>
              <a:gd name="T55" fmla="*/ 1754 h 2317"/>
              <a:gd name="T56" fmla="*/ 2746 w 3456"/>
              <a:gd name="T57" fmla="*/ 2084 h 2317"/>
              <a:gd name="T58" fmla="*/ 2693 w 3456"/>
              <a:gd name="T59" fmla="*/ 2286 h 2317"/>
              <a:gd name="T60" fmla="*/ 2525 w 3456"/>
              <a:gd name="T61" fmla="*/ 2317 h 2317"/>
              <a:gd name="T62" fmla="*/ 2242 w 3456"/>
              <a:gd name="T63" fmla="*/ 2317 h 2317"/>
              <a:gd name="T64" fmla="*/ 2020 w 3456"/>
              <a:gd name="T65" fmla="*/ 2301 h 2317"/>
              <a:gd name="T66" fmla="*/ 1977 w 3456"/>
              <a:gd name="T67" fmla="*/ 2131 h 2317"/>
              <a:gd name="T68" fmla="*/ 1906 w 3456"/>
              <a:gd name="T69" fmla="*/ 1845 h 2317"/>
              <a:gd name="T70" fmla="*/ 1825 w 3456"/>
              <a:gd name="T71" fmla="*/ 1527 h 2317"/>
              <a:gd name="T72" fmla="*/ 1758 w 3456"/>
              <a:gd name="T73" fmla="*/ 1258 h 2317"/>
              <a:gd name="T74" fmla="*/ 1725 w 3456"/>
              <a:gd name="T75" fmla="*/ 1126 h 2317"/>
              <a:gd name="T76" fmla="*/ 1705 w 3456"/>
              <a:gd name="T77" fmla="*/ 1195 h 2317"/>
              <a:gd name="T78" fmla="*/ 1644 w 3456"/>
              <a:gd name="T79" fmla="*/ 1428 h 2317"/>
              <a:gd name="T80" fmla="*/ 1561 w 3456"/>
              <a:gd name="T81" fmla="*/ 1739 h 2317"/>
              <a:gd name="T82" fmla="*/ 1481 w 3456"/>
              <a:gd name="T83" fmla="*/ 2045 h 2317"/>
              <a:gd name="T84" fmla="*/ 1423 w 3456"/>
              <a:gd name="T85" fmla="*/ 2263 h 2317"/>
              <a:gd name="T86" fmla="*/ 1272 w 3456"/>
              <a:gd name="T87" fmla="*/ 2317 h 2317"/>
              <a:gd name="T88" fmla="*/ 1012 w 3456"/>
              <a:gd name="T89" fmla="*/ 2317 h 2317"/>
              <a:gd name="T90" fmla="*/ 748 w 3456"/>
              <a:gd name="T91" fmla="*/ 2313 h 2317"/>
              <a:gd name="T92" fmla="*/ 711 w 3456"/>
              <a:gd name="T93" fmla="*/ 2169 h 2317"/>
              <a:gd name="T94" fmla="*/ 638 w 3456"/>
              <a:gd name="T95" fmla="*/ 1874 h 2317"/>
              <a:gd name="T96" fmla="*/ 542 w 3456"/>
              <a:gd name="T97" fmla="*/ 1494 h 2317"/>
              <a:gd name="T98" fmla="*/ 442 w 3456"/>
              <a:gd name="T99" fmla="*/ 1093 h 2317"/>
              <a:gd name="T100" fmla="*/ 353 w 3456"/>
              <a:gd name="T101" fmla="*/ 738 h 2317"/>
              <a:gd name="T102" fmla="*/ 291 w 3456"/>
              <a:gd name="T103" fmla="*/ 492 h 2317"/>
              <a:gd name="T104" fmla="*/ 118 w 3456"/>
              <a:gd name="T105" fmla="*/ 419 h 2317"/>
              <a:gd name="T106" fmla="*/ 0 w 3456"/>
              <a:gd name="T107" fmla="*/ 419 h 2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6" h="2317">
                <a:moveTo>
                  <a:pt x="0" y="0"/>
                </a:moveTo>
                <a:lnTo>
                  <a:pt x="15" y="0"/>
                </a:lnTo>
                <a:lnTo>
                  <a:pt x="22" y="0"/>
                </a:lnTo>
                <a:lnTo>
                  <a:pt x="43" y="0"/>
                </a:lnTo>
                <a:lnTo>
                  <a:pt x="71" y="0"/>
                </a:lnTo>
                <a:lnTo>
                  <a:pt x="88" y="0"/>
                </a:lnTo>
                <a:lnTo>
                  <a:pt x="189" y="0"/>
                </a:lnTo>
                <a:lnTo>
                  <a:pt x="237" y="0"/>
                </a:lnTo>
                <a:lnTo>
                  <a:pt x="289" y="0"/>
                </a:lnTo>
                <a:lnTo>
                  <a:pt x="345" y="0"/>
                </a:lnTo>
                <a:lnTo>
                  <a:pt x="402" y="0"/>
                </a:lnTo>
                <a:lnTo>
                  <a:pt x="462" y="0"/>
                </a:lnTo>
                <a:lnTo>
                  <a:pt x="941" y="0"/>
                </a:lnTo>
                <a:lnTo>
                  <a:pt x="993" y="0"/>
                </a:lnTo>
                <a:lnTo>
                  <a:pt x="1042" y="0"/>
                </a:lnTo>
                <a:lnTo>
                  <a:pt x="1106" y="0"/>
                </a:lnTo>
                <a:lnTo>
                  <a:pt x="1125" y="0"/>
                </a:lnTo>
                <a:lnTo>
                  <a:pt x="1159" y="0"/>
                </a:lnTo>
                <a:lnTo>
                  <a:pt x="1188" y="0"/>
                </a:lnTo>
                <a:lnTo>
                  <a:pt x="1231" y="0"/>
                </a:lnTo>
                <a:lnTo>
                  <a:pt x="1231" y="372"/>
                </a:lnTo>
                <a:lnTo>
                  <a:pt x="1231" y="394"/>
                </a:lnTo>
                <a:lnTo>
                  <a:pt x="1231" y="410"/>
                </a:lnTo>
                <a:lnTo>
                  <a:pt x="1231" y="419"/>
                </a:lnTo>
                <a:lnTo>
                  <a:pt x="1082" y="419"/>
                </a:lnTo>
                <a:lnTo>
                  <a:pt x="1053" y="419"/>
                </a:lnTo>
                <a:lnTo>
                  <a:pt x="1024" y="419"/>
                </a:lnTo>
                <a:lnTo>
                  <a:pt x="997" y="419"/>
                </a:lnTo>
                <a:lnTo>
                  <a:pt x="973" y="419"/>
                </a:lnTo>
                <a:lnTo>
                  <a:pt x="953" y="419"/>
                </a:lnTo>
                <a:lnTo>
                  <a:pt x="924" y="419"/>
                </a:lnTo>
                <a:lnTo>
                  <a:pt x="1226" y="1638"/>
                </a:lnTo>
                <a:lnTo>
                  <a:pt x="1227" y="1635"/>
                </a:lnTo>
                <a:lnTo>
                  <a:pt x="1229" y="1627"/>
                </a:lnTo>
                <a:lnTo>
                  <a:pt x="1234" y="1611"/>
                </a:lnTo>
                <a:lnTo>
                  <a:pt x="1239" y="1591"/>
                </a:lnTo>
                <a:lnTo>
                  <a:pt x="1246" y="1566"/>
                </a:lnTo>
                <a:lnTo>
                  <a:pt x="1255" y="1536"/>
                </a:lnTo>
                <a:lnTo>
                  <a:pt x="1264" y="1502"/>
                </a:lnTo>
                <a:lnTo>
                  <a:pt x="1275" y="1463"/>
                </a:lnTo>
                <a:lnTo>
                  <a:pt x="1286" y="1420"/>
                </a:lnTo>
                <a:lnTo>
                  <a:pt x="1298" y="1374"/>
                </a:lnTo>
                <a:lnTo>
                  <a:pt x="1311" y="1325"/>
                </a:lnTo>
                <a:lnTo>
                  <a:pt x="1325" y="1273"/>
                </a:lnTo>
                <a:lnTo>
                  <a:pt x="1339" y="1219"/>
                </a:lnTo>
                <a:lnTo>
                  <a:pt x="1355" y="1162"/>
                </a:lnTo>
                <a:lnTo>
                  <a:pt x="1371" y="1104"/>
                </a:lnTo>
                <a:lnTo>
                  <a:pt x="1387" y="1044"/>
                </a:lnTo>
                <a:lnTo>
                  <a:pt x="1403" y="984"/>
                </a:lnTo>
                <a:lnTo>
                  <a:pt x="1420" y="922"/>
                </a:lnTo>
                <a:lnTo>
                  <a:pt x="1437" y="860"/>
                </a:lnTo>
                <a:lnTo>
                  <a:pt x="1454" y="797"/>
                </a:lnTo>
                <a:lnTo>
                  <a:pt x="1470" y="734"/>
                </a:lnTo>
                <a:lnTo>
                  <a:pt x="1487" y="673"/>
                </a:lnTo>
                <a:lnTo>
                  <a:pt x="1504" y="611"/>
                </a:lnTo>
                <a:lnTo>
                  <a:pt x="1520" y="551"/>
                </a:lnTo>
                <a:lnTo>
                  <a:pt x="1535" y="492"/>
                </a:lnTo>
                <a:lnTo>
                  <a:pt x="1551" y="436"/>
                </a:lnTo>
                <a:lnTo>
                  <a:pt x="1566" y="380"/>
                </a:lnTo>
                <a:lnTo>
                  <a:pt x="1580" y="328"/>
                </a:lnTo>
                <a:lnTo>
                  <a:pt x="1593" y="278"/>
                </a:lnTo>
                <a:lnTo>
                  <a:pt x="1605" y="231"/>
                </a:lnTo>
                <a:lnTo>
                  <a:pt x="1618" y="188"/>
                </a:lnTo>
                <a:lnTo>
                  <a:pt x="1629" y="149"/>
                </a:lnTo>
                <a:lnTo>
                  <a:pt x="1638" y="112"/>
                </a:lnTo>
                <a:lnTo>
                  <a:pt x="1646" y="81"/>
                </a:lnTo>
                <a:lnTo>
                  <a:pt x="1654" y="55"/>
                </a:lnTo>
                <a:lnTo>
                  <a:pt x="1660" y="33"/>
                </a:lnTo>
                <a:lnTo>
                  <a:pt x="1664" y="16"/>
                </a:lnTo>
                <a:lnTo>
                  <a:pt x="1667" y="6"/>
                </a:lnTo>
                <a:lnTo>
                  <a:pt x="1668" y="0"/>
                </a:lnTo>
                <a:lnTo>
                  <a:pt x="1763" y="0"/>
                </a:lnTo>
                <a:lnTo>
                  <a:pt x="1794" y="0"/>
                </a:lnTo>
                <a:lnTo>
                  <a:pt x="1811" y="0"/>
                </a:lnTo>
                <a:lnTo>
                  <a:pt x="1968" y="0"/>
                </a:lnTo>
                <a:lnTo>
                  <a:pt x="1999" y="0"/>
                </a:lnTo>
                <a:lnTo>
                  <a:pt x="2028" y="0"/>
                </a:lnTo>
                <a:lnTo>
                  <a:pt x="2093" y="0"/>
                </a:lnTo>
                <a:lnTo>
                  <a:pt x="2095" y="6"/>
                </a:lnTo>
                <a:lnTo>
                  <a:pt x="2098" y="16"/>
                </a:lnTo>
                <a:lnTo>
                  <a:pt x="2102" y="33"/>
                </a:lnTo>
                <a:lnTo>
                  <a:pt x="2107" y="55"/>
                </a:lnTo>
                <a:lnTo>
                  <a:pt x="2113" y="81"/>
                </a:lnTo>
                <a:lnTo>
                  <a:pt x="2122" y="113"/>
                </a:lnTo>
                <a:lnTo>
                  <a:pt x="2130" y="149"/>
                </a:lnTo>
                <a:lnTo>
                  <a:pt x="2141" y="188"/>
                </a:lnTo>
                <a:lnTo>
                  <a:pt x="2151" y="231"/>
                </a:lnTo>
                <a:lnTo>
                  <a:pt x="2163" y="278"/>
                </a:lnTo>
                <a:lnTo>
                  <a:pt x="2175" y="328"/>
                </a:lnTo>
                <a:lnTo>
                  <a:pt x="2189" y="380"/>
                </a:lnTo>
                <a:lnTo>
                  <a:pt x="2202" y="436"/>
                </a:lnTo>
                <a:lnTo>
                  <a:pt x="2216" y="492"/>
                </a:lnTo>
                <a:lnTo>
                  <a:pt x="2231" y="552"/>
                </a:lnTo>
                <a:lnTo>
                  <a:pt x="2246" y="611"/>
                </a:lnTo>
                <a:lnTo>
                  <a:pt x="2261" y="673"/>
                </a:lnTo>
                <a:lnTo>
                  <a:pt x="2277" y="734"/>
                </a:lnTo>
                <a:lnTo>
                  <a:pt x="2292" y="797"/>
                </a:lnTo>
                <a:lnTo>
                  <a:pt x="2308" y="860"/>
                </a:lnTo>
                <a:lnTo>
                  <a:pt x="2323" y="922"/>
                </a:lnTo>
                <a:lnTo>
                  <a:pt x="2339" y="984"/>
                </a:lnTo>
                <a:lnTo>
                  <a:pt x="2354" y="1044"/>
                </a:lnTo>
                <a:lnTo>
                  <a:pt x="2369" y="1105"/>
                </a:lnTo>
                <a:lnTo>
                  <a:pt x="2384" y="1162"/>
                </a:lnTo>
                <a:lnTo>
                  <a:pt x="2397" y="1219"/>
                </a:lnTo>
                <a:lnTo>
                  <a:pt x="2411" y="1273"/>
                </a:lnTo>
                <a:lnTo>
                  <a:pt x="2423" y="1325"/>
                </a:lnTo>
                <a:lnTo>
                  <a:pt x="2436" y="1374"/>
                </a:lnTo>
                <a:lnTo>
                  <a:pt x="2447" y="1420"/>
                </a:lnTo>
                <a:lnTo>
                  <a:pt x="2458" y="1463"/>
                </a:lnTo>
                <a:lnTo>
                  <a:pt x="2467" y="1502"/>
                </a:lnTo>
                <a:lnTo>
                  <a:pt x="2477" y="1536"/>
                </a:lnTo>
                <a:lnTo>
                  <a:pt x="2484" y="1565"/>
                </a:lnTo>
                <a:lnTo>
                  <a:pt x="2490" y="1591"/>
                </a:lnTo>
                <a:lnTo>
                  <a:pt x="2496" y="1611"/>
                </a:lnTo>
                <a:lnTo>
                  <a:pt x="2499" y="1627"/>
                </a:lnTo>
                <a:lnTo>
                  <a:pt x="2501" y="1635"/>
                </a:lnTo>
                <a:lnTo>
                  <a:pt x="2502" y="1638"/>
                </a:lnTo>
                <a:lnTo>
                  <a:pt x="2831" y="419"/>
                </a:lnTo>
                <a:lnTo>
                  <a:pt x="2663" y="419"/>
                </a:lnTo>
                <a:lnTo>
                  <a:pt x="2634" y="419"/>
                </a:lnTo>
                <a:lnTo>
                  <a:pt x="2607" y="419"/>
                </a:lnTo>
                <a:lnTo>
                  <a:pt x="2582" y="419"/>
                </a:lnTo>
                <a:lnTo>
                  <a:pt x="2562" y="419"/>
                </a:lnTo>
                <a:lnTo>
                  <a:pt x="2546" y="419"/>
                </a:lnTo>
                <a:lnTo>
                  <a:pt x="2536" y="419"/>
                </a:lnTo>
                <a:lnTo>
                  <a:pt x="2536" y="281"/>
                </a:lnTo>
                <a:lnTo>
                  <a:pt x="2536" y="246"/>
                </a:lnTo>
                <a:lnTo>
                  <a:pt x="2536" y="209"/>
                </a:lnTo>
                <a:lnTo>
                  <a:pt x="2536" y="47"/>
                </a:lnTo>
                <a:lnTo>
                  <a:pt x="2536" y="26"/>
                </a:lnTo>
                <a:lnTo>
                  <a:pt x="2536" y="10"/>
                </a:lnTo>
                <a:lnTo>
                  <a:pt x="2536" y="0"/>
                </a:lnTo>
                <a:lnTo>
                  <a:pt x="3456" y="0"/>
                </a:lnTo>
                <a:lnTo>
                  <a:pt x="3456" y="419"/>
                </a:lnTo>
                <a:lnTo>
                  <a:pt x="3283" y="419"/>
                </a:lnTo>
                <a:lnTo>
                  <a:pt x="3258" y="419"/>
                </a:lnTo>
                <a:lnTo>
                  <a:pt x="3234" y="419"/>
                </a:lnTo>
                <a:lnTo>
                  <a:pt x="3215" y="419"/>
                </a:lnTo>
                <a:lnTo>
                  <a:pt x="3199" y="419"/>
                </a:lnTo>
                <a:lnTo>
                  <a:pt x="3189" y="419"/>
                </a:lnTo>
                <a:lnTo>
                  <a:pt x="3186" y="419"/>
                </a:lnTo>
                <a:lnTo>
                  <a:pt x="3185" y="422"/>
                </a:lnTo>
                <a:lnTo>
                  <a:pt x="3183" y="431"/>
                </a:lnTo>
                <a:lnTo>
                  <a:pt x="3178" y="446"/>
                </a:lnTo>
                <a:lnTo>
                  <a:pt x="3173" y="466"/>
                </a:lnTo>
                <a:lnTo>
                  <a:pt x="3166" y="492"/>
                </a:lnTo>
                <a:lnTo>
                  <a:pt x="3159" y="522"/>
                </a:lnTo>
                <a:lnTo>
                  <a:pt x="3149" y="558"/>
                </a:lnTo>
                <a:lnTo>
                  <a:pt x="3139" y="597"/>
                </a:lnTo>
                <a:lnTo>
                  <a:pt x="3127" y="640"/>
                </a:lnTo>
                <a:lnTo>
                  <a:pt x="3115" y="687"/>
                </a:lnTo>
                <a:lnTo>
                  <a:pt x="3101" y="738"/>
                </a:lnTo>
                <a:lnTo>
                  <a:pt x="3087" y="791"/>
                </a:lnTo>
                <a:lnTo>
                  <a:pt x="3073" y="847"/>
                </a:lnTo>
                <a:lnTo>
                  <a:pt x="3057" y="906"/>
                </a:lnTo>
                <a:lnTo>
                  <a:pt x="3041" y="967"/>
                </a:lnTo>
                <a:lnTo>
                  <a:pt x="3025" y="1029"/>
                </a:lnTo>
                <a:lnTo>
                  <a:pt x="3008" y="1093"/>
                </a:lnTo>
                <a:lnTo>
                  <a:pt x="2990" y="1159"/>
                </a:lnTo>
                <a:lnTo>
                  <a:pt x="2973" y="1225"/>
                </a:lnTo>
                <a:lnTo>
                  <a:pt x="2955" y="1292"/>
                </a:lnTo>
                <a:lnTo>
                  <a:pt x="2938" y="1360"/>
                </a:lnTo>
                <a:lnTo>
                  <a:pt x="2920" y="1427"/>
                </a:lnTo>
                <a:lnTo>
                  <a:pt x="2902" y="1494"/>
                </a:lnTo>
                <a:lnTo>
                  <a:pt x="2884" y="1560"/>
                </a:lnTo>
                <a:lnTo>
                  <a:pt x="2867" y="1626"/>
                </a:lnTo>
                <a:lnTo>
                  <a:pt x="2850" y="1691"/>
                </a:lnTo>
                <a:lnTo>
                  <a:pt x="2833" y="1754"/>
                </a:lnTo>
                <a:lnTo>
                  <a:pt x="2817" y="1815"/>
                </a:lnTo>
                <a:lnTo>
                  <a:pt x="2801" y="1874"/>
                </a:lnTo>
                <a:lnTo>
                  <a:pt x="2787" y="1931"/>
                </a:lnTo>
                <a:lnTo>
                  <a:pt x="2772" y="1985"/>
                </a:lnTo>
                <a:lnTo>
                  <a:pt x="2759" y="2036"/>
                </a:lnTo>
                <a:lnTo>
                  <a:pt x="2746" y="2084"/>
                </a:lnTo>
                <a:lnTo>
                  <a:pt x="2734" y="2128"/>
                </a:lnTo>
                <a:lnTo>
                  <a:pt x="2724" y="2169"/>
                </a:lnTo>
                <a:lnTo>
                  <a:pt x="2715" y="2205"/>
                </a:lnTo>
                <a:lnTo>
                  <a:pt x="2706" y="2237"/>
                </a:lnTo>
                <a:lnTo>
                  <a:pt x="2699" y="2264"/>
                </a:lnTo>
                <a:lnTo>
                  <a:pt x="2693" y="2286"/>
                </a:lnTo>
                <a:lnTo>
                  <a:pt x="2688" y="2302"/>
                </a:lnTo>
                <a:lnTo>
                  <a:pt x="2686" y="2313"/>
                </a:lnTo>
                <a:lnTo>
                  <a:pt x="2684" y="2317"/>
                </a:lnTo>
                <a:lnTo>
                  <a:pt x="2584" y="2317"/>
                </a:lnTo>
                <a:lnTo>
                  <a:pt x="2548" y="2317"/>
                </a:lnTo>
                <a:lnTo>
                  <a:pt x="2525" y="2317"/>
                </a:lnTo>
                <a:lnTo>
                  <a:pt x="2490" y="2317"/>
                </a:lnTo>
                <a:lnTo>
                  <a:pt x="2466" y="2317"/>
                </a:lnTo>
                <a:lnTo>
                  <a:pt x="2422" y="2317"/>
                </a:lnTo>
                <a:lnTo>
                  <a:pt x="2312" y="2317"/>
                </a:lnTo>
                <a:lnTo>
                  <a:pt x="2286" y="2317"/>
                </a:lnTo>
                <a:lnTo>
                  <a:pt x="2242" y="2317"/>
                </a:lnTo>
                <a:lnTo>
                  <a:pt x="2058" y="2317"/>
                </a:lnTo>
                <a:lnTo>
                  <a:pt x="2045" y="2317"/>
                </a:lnTo>
                <a:lnTo>
                  <a:pt x="2032" y="2317"/>
                </a:lnTo>
                <a:lnTo>
                  <a:pt x="2024" y="2317"/>
                </a:lnTo>
                <a:lnTo>
                  <a:pt x="2023" y="2312"/>
                </a:lnTo>
                <a:lnTo>
                  <a:pt x="2020" y="2301"/>
                </a:lnTo>
                <a:lnTo>
                  <a:pt x="2016" y="2285"/>
                </a:lnTo>
                <a:lnTo>
                  <a:pt x="2011" y="2263"/>
                </a:lnTo>
                <a:lnTo>
                  <a:pt x="2003" y="2236"/>
                </a:lnTo>
                <a:lnTo>
                  <a:pt x="1996" y="2205"/>
                </a:lnTo>
                <a:lnTo>
                  <a:pt x="1988" y="2170"/>
                </a:lnTo>
                <a:lnTo>
                  <a:pt x="1977" y="2131"/>
                </a:lnTo>
                <a:lnTo>
                  <a:pt x="1967" y="2089"/>
                </a:lnTo>
                <a:lnTo>
                  <a:pt x="1956" y="2045"/>
                </a:lnTo>
                <a:lnTo>
                  <a:pt x="1944" y="1998"/>
                </a:lnTo>
                <a:lnTo>
                  <a:pt x="1931" y="1948"/>
                </a:lnTo>
                <a:lnTo>
                  <a:pt x="1919" y="1897"/>
                </a:lnTo>
                <a:lnTo>
                  <a:pt x="1906" y="1845"/>
                </a:lnTo>
                <a:lnTo>
                  <a:pt x="1892" y="1792"/>
                </a:lnTo>
                <a:lnTo>
                  <a:pt x="1879" y="1739"/>
                </a:lnTo>
                <a:lnTo>
                  <a:pt x="1865" y="1684"/>
                </a:lnTo>
                <a:lnTo>
                  <a:pt x="1852" y="1631"/>
                </a:lnTo>
                <a:lnTo>
                  <a:pt x="1839" y="1578"/>
                </a:lnTo>
                <a:lnTo>
                  <a:pt x="1825" y="1527"/>
                </a:lnTo>
                <a:lnTo>
                  <a:pt x="1813" y="1476"/>
                </a:lnTo>
                <a:lnTo>
                  <a:pt x="1801" y="1428"/>
                </a:lnTo>
                <a:lnTo>
                  <a:pt x="1790" y="1381"/>
                </a:lnTo>
                <a:lnTo>
                  <a:pt x="1778" y="1337"/>
                </a:lnTo>
                <a:lnTo>
                  <a:pt x="1768" y="1296"/>
                </a:lnTo>
                <a:lnTo>
                  <a:pt x="1758" y="1258"/>
                </a:lnTo>
                <a:lnTo>
                  <a:pt x="1750" y="1225"/>
                </a:lnTo>
                <a:lnTo>
                  <a:pt x="1743" y="1195"/>
                </a:lnTo>
                <a:lnTo>
                  <a:pt x="1736" y="1170"/>
                </a:lnTo>
                <a:lnTo>
                  <a:pt x="1731" y="1150"/>
                </a:lnTo>
                <a:lnTo>
                  <a:pt x="1727" y="1135"/>
                </a:lnTo>
                <a:lnTo>
                  <a:pt x="1725" y="1126"/>
                </a:lnTo>
                <a:lnTo>
                  <a:pt x="1725" y="1123"/>
                </a:lnTo>
                <a:lnTo>
                  <a:pt x="1724" y="1126"/>
                </a:lnTo>
                <a:lnTo>
                  <a:pt x="1722" y="1135"/>
                </a:lnTo>
                <a:lnTo>
                  <a:pt x="1718" y="1150"/>
                </a:lnTo>
                <a:lnTo>
                  <a:pt x="1712" y="1170"/>
                </a:lnTo>
                <a:lnTo>
                  <a:pt x="1705" y="1195"/>
                </a:lnTo>
                <a:lnTo>
                  <a:pt x="1698" y="1225"/>
                </a:lnTo>
                <a:lnTo>
                  <a:pt x="1688" y="1258"/>
                </a:lnTo>
                <a:lnTo>
                  <a:pt x="1679" y="1296"/>
                </a:lnTo>
                <a:lnTo>
                  <a:pt x="1668" y="1337"/>
                </a:lnTo>
                <a:lnTo>
                  <a:pt x="1657" y="1381"/>
                </a:lnTo>
                <a:lnTo>
                  <a:pt x="1644" y="1428"/>
                </a:lnTo>
                <a:lnTo>
                  <a:pt x="1632" y="1476"/>
                </a:lnTo>
                <a:lnTo>
                  <a:pt x="1618" y="1527"/>
                </a:lnTo>
                <a:lnTo>
                  <a:pt x="1604" y="1578"/>
                </a:lnTo>
                <a:lnTo>
                  <a:pt x="1591" y="1631"/>
                </a:lnTo>
                <a:lnTo>
                  <a:pt x="1576" y="1684"/>
                </a:lnTo>
                <a:lnTo>
                  <a:pt x="1561" y="1739"/>
                </a:lnTo>
                <a:lnTo>
                  <a:pt x="1548" y="1792"/>
                </a:lnTo>
                <a:lnTo>
                  <a:pt x="1534" y="1845"/>
                </a:lnTo>
                <a:lnTo>
                  <a:pt x="1520" y="1897"/>
                </a:lnTo>
                <a:lnTo>
                  <a:pt x="1507" y="1948"/>
                </a:lnTo>
                <a:lnTo>
                  <a:pt x="1493" y="1998"/>
                </a:lnTo>
                <a:lnTo>
                  <a:pt x="1481" y="2045"/>
                </a:lnTo>
                <a:lnTo>
                  <a:pt x="1469" y="2089"/>
                </a:lnTo>
                <a:lnTo>
                  <a:pt x="1458" y="2131"/>
                </a:lnTo>
                <a:lnTo>
                  <a:pt x="1448" y="2170"/>
                </a:lnTo>
                <a:lnTo>
                  <a:pt x="1439" y="2205"/>
                </a:lnTo>
                <a:lnTo>
                  <a:pt x="1431" y="2236"/>
                </a:lnTo>
                <a:lnTo>
                  <a:pt x="1423" y="2263"/>
                </a:lnTo>
                <a:lnTo>
                  <a:pt x="1418" y="2285"/>
                </a:lnTo>
                <a:lnTo>
                  <a:pt x="1414" y="2301"/>
                </a:lnTo>
                <a:lnTo>
                  <a:pt x="1411" y="2312"/>
                </a:lnTo>
                <a:lnTo>
                  <a:pt x="1410" y="2317"/>
                </a:lnTo>
                <a:lnTo>
                  <a:pt x="1308" y="2317"/>
                </a:lnTo>
                <a:lnTo>
                  <a:pt x="1272" y="2317"/>
                </a:lnTo>
                <a:lnTo>
                  <a:pt x="1250" y="2317"/>
                </a:lnTo>
                <a:lnTo>
                  <a:pt x="1215" y="2317"/>
                </a:lnTo>
                <a:lnTo>
                  <a:pt x="1191" y="2317"/>
                </a:lnTo>
                <a:lnTo>
                  <a:pt x="1147" y="2317"/>
                </a:lnTo>
                <a:lnTo>
                  <a:pt x="1037" y="2317"/>
                </a:lnTo>
                <a:lnTo>
                  <a:pt x="1012" y="2317"/>
                </a:lnTo>
                <a:lnTo>
                  <a:pt x="968" y="2317"/>
                </a:lnTo>
                <a:lnTo>
                  <a:pt x="782" y="2317"/>
                </a:lnTo>
                <a:lnTo>
                  <a:pt x="771" y="2317"/>
                </a:lnTo>
                <a:lnTo>
                  <a:pt x="756" y="2317"/>
                </a:lnTo>
                <a:lnTo>
                  <a:pt x="749" y="2317"/>
                </a:lnTo>
                <a:lnTo>
                  <a:pt x="748" y="2313"/>
                </a:lnTo>
                <a:lnTo>
                  <a:pt x="745" y="2301"/>
                </a:lnTo>
                <a:lnTo>
                  <a:pt x="740" y="2286"/>
                </a:lnTo>
                <a:lnTo>
                  <a:pt x="735" y="2264"/>
                </a:lnTo>
                <a:lnTo>
                  <a:pt x="729" y="2237"/>
                </a:lnTo>
                <a:lnTo>
                  <a:pt x="721" y="2205"/>
                </a:lnTo>
                <a:lnTo>
                  <a:pt x="711" y="2169"/>
                </a:lnTo>
                <a:lnTo>
                  <a:pt x="702" y="2128"/>
                </a:lnTo>
                <a:lnTo>
                  <a:pt x="690" y="2084"/>
                </a:lnTo>
                <a:lnTo>
                  <a:pt x="679" y="2036"/>
                </a:lnTo>
                <a:lnTo>
                  <a:pt x="665" y="1985"/>
                </a:lnTo>
                <a:lnTo>
                  <a:pt x="651" y="1931"/>
                </a:lnTo>
                <a:lnTo>
                  <a:pt x="638" y="1874"/>
                </a:lnTo>
                <a:lnTo>
                  <a:pt x="623" y="1815"/>
                </a:lnTo>
                <a:lnTo>
                  <a:pt x="607" y="1753"/>
                </a:lnTo>
                <a:lnTo>
                  <a:pt x="592" y="1691"/>
                </a:lnTo>
                <a:lnTo>
                  <a:pt x="576" y="1626"/>
                </a:lnTo>
                <a:lnTo>
                  <a:pt x="559" y="1560"/>
                </a:lnTo>
                <a:lnTo>
                  <a:pt x="542" y="1494"/>
                </a:lnTo>
                <a:lnTo>
                  <a:pt x="526" y="1427"/>
                </a:lnTo>
                <a:lnTo>
                  <a:pt x="509" y="1360"/>
                </a:lnTo>
                <a:lnTo>
                  <a:pt x="492" y="1292"/>
                </a:lnTo>
                <a:lnTo>
                  <a:pt x="474" y="1225"/>
                </a:lnTo>
                <a:lnTo>
                  <a:pt x="459" y="1159"/>
                </a:lnTo>
                <a:lnTo>
                  <a:pt x="442" y="1093"/>
                </a:lnTo>
                <a:lnTo>
                  <a:pt x="426" y="1029"/>
                </a:lnTo>
                <a:lnTo>
                  <a:pt x="411" y="966"/>
                </a:lnTo>
                <a:lnTo>
                  <a:pt x="395" y="906"/>
                </a:lnTo>
                <a:lnTo>
                  <a:pt x="380" y="847"/>
                </a:lnTo>
                <a:lnTo>
                  <a:pt x="367" y="791"/>
                </a:lnTo>
                <a:lnTo>
                  <a:pt x="353" y="738"/>
                </a:lnTo>
                <a:lnTo>
                  <a:pt x="340" y="687"/>
                </a:lnTo>
                <a:lnTo>
                  <a:pt x="328" y="640"/>
                </a:lnTo>
                <a:lnTo>
                  <a:pt x="317" y="597"/>
                </a:lnTo>
                <a:lnTo>
                  <a:pt x="308" y="558"/>
                </a:lnTo>
                <a:lnTo>
                  <a:pt x="298" y="522"/>
                </a:lnTo>
                <a:lnTo>
                  <a:pt x="291" y="492"/>
                </a:lnTo>
                <a:lnTo>
                  <a:pt x="285" y="466"/>
                </a:lnTo>
                <a:lnTo>
                  <a:pt x="280" y="446"/>
                </a:lnTo>
                <a:lnTo>
                  <a:pt x="275" y="431"/>
                </a:lnTo>
                <a:lnTo>
                  <a:pt x="273" y="422"/>
                </a:lnTo>
                <a:lnTo>
                  <a:pt x="272" y="419"/>
                </a:lnTo>
                <a:lnTo>
                  <a:pt x="118" y="419"/>
                </a:lnTo>
                <a:lnTo>
                  <a:pt x="91" y="419"/>
                </a:lnTo>
                <a:lnTo>
                  <a:pt x="66" y="419"/>
                </a:lnTo>
                <a:lnTo>
                  <a:pt x="43" y="419"/>
                </a:lnTo>
                <a:lnTo>
                  <a:pt x="24" y="419"/>
                </a:lnTo>
                <a:lnTo>
                  <a:pt x="9" y="419"/>
                </a:lnTo>
                <a:lnTo>
                  <a:pt x="0" y="419"/>
                </a:lnTo>
                <a:lnTo>
                  <a:pt x="0" y="0"/>
                </a:lnTo>
                <a:close/>
              </a:path>
            </a:pathLst>
          </a:custGeom>
          <a:solidFill>
            <a:schemeClr val="tx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 name="Picture 3">
            <a:extLst>
              <a:ext uri="{FF2B5EF4-FFF2-40B4-BE49-F238E27FC236}">
                <a16:creationId xmlns:a16="http://schemas.microsoft.com/office/drawing/2014/main" id="{968C02FC-EED9-489D-B8A1-ECFBA2B3D86A}"/>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40548" y="321539"/>
            <a:ext cx="2084429" cy="796131"/>
          </a:xfrm>
          <a:prstGeom prst="rect">
            <a:avLst/>
          </a:prstGeom>
          <a:noFill/>
          <a:ln>
            <a:noFill/>
          </a:ln>
        </p:spPr>
      </p:pic>
      <p:pic>
        <p:nvPicPr>
          <p:cNvPr id="6" name="Picture 5">
            <a:extLst>
              <a:ext uri="{FF2B5EF4-FFF2-40B4-BE49-F238E27FC236}">
                <a16:creationId xmlns:a16="http://schemas.microsoft.com/office/drawing/2014/main" id="{D16D1FDA-CCAE-4272-99EE-EE0E4A60BE97}"/>
              </a:ext>
            </a:extLst>
          </p:cNvPr>
          <p:cNvPicPr>
            <a:picLocks noChangeAspect="1"/>
          </p:cNvPicPr>
          <p:nvPr userDrawn="1"/>
        </p:nvPicPr>
        <p:blipFill rotWithShape="1">
          <a:blip r:embed="rId4">
            <a:clrChange>
              <a:clrFrom>
                <a:srgbClr val="FFFFFF"/>
              </a:clrFrom>
              <a:clrTo>
                <a:srgbClr val="FFFFFF">
                  <a:alpha val="0"/>
                </a:srgbClr>
              </a:clrTo>
            </a:clrChange>
          </a:blip>
          <a:srcRect t="3759" b="8545"/>
          <a:stretch/>
        </p:blipFill>
        <p:spPr>
          <a:xfrm>
            <a:off x="8068147" y="0"/>
            <a:ext cx="4123852" cy="6543769"/>
          </a:xfrm>
          <a:prstGeom prst="rect">
            <a:avLst/>
          </a:prstGeom>
        </p:spPr>
      </p:pic>
    </p:spTree>
    <p:extLst>
      <p:ext uri="{BB962C8B-B14F-4D97-AF65-F5344CB8AC3E}">
        <p14:creationId xmlns:p14="http://schemas.microsoft.com/office/powerpoint/2010/main" val="2052760197"/>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pos="5568">
          <p15:clr>
            <a:srgbClr val="FBAE40"/>
          </p15:clr>
        </p15:guide>
        <p15:guide id="3" pos="32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header_purpl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2602" y="4046918"/>
            <a:ext cx="10350500" cy="677108"/>
          </a:xfrm>
          <a:prstGeom prst="rect">
            <a:avLst/>
          </a:prstGeom>
        </p:spPr>
        <p:txBody>
          <a:bodyPr anchor="t" anchorCtr="0"/>
          <a:lstStyle>
            <a:lvl1pPr marL="0" indent="0" algn="l">
              <a:spcBef>
                <a:spcPts val="0"/>
              </a:spcBef>
              <a:spcAft>
                <a:spcPts val="400"/>
              </a:spcAft>
              <a:buNone/>
              <a:defRPr sz="3800" b="0">
                <a:solidFill>
                  <a:schemeClr val="bg2"/>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name</a:t>
            </a:r>
          </a:p>
        </p:txBody>
      </p:sp>
      <p:sp>
        <p:nvSpPr>
          <p:cNvPr id="7" name="Title 1"/>
          <p:cNvSpPr>
            <a:spLocks noGrp="1"/>
          </p:cNvSpPr>
          <p:nvPr>
            <p:ph type="title" hasCustomPrompt="1"/>
          </p:nvPr>
        </p:nvSpPr>
        <p:spPr>
          <a:xfrm>
            <a:off x="482602" y="2091146"/>
            <a:ext cx="10325100" cy="1491007"/>
          </a:xfrm>
          <a:prstGeom prst="rect">
            <a:avLst/>
          </a:prstGeom>
        </p:spPr>
        <p:txBody>
          <a:bodyPr anchor="t" anchorCtr="0"/>
          <a:lstStyle>
            <a:lvl1pPr algn="l">
              <a:lnSpc>
                <a:spcPts val="5333"/>
              </a:lnSpc>
              <a:spcBef>
                <a:spcPts val="0"/>
              </a:spcBef>
              <a:defRPr sz="5067" b="0" cap="all" spc="-40" baseline="0">
                <a:solidFill>
                  <a:schemeClr val="bg2"/>
                </a:solidFill>
                <a:latin typeface="Arial Black" panose="020B0A04020102020204" pitchFamily="34" charset="0"/>
              </a:defRPr>
            </a:lvl1pPr>
          </a:lstStyle>
          <a:p>
            <a:r>
              <a:rPr lang="en-US" dirty="0"/>
              <a:t>This Click to edit master title style</a:t>
            </a:r>
          </a:p>
        </p:txBody>
      </p:sp>
      <p:sp>
        <p:nvSpPr>
          <p:cNvPr id="11" name="Freeform 8"/>
          <p:cNvSpPr>
            <a:spLocks/>
          </p:cNvSpPr>
          <p:nvPr userDrawn="1"/>
        </p:nvSpPr>
        <p:spPr bwMode="auto">
          <a:xfrm>
            <a:off x="-3821" y="3620243"/>
            <a:ext cx="3413760" cy="169333"/>
          </a:xfrm>
          <a:custGeom>
            <a:avLst/>
            <a:gdLst/>
            <a:ahLst/>
            <a:cxnLst/>
            <a:rect l="l" t="t" r="r" b="b"/>
            <a:pathLst>
              <a:path w="3224662" h="127000">
                <a:moveTo>
                  <a:pt x="0" y="0"/>
                </a:moveTo>
                <a:lnTo>
                  <a:pt x="3224662" y="0"/>
                </a:lnTo>
                <a:lnTo>
                  <a:pt x="3191325" y="127000"/>
                </a:lnTo>
                <a:lnTo>
                  <a:pt x="0" y="127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400">
              <a:solidFill>
                <a:schemeClr val="lt1"/>
              </a:solidFill>
              <a:latin typeface="+mn-lt"/>
              <a:cs typeface="+mn-cs"/>
            </a:endParaRPr>
          </a:p>
        </p:txBody>
      </p:sp>
      <p:pic>
        <p:nvPicPr>
          <p:cNvPr id="12" name="Picture 11"/>
          <p:cNvPicPr>
            <a:picLocks noChangeAspect="1"/>
          </p:cNvPicPr>
          <p:nvPr userDrawn="1"/>
        </p:nvPicPr>
        <p:blipFill>
          <a:blip r:embed="rId2"/>
          <a:stretch>
            <a:fillRect/>
          </a:stretch>
        </p:blipFill>
        <p:spPr>
          <a:xfrm>
            <a:off x="9353006" y="5905649"/>
            <a:ext cx="2560319" cy="731520"/>
          </a:xfrm>
          <a:prstGeom prst="rect">
            <a:avLst/>
          </a:prstGeom>
        </p:spPr>
      </p:pic>
    </p:spTree>
    <p:extLst>
      <p:ext uri="{BB962C8B-B14F-4D97-AF65-F5344CB8AC3E}">
        <p14:creationId xmlns:p14="http://schemas.microsoft.com/office/powerpoint/2010/main" val="231014007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4233"/>
            <a:ext cx="11187404" cy="1339726"/>
          </a:xfrm>
          <a:prstGeom prst="rect">
            <a:avLst/>
          </a:prstGeom>
          <a:solidFill>
            <a:srgbClr val="4B2E84">
              <a:alpha val="75000"/>
            </a:srgbClr>
          </a:solidFill>
        </p:spPr>
        <p:txBody>
          <a:bodyPr vert="horz" wrap="square" lIns="91440" tIns="45720" rIns="91440" bIns="45720" rtlCol="0" anchor="t" anchorCtr="0">
            <a:spAutoFit/>
          </a:bodyPr>
          <a:lstStyle>
            <a:lvl1pPr marL="457200">
              <a:lnSpc>
                <a:spcPct val="200000"/>
              </a:lnSpc>
              <a:spcBef>
                <a:spcPts val="1200"/>
              </a:spcBef>
              <a:spcAft>
                <a:spcPts val="1200"/>
              </a:spcAft>
              <a:defRPr lang="en-US" sz="4800" dirty="0">
                <a:solidFill>
                  <a:schemeClr val="bg1"/>
                </a:solidFill>
              </a:defRPr>
            </a:lvl1pPr>
          </a:lstStyle>
          <a:p>
            <a:pPr lvl="0"/>
            <a:r>
              <a:rPr lang="en-US" dirty="0"/>
              <a:t>Click to edit Master title style</a:t>
            </a:r>
          </a:p>
        </p:txBody>
      </p:sp>
      <p:sp>
        <p:nvSpPr>
          <p:cNvPr id="3" name="Content Placeholder 2"/>
          <p:cNvSpPr>
            <a:spLocks noGrp="1"/>
          </p:cNvSpPr>
          <p:nvPr>
            <p:ph idx="1"/>
          </p:nvPr>
        </p:nvSpPr>
        <p:spPr>
          <a:xfrm>
            <a:off x="370632" y="2061289"/>
            <a:ext cx="10994053" cy="1957011"/>
          </a:xfrm>
          <a:prstGeom prst="rect">
            <a:avLst/>
          </a:prstGeom>
        </p:spPr>
        <p:txBody>
          <a:bodyPr vert="horz" wrap="square" lIns="137160" tIns="45720" rIns="91440" bIns="45720" rtlCol="0">
            <a:spAutoFit/>
          </a:bodyPr>
          <a:lstStyle>
            <a:lvl1pPr>
              <a:defRPr lang="en-US" sz="3600" dirty="0" smtClean="0">
                <a:solidFill>
                  <a:schemeClr val="tx1">
                    <a:lumMod val="65000"/>
                    <a:lumOff val="35000"/>
                  </a:schemeClr>
                </a:solidFill>
                <a:latin typeface="+mj-lt"/>
              </a:defRPr>
            </a:lvl1pPr>
            <a:lvl2pPr>
              <a:defRPr lang="en-US" dirty="0" smtClean="0">
                <a:solidFill>
                  <a:schemeClr val="tx1">
                    <a:lumMod val="65000"/>
                    <a:lumOff val="35000"/>
                  </a:schemeClr>
                </a:solidFill>
                <a:latin typeface="+mj-lt"/>
              </a:defRPr>
            </a:lvl2pPr>
            <a:lvl3pPr>
              <a:defRPr lang="en-US" dirty="0" smtClean="0">
                <a:solidFill>
                  <a:schemeClr val="tx1">
                    <a:lumMod val="65000"/>
                    <a:lumOff val="35000"/>
                  </a:schemeClr>
                </a:solidFill>
                <a:latin typeface="+mj-lt"/>
              </a:defRPr>
            </a:lvl3pPr>
            <a:lvl4pPr>
              <a:defRPr lang="en-US" dirty="0">
                <a:solidFill>
                  <a:schemeClr val="tx1">
                    <a:lumMod val="65000"/>
                    <a:lumOff val="35000"/>
                  </a:schemeClr>
                </a:solidFill>
                <a:latin typeface="+mj-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360595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
    <p:spTree>
      <p:nvGrpSpPr>
        <p:cNvPr id="1" name=""/>
        <p:cNvGrpSpPr/>
        <p:nvPr/>
      </p:nvGrpSpPr>
      <p:grpSpPr>
        <a:xfrm>
          <a:off x="0" y="0"/>
          <a:ext cx="0" cy="0"/>
          <a:chOff x="0" y="0"/>
          <a:chExt cx="0" cy="0"/>
        </a:xfrm>
      </p:grpSpPr>
      <p:sp>
        <p:nvSpPr>
          <p:cNvPr id="2" name="Title 1"/>
          <p:cNvSpPr>
            <a:spLocks noGrp="1"/>
          </p:cNvSpPr>
          <p:nvPr>
            <p:ph type="title"/>
          </p:nvPr>
        </p:nvSpPr>
        <p:spPr>
          <a:xfrm>
            <a:off x="482600" y="443794"/>
            <a:ext cx="11074400" cy="1025921"/>
          </a:xfrm>
          <a:prstGeom prst="rect">
            <a:avLst/>
          </a:prstGeom>
        </p:spPr>
        <p:txBody>
          <a:bodyPr vert="horz" wrap="square" lIns="91440" tIns="45720" rIns="91440" bIns="45720" rtlCol="0" anchor="t" anchorCtr="0">
            <a:spAutoFit/>
          </a:bodyPr>
          <a:lstStyle>
            <a:lvl1pPr>
              <a:defRPr lang="en-US" sz="5867" dirty="0"/>
            </a:lvl1pPr>
          </a:lstStyle>
          <a:p>
            <a:pPr lvl="0"/>
            <a:r>
              <a:rPr lang="en-US" dirty="0"/>
              <a:t>Click to edit Master title style</a:t>
            </a:r>
          </a:p>
        </p:txBody>
      </p:sp>
      <p:sp>
        <p:nvSpPr>
          <p:cNvPr id="3" name="Content Placeholder 2"/>
          <p:cNvSpPr>
            <a:spLocks noGrp="1"/>
          </p:cNvSpPr>
          <p:nvPr>
            <p:ph idx="1"/>
          </p:nvPr>
        </p:nvSpPr>
        <p:spPr>
          <a:xfrm>
            <a:off x="482600" y="1333501"/>
            <a:ext cx="10972800" cy="2103140"/>
          </a:xfrm>
          <a:prstGeom prst="rect">
            <a:avLst/>
          </a:prstGeom>
        </p:spPr>
        <p:txBody>
          <a:bodyPr vert="horz" wrap="square" lIns="137160" tIns="45720" rIns="91440" bIns="45720" rtlCol="0">
            <a:spAutoFit/>
          </a:bodyPr>
          <a:lstStyle>
            <a:lvl1pPr marL="459306" indent="-459306">
              <a:buFont typeface="Arial" panose="020B0604020202020204" pitchFamily="34" charset="0"/>
              <a:buChar char="•"/>
              <a:defRPr lang="en-US" sz="4267" dirty="0" smtClean="0"/>
            </a:lvl1pPr>
            <a:lvl2pPr>
              <a:defRPr lang="en-US" dirty="0" smtClean="0"/>
            </a:lvl2pPr>
            <a:lvl3pPr>
              <a:defRPr lang="en-US" dirty="0" smtClean="0"/>
            </a:lvl3pPr>
            <a:lvl4pPr>
              <a:defRPr lang="en-US" dirty="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6"/>
          <p:cNvSpPr>
            <a:spLocks noGrp="1"/>
          </p:cNvSpPr>
          <p:nvPr>
            <p:ph type="sldNum" sz="quarter" idx="4"/>
          </p:nvPr>
        </p:nvSpPr>
        <p:spPr>
          <a:xfrm>
            <a:off x="482601" y="6366984"/>
            <a:ext cx="680484" cy="365125"/>
          </a:xfrm>
          <a:prstGeom prst="rect">
            <a:avLst/>
          </a:prstGeom>
        </p:spPr>
        <p:txBody>
          <a:bodyPr vert="horz" lIns="91440" tIns="45720" rIns="91440" bIns="45720" rtlCol="0" anchor="ctr"/>
          <a:lstStyle>
            <a:lvl1pPr>
              <a:defRPr lang="en-US" smtClean="0"/>
            </a:lvl1pPr>
          </a:lstStyle>
          <a:p>
            <a:fld id="{D82AC86B-39BA-4CB3-92E4-E7DC2740F1BF}" type="slidenum">
              <a:rPr lang="en-US" smtClean="0"/>
              <a:pPr/>
              <a:t>‹#›</a:t>
            </a:fld>
            <a:endParaRPr lang="en-US" dirty="0"/>
          </a:p>
        </p:txBody>
      </p:sp>
    </p:spTree>
    <p:extLst>
      <p:ext uri="{BB962C8B-B14F-4D97-AF65-F5344CB8AC3E}">
        <p14:creationId xmlns:p14="http://schemas.microsoft.com/office/powerpoint/2010/main" val="23705136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2" name="Slide Number Placeholder 6"/>
          <p:cNvSpPr>
            <a:spLocks noGrp="1"/>
          </p:cNvSpPr>
          <p:nvPr>
            <p:ph type="sldNum" sz="quarter" idx="4"/>
          </p:nvPr>
        </p:nvSpPr>
        <p:spPr>
          <a:xfrm>
            <a:off x="482601" y="6366984"/>
            <a:ext cx="680484" cy="365125"/>
          </a:xfrm>
          <a:prstGeom prst="rect">
            <a:avLst/>
          </a:prstGeom>
        </p:spPr>
        <p:txBody>
          <a:bodyPr vert="horz" lIns="91440" tIns="45720" rIns="91440" bIns="45720" rtlCol="0" anchor="ctr"/>
          <a:lstStyle>
            <a:lvl1pPr>
              <a:defRPr lang="en-US" smtClean="0"/>
            </a:lvl1pPr>
          </a:lstStyle>
          <a:p>
            <a:fld id="{D82AC86B-39BA-4CB3-92E4-E7DC2740F1BF}" type="slidenum">
              <a:rPr lang="en-US" smtClean="0"/>
              <a:pPr/>
              <a:t>‹#›</a:t>
            </a:fld>
            <a:endParaRPr lang="en-US" dirty="0"/>
          </a:p>
        </p:txBody>
      </p:sp>
    </p:spTree>
    <p:extLst>
      <p:ext uri="{BB962C8B-B14F-4D97-AF65-F5344CB8AC3E}">
        <p14:creationId xmlns:p14="http://schemas.microsoft.com/office/powerpoint/2010/main" val="79282536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68847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_purp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8" y="2695484"/>
            <a:ext cx="10894141" cy="1928733"/>
          </a:xfrm>
        </p:spPr>
        <p:txBody>
          <a:bodyPr/>
          <a:lstStyle>
            <a:lvl1pPr algn="ctr">
              <a:defRPr sz="5867" b="0" baseline="0">
                <a:solidFill>
                  <a:schemeClr val="bg2"/>
                </a:solidFill>
                <a:latin typeface="Arial Black" panose="020B0A04020102020204" pitchFamily="34" charset="0"/>
              </a:defRPr>
            </a:lvl1pPr>
          </a:lstStyle>
          <a:p>
            <a:r>
              <a:rPr lang="en-US" dirty="0"/>
              <a:t>Click to edit Master title style</a:t>
            </a:r>
          </a:p>
        </p:txBody>
      </p:sp>
      <p:pic>
        <p:nvPicPr>
          <p:cNvPr id="9" name="Picture 8"/>
          <p:cNvPicPr>
            <a:picLocks noChangeAspect="1"/>
          </p:cNvPicPr>
          <p:nvPr userDrawn="1"/>
        </p:nvPicPr>
        <p:blipFill>
          <a:blip r:embed="rId2"/>
          <a:stretch>
            <a:fillRect/>
          </a:stretch>
        </p:blipFill>
        <p:spPr>
          <a:xfrm>
            <a:off x="9413966" y="5966609"/>
            <a:ext cx="2560317" cy="731520"/>
          </a:xfrm>
          <a:prstGeom prst="rect">
            <a:avLst/>
          </a:prstGeom>
        </p:spPr>
      </p:pic>
    </p:spTree>
    <p:extLst>
      <p:ext uri="{BB962C8B-B14F-4D97-AF65-F5344CB8AC3E}">
        <p14:creationId xmlns:p14="http://schemas.microsoft.com/office/powerpoint/2010/main" val="426838043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82600" y="449891"/>
            <a:ext cx="10894141" cy="748988"/>
          </a:xfrm>
          <a:prstGeom prst="rect">
            <a:avLst/>
          </a:prstGeom>
        </p:spPr>
        <p:txBody>
          <a:bodyPr vert="horz" wrap="square" lIns="91440" tIns="45720" rIns="91440" bIns="45720" rtlCol="0" anchor="t" anchorCtr="0">
            <a:spAutoFit/>
          </a:bodyPr>
          <a:lstStyle/>
          <a:p>
            <a:r>
              <a:rPr lang="en-US" dirty="0"/>
              <a:t>Click to edit Master title style</a:t>
            </a:r>
          </a:p>
        </p:txBody>
      </p:sp>
      <p:sp>
        <p:nvSpPr>
          <p:cNvPr id="6" name="Text Placeholder 5"/>
          <p:cNvSpPr>
            <a:spLocks noGrp="1"/>
          </p:cNvSpPr>
          <p:nvPr>
            <p:ph type="body" idx="1"/>
          </p:nvPr>
        </p:nvSpPr>
        <p:spPr>
          <a:xfrm>
            <a:off x="482600" y="1337859"/>
            <a:ext cx="10894141" cy="2325423"/>
          </a:xfrm>
          <a:prstGeom prst="rect">
            <a:avLst/>
          </a:prstGeom>
        </p:spPr>
        <p:txBody>
          <a:bodyPr vert="horz" wrap="square" lIns="13716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482601" y="6366984"/>
            <a:ext cx="680484" cy="365125"/>
          </a:xfrm>
          <a:prstGeom prst="rect">
            <a:avLst/>
          </a:prstGeom>
        </p:spPr>
        <p:txBody>
          <a:bodyPr vert="horz" lIns="91440" tIns="45720" rIns="91440" bIns="45720" rtlCol="0" anchor="ctr"/>
          <a:lstStyle>
            <a:lvl1pPr algn="l">
              <a:defRPr sz="1200">
                <a:solidFill>
                  <a:schemeClr val="tx1"/>
                </a:solidFill>
                <a:latin typeface="Calibri" panose="020F0502020204030204" pitchFamily="34" charset="0"/>
                <a:ea typeface="Open Sans" panose="020B0606030504020204" pitchFamily="34" charset="0"/>
                <a:cs typeface="Open Sans" panose="020B0606030504020204" pitchFamily="34" charset="0"/>
              </a:defRPr>
            </a:lvl1pPr>
          </a:lstStyle>
          <a:p>
            <a:fld id="{D82AC86B-39BA-4CB3-92E4-E7DC2740F1BF}" type="slidenum">
              <a:rPr lang="en-US" smtClean="0"/>
              <a:pPr/>
              <a:t>‹#›</a:t>
            </a:fld>
            <a:endParaRPr lang="en-US" dirty="0"/>
          </a:p>
        </p:txBody>
      </p:sp>
      <p:pic>
        <p:nvPicPr>
          <p:cNvPr id="15" name="Picture 14"/>
          <p:cNvPicPr>
            <a:picLocks noChangeAspect="1"/>
          </p:cNvPicPr>
          <p:nvPr userDrawn="1"/>
        </p:nvPicPr>
        <p:blipFill>
          <a:blip r:embed="rId9"/>
          <a:stretch>
            <a:fillRect/>
          </a:stretch>
        </p:blipFill>
        <p:spPr>
          <a:xfrm>
            <a:off x="9970863" y="6133789"/>
            <a:ext cx="1920239" cy="548640"/>
          </a:xfrm>
          <a:prstGeom prst="rect">
            <a:avLst/>
          </a:prstGeom>
        </p:spPr>
      </p:pic>
    </p:spTree>
    <p:extLst>
      <p:ext uri="{BB962C8B-B14F-4D97-AF65-F5344CB8AC3E}">
        <p14:creationId xmlns:p14="http://schemas.microsoft.com/office/powerpoint/2010/main" val="364666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p:fade/>
  </p:transition>
  <p:hf hdr="0" ftr="0" dt="0"/>
  <p:txStyles>
    <p:titleStyle>
      <a:lvl1pPr algn="l" defTabSz="609585" rtl="0" fontAlgn="base">
        <a:spcBef>
          <a:spcPct val="0"/>
        </a:spcBef>
        <a:spcAft>
          <a:spcPct val="0"/>
        </a:spcAft>
        <a:defRPr sz="4267" b="1" kern="1200">
          <a:solidFill>
            <a:schemeClr val="tx2"/>
          </a:solidFill>
          <a:latin typeface="+mj-lt"/>
          <a:ea typeface="+mj-ea"/>
          <a:cs typeface="Arial" panose="020B0604020202020204" pitchFamily="34" charset="0"/>
        </a:defRPr>
      </a:lvl1pPr>
      <a:lvl2pPr algn="ctr" defTabSz="609585" rtl="0" fontAlgn="base">
        <a:spcBef>
          <a:spcPct val="0"/>
        </a:spcBef>
        <a:spcAft>
          <a:spcPct val="0"/>
        </a:spcAft>
        <a:defRPr sz="5867">
          <a:solidFill>
            <a:schemeClr val="tx1"/>
          </a:solidFill>
          <a:latin typeface="Calibri" pitchFamily="34" charset="0"/>
        </a:defRPr>
      </a:lvl2pPr>
      <a:lvl3pPr algn="ctr" defTabSz="609585" rtl="0" fontAlgn="base">
        <a:spcBef>
          <a:spcPct val="0"/>
        </a:spcBef>
        <a:spcAft>
          <a:spcPct val="0"/>
        </a:spcAft>
        <a:defRPr sz="5867">
          <a:solidFill>
            <a:schemeClr val="tx1"/>
          </a:solidFill>
          <a:latin typeface="Calibri" pitchFamily="34" charset="0"/>
        </a:defRPr>
      </a:lvl3pPr>
      <a:lvl4pPr algn="ctr" defTabSz="609585" rtl="0" fontAlgn="base">
        <a:spcBef>
          <a:spcPct val="0"/>
        </a:spcBef>
        <a:spcAft>
          <a:spcPct val="0"/>
        </a:spcAft>
        <a:defRPr sz="5867">
          <a:solidFill>
            <a:schemeClr val="tx1"/>
          </a:solidFill>
          <a:latin typeface="Calibri" pitchFamily="34" charset="0"/>
        </a:defRPr>
      </a:lvl4pPr>
      <a:lvl5pPr algn="ctr" defTabSz="609585" rtl="0" fontAlgn="base">
        <a:spcBef>
          <a:spcPct val="0"/>
        </a:spcBef>
        <a:spcAft>
          <a:spcPct val="0"/>
        </a:spcAft>
        <a:defRPr sz="5867">
          <a:solidFill>
            <a:schemeClr val="tx1"/>
          </a:solidFill>
          <a:latin typeface="Calibri" pitchFamily="34" charset="0"/>
        </a:defRPr>
      </a:lvl5pPr>
      <a:lvl6pPr marL="609585" algn="ctr" defTabSz="609585" rtl="0" fontAlgn="base">
        <a:spcBef>
          <a:spcPct val="0"/>
        </a:spcBef>
        <a:spcAft>
          <a:spcPct val="0"/>
        </a:spcAft>
        <a:defRPr sz="5867">
          <a:solidFill>
            <a:schemeClr val="tx1"/>
          </a:solidFill>
          <a:latin typeface="Calibri" pitchFamily="34" charset="0"/>
        </a:defRPr>
      </a:lvl6pPr>
      <a:lvl7pPr marL="1219170" algn="ctr" defTabSz="609585" rtl="0" fontAlgn="base">
        <a:spcBef>
          <a:spcPct val="0"/>
        </a:spcBef>
        <a:spcAft>
          <a:spcPct val="0"/>
        </a:spcAft>
        <a:defRPr sz="5867">
          <a:solidFill>
            <a:schemeClr val="tx1"/>
          </a:solidFill>
          <a:latin typeface="Calibri" pitchFamily="34" charset="0"/>
        </a:defRPr>
      </a:lvl7pPr>
      <a:lvl8pPr marL="1828754" algn="ctr" defTabSz="609585" rtl="0" fontAlgn="base">
        <a:spcBef>
          <a:spcPct val="0"/>
        </a:spcBef>
        <a:spcAft>
          <a:spcPct val="0"/>
        </a:spcAft>
        <a:defRPr sz="5867">
          <a:solidFill>
            <a:schemeClr val="tx1"/>
          </a:solidFill>
          <a:latin typeface="Calibri" pitchFamily="34" charset="0"/>
        </a:defRPr>
      </a:lvl8pPr>
      <a:lvl9pPr marL="2438339" algn="ctr" defTabSz="609585" rtl="0" fontAlgn="base">
        <a:spcBef>
          <a:spcPct val="0"/>
        </a:spcBef>
        <a:spcAft>
          <a:spcPct val="0"/>
        </a:spcAft>
        <a:defRPr sz="5867">
          <a:solidFill>
            <a:schemeClr val="tx1"/>
          </a:solidFill>
          <a:latin typeface="Calibri" pitchFamily="34" charset="0"/>
        </a:defRPr>
      </a:lvl9pPr>
    </p:titleStyle>
    <p:bodyStyle>
      <a:lvl1pPr marL="0" indent="0" algn="l" defTabSz="609585" rtl="0" fontAlgn="base">
        <a:spcBef>
          <a:spcPts val="0"/>
        </a:spcBef>
        <a:spcAft>
          <a:spcPts val="133"/>
        </a:spcAft>
        <a:buFont typeface="Arial" charset="0"/>
        <a:buNone/>
        <a:defRPr sz="2933" kern="1200">
          <a:solidFill>
            <a:schemeClr val="tx1"/>
          </a:solidFill>
          <a:latin typeface="+mn-lt"/>
          <a:ea typeface="Open Sans" panose="020B0606030504020204" pitchFamily="34" charset="0"/>
          <a:cs typeface="Open Sans" panose="020B0606030504020204" pitchFamily="34" charset="0"/>
        </a:defRPr>
      </a:lvl1pPr>
      <a:lvl2pPr marL="759865" indent="-304792" algn="l" defTabSz="609585" rtl="0" fontAlgn="base">
        <a:spcBef>
          <a:spcPts val="0"/>
        </a:spcBef>
        <a:spcAft>
          <a:spcPts val="133"/>
        </a:spcAft>
        <a:buFont typeface="Arial" panose="020B0604020202020204" pitchFamily="34" charset="0"/>
        <a:buChar char="•"/>
        <a:defRPr sz="2933" kern="1200">
          <a:solidFill>
            <a:schemeClr val="tx1"/>
          </a:solidFill>
          <a:latin typeface="+mn-lt"/>
          <a:ea typeface="Open Sans" panose="020B0606030504020204" pitchFamily="34" charset="0"/>
          <a:cs typeface="Open Sans" panose="020B0606030504020204" pitchFamily="34" charset="0"/>
        </a:defRPr>
      </a:lvl2pPr>
      <a:lvl3pPr marL="1068891" indent="-302676" algn="l" defTabSz="609585" rtl="0" fontAlgn="base">
        <a:spcBef>
          <a:spcPts val="0"/>
        </a:spcBef>
        <a:spcAft>
          <a:spcPts val="133"/>
        </a:spcAft>
        <a:buFont typeface="Arial" charset="0"/>
        <a:buChar char="•"/>
        <a:defRPr sz="2667" kern="1200">
          <a:solidFill>
            <a:schemeClr val="tx1"/>
          </a:solidFill>
          <a:latin typeface="+mn-lt"/>
          <a:ea typeface="Open Sans" panose="020B0606030504020204" pitchFamily="34" charset="0"/>
          <a:cs typeface="Open Sans" panose="020B0606030504020204" pitchFamily="34" charset="0"/>
        </a:defRPr>
      </a:lvl3pPr>
      <a:lvl4pPr marL="1369450" indent="-294210" algn="l" defTabSz="609585" rtl="0" fontAlgn="base">
        <a:spcBef>
          <a:spcPts val="0"/>
        </a:spcBef>
        <a:spcAft>
          <a:spcPts val="133"/>
        </a:spcAft>
        <a:buFont typeface="Arial" panose="020B0604020202020204" pitchFamily="34" charset="0"/>
        <a:buChar char="•"/>
        <a:defRPr sz="2667" kern="1200">
          <a:solidFill>
            <a:schemeClr val="tx1"/>
          </a:solidFill>
          <a:latin typeface="+mn-lt"/>
          <a:ea typeface="Open Sans" panose="020B0606030504020204" pitchFamily="34" charset="0"/>
          <a:cs typeface="Open Sans" panose="020B0606030504020204" pitchFamily="34" charset="0"/>
        </a:defRPr>
      </a:lvl4pPr>
      <a:lvl5pPr marL="1678475" indent="-319609" algn="l" defTabSz="609585" rtl="0" fontAlgn="base">
        <a:spcBef>
          <a:spcPts val="0"/>
        </a:spcBef>
        <a:spcAft>
          <a:spcPts val="133"/>
        </a:spcAft>
        <a:buFont typeface="Arial" panose="020B0604020202020204" pitchFamily="34" charset="0"/>
        <a:buChar char="•"/>
        <a:defRPr sz="2667" kern="1200">
          <a:solidFill>
            <a:schemeClr val="tx1"/>
          </a:solidFill>
          <a:latin typeface="+mn-lt"/>
          <a:ea typeface="Open Sans" panose="020B0606030504020204" pitchFamily="34" charset="0"/>
          <a:cs typeface="Open Sans" panose="020B0606030504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88">
          <p15:clr>
            <a:srgbClr val="F26B43"/>
          </p15:clr>
        </p15:guide>
        <p15:guide id="4" orient="horz" pos="279">
          <p15:clr>
            <a:srgbClr val="F26B43"/>
          </p15:clr>
        </p15:guide>
        <p15:guide id="5" orient="horz" pos="840">
          <p15:clr>
            <a:srgbClr val="F26B43"/>
          </p15:clr>
        </p15:guide>
        <p15:guide id="6" pos="542">
          <p15:clr>
            <a:srgbClr val="F26B43"/>
          </p15:clr>
        </p15:guide>
        <p15:guide id="7" pos="556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ec.gov/search-filing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www.sec.gov/search-filing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sec.gov/search-filings/edgar-application-programming-interface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ata.sec.gov/api/xbrl/companyfacts/CIK0000789460.json"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0203" y="2005956"/>
            <a:ext cx="8685177" cy="1582934"/>
          </a:xfrm>
        </p:spPr>
        <p:txBody>
          <a:bodyPr/>
          <a:lstStyle/>
          <a:p>
            <a:r>
              <a:rPr lang="en-US" sz="3600" dirty="0"/>
              <a:t>EDGAR Explorer: </a:t>
            </a:r>
            <a:br>
              <a:rPr lang="en-US" sz="3600" dirty="0"/>
            </a:br>
            <a:r>
              <a:rPr lang="en-US" sz="3600" dirty="0"/>
              <a:t>XBRL and API</a:t>
            </a:r>
            <a:r>
              <a:rPr lang="en-US" sz="2400" dirty="0"/>
              <a:t>s </a:t>
            </a:r>
            <a:r>
              <a:rPr lang="en-US" sz="3200" dirty="0"/>
              <a:t>2</a:t>
            </a:r>
            <a:endParaRPr lang="en-US" sz="3600" dirty="0"/>
          </a:p>
        </p:txBody>
      </p:sp>
      <p:sp>
        <p:nvSpPr>
          <p:cNvPr id="9" name="Subtitle 8">
            <a:extLst>
              <a:ext uri="{FF2B5EF4-FFF2-40B4-BE49-F238E27FC236}">
                <a16:creationId xmlns:a16="http://schemas.microsoft.com/office/drawing/2014/main" id="{B2773AAD-913F-4F7D-B76C-297F2718F473}"/>
              </a:ext>
            </a:extLst>
          </p:cNvPr>
          <p:cNvSpPr>
            <a:spLocks noGrp="1"/>
          </p:cNvSpPr>
          <p:nvPr>
            <p:ph type="subTitle" idx="1"/>
          </p:nvPr>
        </p:nvSpPr>
        <p:spPr>
          <a:xfrm>
            <a:off x="482603" y="4019111"/>
            <a:ext cx="8502777" cy="1928733"/>
          </a:xfrm>
        </p:spPr>
        <p:txBody>
          <a:bodyPr/>
          <a:lstStyle/>
          <a:p>
            <a:r>
              <a:rPr lang="en-US" sz="3600" dirty="0"/>
              <a:t>Data Analytics for Professional Accountants </a:t>
            </a:r>
            <a:r>
              <a:rPr lang="en-US" sz="4000" dirty="0"/>
              <a:t>(ACCTG 522)</a:t>
            </a:r>
          </a:p>
          <a:p>
            <a:r>
              <a:rPr lang="en-US" sz="3600" dirty="0"/>
              <a:t>Class 9 | MPAcc Class of 2026</a:t>
            </a:r>
          </a:p>
        </p:txBody>
      </p:sp>
    </p:spTree>
    <p:extLst>
      <p:ext uri="{BB962C8B-B14F-4D97-AF65-F5344CB8AC3E}">
        <p14:creationId xmlns:p14="http://schemas.microsoft.com/office/powerpoint/2010/main" val="228729265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63E01-D5CA-023B-7967-9C0428CBA4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19BD2C-647D-F628-D9DB-98B91846DC11}"/>
              </a:ext>
            </a:extLst>
          </p:cNvPr>
          <p:cNvSpPr>
            <a:spLocks noGrp="1"/>
          </p:cNvSpPr>
          <p:nvPr>
            <p:ph type="title"/>
          </p:nvPr>
        </p:nvSpPr>
        <p:spPr>
          <a:xfrm>
            <a:off x="0" y="354233"/>
            <a:ext cx="11187404" cy="1359283"/>
          </a:xfrm>
        </p:spPr>
        <p:txBody>
          <a:bodyPr/>
          <a:lstStyle/>
          <a:p>
            <a:r>
              <a:rPr lang="en-US" dirty="0"/>
              <a:t>XBRL Filings</a:t>
            </a:r>
          </a:p>
        </p:txBody>
      </p:sp>
      <p:sp>
        <p:nvSpPr>
          <p:cNvPr id="3" name="Content Placeholder 2">
            <a:extLst>
              <a:ext uri="{FF2B5EF4-FFF2-40B4-BE49-F238E27FC236}">
                <a16:creationId xmlns:a16="http://schemas.microsoft.com/office/drawing/2014/main" id="{9D4372D2-0F2E-1B5A-794F-D185D6741FC0}"/>
              </a:ext>
            </a:extLst>
          </p:cNvPr>
          <p:cNvSpPr>
            <a:spLocks noGrp="1"/>
          </p:cNvSpPr>
          <p:nvPr>
            <p:ph idx="1"/>
          </p:nvPr>
        </p:nvSpPr>
        <p:spPr>
          <a:xfrm>
            <a:off x="370632" y="2061289"/>
            <a:ext cx="10994053" cy="1854354"/>
          </a:xfrm>
        </p:spPr>
        <p:txBody>
          <a:bodyPr/>
          <a:lstStyle/>
          <a:p>
            <a:r>
              <a:rPr lang="en-US" sz="2800" b="1" dirty="0"/>
              <a:t>Use the EDGAR Search Tool</a:t>
            </a:r>
          </a:p>
          <a:p>
            <a:pPr marL="571500" indent="-571500">
              <a:buFont typeface="Arial" panose="020B0604020202020204" pitchFamily="34" charset="0"/>
              <a:buChar char="•"/>
            </a:pPr>
            <a:r>
              <a:rPr lang="en-US" sz="2800" dirty="0">
                <a:hlinkClick r:id="rId3"/>
              </a:rPr>
              <a:t>SEC.gov | Search Filings</a:t>
            </a:r>
            <a:r>
              <a:rPr lang="en-US" sz="2800" dirty="0"/>
              <a:t> (</a:t>
            </a:r>
            <a:r>
              <a:rPr lang="en-US" sz="2800" dirty="0">
                <a:hlinkClick r:id="rId4"/>
              </a:rPr>
              <a:t>www.sec.gov/search-filings</a:t>
            </a:r>
            <a:r>
              <a:rPr lang="en-US" sz="2800" dirty="0"/>
              <a:t>).</a:t>
            </a:r>
          </a:p>
          <a:p>
            <a:pPr marL="571500" indent="-571500">
              <a:buFont typeface="Arial" panose="020B0604020202020204" pitchFamily="34" charset="0"/>
              <a:buChar char="•"/>
            </a:pPr>
            <a:r>
              <a:rPr lang="en-US" sz="2800" dirty="0"/>
              <a:t>Obtain the most recent 10-K of your target company.</a:t>
            </a:r>
          </a:p>
          <a:p>
            <a:pPr marL="571500" indent="-571500">
              <a:buFont typeface="Arial" panose="020B0604020202020204" pitchFamily="34" charset="0"/>
              <a:buChar char="•"/>
            </a:pPr>
            <a:r>
              <a:rPr lang="en-US" sz="2800" dirty="0"/>
              <a:t>Access the </a:t>
            </a:r>
            <a:r>
              <a:rPr lang="en-US" sz="2800" b="1" dirty="0"/>
              <a:t>XBRL instance </a:t>
            </a:r>
            <a:r>
              <a:rPr lang="en-US" sz="2800" dirty="0"/>
              <a:t>of the 10-K.</a:t>
            </a:r>
          </a:p>
        </p:txBody>
      </p:sp>
    </p:spTree>
    <p:extLst>
      <p:ext uri="{BB962C8B-B14F-4D97-AF65-F5344CB8AC3E}">
        <p14:creationId xmlns:p14="http://schemas.microsoft.com/office/powerpoint/2010/main" val="69560157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9C7584-0CF8-57B1-CA9A-5D07D41226D6}"/>
              </a:ext>
            </a:extLst>
          </p:cNvPr>
          <p:cNvPicPr>
            <a:picLocks noChangeAspect="1"/>
          </p:cNvPicPr>
          <p:nvPr/>
        </p:nvPicPr>
        <p:blipFill>
          <a:blip r:embed="rId3"/>
          <a:stretch>
            <a:fillRect/>
          </a:stretch>
        </p:blipFill>
        <p:spPr>
          <a:xfrm>
            <a:off x="675518" y="132890"/>
            <a:ext cx="10840963" cy="6592220"/>
          </a:xfrm>
          <a:prstGeom prst="rect">
            <a:avLst/>
          </a:prstGeom>
        </p:spPr>
      </p:pic>
      <p:cxnSp>
        <p:nvCxnSpPr>
          <p:cNvPr id="5" name="Straight Arrow Connector 4">
            <a:extLst>
              <a:ext uri="{FF2B5EF4-FFF2-40B4-BE49-F238E27FC236}">
                <a16:creationId xmlns:a16="http://schemas.microsoft.com/office/drawing/2014/main" id="{D8AB002C-32BF-53AE-C610-1E1119EB6CAA}"/>
              </a:ext>
            </a:extLst>
          </p:cNvPr>
          <p:cNvCxnSpPr/>
          <p:nvPr/>
        </p:nvCxnSpPr>
        <p:spPr>
          <a:xfrm>
            <a:off x="660400" y="3666067"/>
            <a:ext cx="1303867" cy="1583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168061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F0758-0AF9-B01A-5A81-556588F394BB}"/>
              </a:ext>
            </a:extLst>
          </p:cNvPr>
          <p:cNvPicPr>
            <a:picLocks noChangeAspect="1"/>
          </p:cNvPicPr>
          <p:nvPr/>
        </p:nvPicPr>
        <p:blipFill>
          <a:blip r:embed="rId3"/>
          <a:stretch>
            <a:fillRect/>
          </a:stretch>
        </p:blipFill>
        <p:spPr>
          <a:xfrm>
            <a:off x="1547177" y="1242707"/>
            <a:ext cx="9097645" cy="4372585"/>
          </a:xfrm>
          <a:prstGeom prst="rect">
            <a:avLst/>
          </a:prstGeom>
        </p:spPr>
      </p:pic>
    </p:spTree>
    <p:extLst>
      <p:ext uri="{BB962C8B-B14F-4D97-AF65-F5344CB8AC3E}">
        <p14:creationId xmlns:p14="http://schemas.microsoft.com/office/powerpoint/2010/main" val="64333975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BB17DC-EC3B-4F4B-6A61-49E80BAE75DE}"/>
              </a:ext>
            </a:extLst>
          </p:cNvPr>
          <p:cNvPicPr>
            <a:picLocks noChangeAspect="1"/>
          </p:cNvPicPr>
          <p:nvPr/>
        </p:nvPicPr>
        <p:blipFill>
          <a:blip r:embed="rId3"/>
          <a:stretch>
            <a:fillRect/>
          </a:stretch>
        </p:blipFill>
        <p:spPr>
          <a:xfrm>
            <a:off x="0" y="544169"/>
            <a:ext cx="12192000" cy="5769661"/>
          </a:xfrm>
          <a:prstGeom prst="rect">
            <a:avLst/>
          </a:prstGeom>
        </p:spPr>
      </p:pic>
    </p:spTree>
    <p:extLst>
      <p:ext uri="{BB962C8B-B14F-4D97-AF65-F5344CB8AC3E}">
        <p14:creationId xmlns:p14="http://schemas.microsoft.com/office/powerpoint/2010/main" val="360148978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57DF1A-69DB-A608-1D54-C383273D8B30}"/>
              </a:ext>
            </a:extLst>
          </p:cNvPr>
          <p:cNvPicPr>
            <a:picLocks noChangeAspect="1"/>
          </p:cNvPicPr>
          <p:nvPr/>
        </p:nvPicPr>
        <p:blipFill>
          <a:blip r:embed="rId2"/>
          <a:stretch>
            <a:fillRect/>
          </a:stretch>
        </p:blipFill>
        <p:spPr>
          <a:xfrm>
            <a:off x="0" y="1789993"/>
            <a:ext cx="6192114" cy="5068007"/>
          </a:xfrm>
          <a:prstGeom prst="rect">
            <a:avLst/>
          </a:prstGeom>
        </p:spPr>
      </p:pic>
      <p:pic>
        <p:nvPicPr>
          <p:cNvPr id="3" name="Picture 2">
            <a:extLst>
              <a:ext uri="{FF2B5EF4-FFF2-40B4-BE49-F238E27FC236}">
                <a16:creationId xmlns:a16="http://schemas.microsoft.com/office/drawing/2014/main" id="{6C24B5B5-CD95-23C7-3F50-0C863CF88706}"/>
              </a:ext>
            </a:extLst>
          </p:cNvPr>
          <p:cNvPicPr>
            <a:picLocks noChangeAspect="1"/>
          </p:cNvPicPr>
          <p:nvPr/>
        </p:nvPicPr>
        <p:blipFill>
          <a:blip r:embed="rId3"/>
          <a:stretch>
            <a:fillRect/>
          </a:stretch>
        </p:blipFill>
        <p:spPr>
          <a:xfrm>
            <a:off x="6192114" y="485364"/>
            <a:ext cx="8926171" cy="2943636"/>
          </a:xfrm>
          <a:prstGeom prst="rect">
            <a:avLst/>
          </a:prstGeom>
        </p:spPr>
      </p:pic>
      <p:cxnSp>
        <p:nvCxnSpPr>
          <p:cNvPr id="7" name="Straight Arrow Connector 6">
            <a:extLst>
              <a:ext uri="{FF2B5EF4-FFF2-40B4-BE49-F238E27FC236}">
                <a16:creationId xmlns:a16="http://schemas.microsoft.com/office/drawing/2014/main" id="{0B535DF9-A2B3-16BC-A131-145BBF82CD10}"/>
              </a:ext>
            </a:extLst>
          </p:cNvPr>
          <p:cNvCxnSpPr/>
          <p:nvPr/>
        </p:nvCxnSpPr>
        <p:spPr>
          <a:xfrm flipH="1">
            <a:off x="4445185" y="1301518"/>
            <a:ext cx="1746929" cy="41915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173803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7C469B-B48C-AB83-1A14-64F3F8A2DF80}"/>
              </a:ext>
            </a:extLst>
          </p:cNvPr>
          <p:cNvPicPr>
            <a:picLocks noChangeAspect="1"/>
          </p:cNvPicPr>
          <p:nvPr/>
        </p:nvPicPr>
        <p:blipFill>
          <a:blip r:embed="rId2"/>
          <a:stretch>
            <a:fillRect/>
          </a:stretch>
        </p:blipFill>
        <p:spPr>
          <a:xfrm>
            <a:off x="0" y="0"/>
            <a:ext cx="9156257" cy="6858000"/>
          </a:xfrm>
          <a:prstGeom prst="rect">
            <a:avLst/>
          </a:prstGeom>
        </p:spPr>
      </p:pic>
      <p:pic>
        <p:nvPicPr>
          <p:cNvPr id="11" name="Picture 10">
            <a:extLst>
              <a:ext uri="{FF2B5EF4-FFF2-40B4-BE49-F238E27FC236}">
                <a16:creationId xmlns:a16="http://schemas.microsoft.com/office/drawing/2014/main" id="{EEA848F6-6555-3288-3919-5019FCA91D8B}"/>
              </a:ext>
            </a:extLst>
          </p:cNvPr>
          <p:cNvPicPr>
            <a:picLocks noChangeAspect="1"/>
          </p:cNvPicPr>
          <p:nvPr/>
        </p:nvPicPr>
        <p:blipFill>
          <a:blip r:embed="rId3"/>
          <a:stretch>
            <a:fillRect/>
          </a:stretch>
        </p:blipFill>
        <p:spPr>
          <a:xfrm>
            <a:off x="9156257" y="-2291392"/>
            <a:ext cx="3046721" cy="9149392"/>
          </a:xfrm>
          <a:prstGeom prst="rect">
            <a:avLst/>
          </a:prstGeom>
        </p:spPr>
      </p:pic>
      <p:pic>
        <p:nvPicPr>
          <p:cNvPr id="15" name="Picture 14">
            <a:extLst>
              <a:ext uri="{FF2B5EF4-FFF2-40B4-BE49-F238E27FC236}">
                <a16:creationId xmlns:a16="http://schemas.microsoft.com/office/drawing/2014/main" id="{0D39028D-4028-4BE6-C3B0-AFA2D9C11E14}"/>
              </a:ext>
            </a:extLst>
          </p:cNvPr>
          <p:cNvPicPr>
            <a:picLocks noChangeAspect="1"/>
          </p:cNvPicPr>
          <p:nvPr/>
        </p:nvPicPr>
        <p:blipFill>
          <a:blip r:embed="rId4"/>
          <a:stretch>
            <a:fillRect/>
          </a:stretch>
        </p:blipFill>
        <p:spPr>
          <a:xfrm>
            <a:off x="2985654" y="1601869"/>
            <a:ext cx="5570380" cy="4137266"/>
          </a:xfrm>
          <a:prstGeom prst="rect">
            <a:avLst/>
          </a:prstGeom>
        </p:spPr>
      </p:pic>
      <p:cxnSp>
        <p:nvCxnSpPr>
          <p:cNvPr id="13" name="Straight Arrow Connector 12">
            <a:extLst>
              <a:ext uri="{FF2B5EF4-FFF2-40B4-BE49-F238E27FC236}">
                <a16:creationId xmlns:a16="http://schemas.microsoft.com/office/drawing/2014/main" id="{BC750A9D-A4EE-4417-C17B-13C13835ED11}"/>
              </a:ext>
            </a:extLst>
          </p:cNvPr>
          <p:cNvCxnSpPr>
            <a:cxnSpLocks/>
          </p:cNvCxnSpPr>
          <p:nvPr/>
        </p:nvCxnSpPr>
        <p:spPr>
          <a:xfrm>
            <a:off x="7041547" y="4685466"/>
            <a:ext cx="2376106" cy="8276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3729A8D0-1EBC-04D9-0F12-2C677289AD6A}"/>
              </a:ext>
            </a:extLst>
          </p:cNvPr>
          <p:cNvSpPr/>
          <p:nvPr/>
        </p:nvSpPr>
        <p:spPr>
          <a:xfrm>
            <a:off x="9417652" y="6047053"/>
            <a:ext cx="1581845" cy="433839"/>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78ED007-5837-4ABD-E32C-80B258AC3818}"/>
              </a:ext>
            </a:extLst>
          </p:cNvPr>
          <p:cNvSpPr/>
          <p:nvPr/>
        </p:nvSpPr>
        <p:spPr>
          <a:xfrm>
            <a:off x="9456587" y="5216084"/>
            <a:ext cx="1581845" cy="433839"/>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24D72A1C-7508-7B72-B2FF-C4BD3D589F18}"/>
              </a:ext>
            </a:extLst>
          </p:cNvPr>
          <p:cNvCxnSpPr/>
          <p:nvPr/>
        </p:nvCxnSpPr>
        <p:spPr>
          <a:xfrm>
            <a:off x="7041547" y="4685466"/>
            <a:ext cx="2302687" cy="15785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051504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2BBE3-C433-E3D0-DBBE-E85D9C809450}"/>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605CB08-9044-D1E9-0164-C945E931B0EA}"/>
              </a:ext>
            </a:extLst>
          </p:cNvPr>
          <p:cNvPicPr>
            <a:picLocks noChangeAspect="1"/>
          </p:cNvPicPr>
          <p:nvPr/>
        </p:nvPicPr>
        <p:blipFill>
          <a:blip r:embed="rId2"/>
          <a:stretch>
            <a:fillRect/>
          </a:stretch>
        </p:blipFill>
        <p:spPr>
          <a:xfrm>
            <a:off x="0" y="0"/>
            <a:ext cx="9156257" cy="6858000"/>
          </a:xfrm>
          <a:prstGeom prst="rect">
            <a:avLst/>
          </a:prstGeom>
        </p:spPr>
      </p:pic>
      <p:pic>
        <p:nvPicPr>
          <p:cNvPr id="11" name="Picture 10">
            <a:extLst>
              <a:ext uri="{FF2B5EF4-FFF2-40B4-BE49-F238E27FC236}">
                <a16:creationId xmlns:a16="http://schemas.microsoft.com/office/drawing/2014/main" id="{7F59C424-3CFF-AA45-AE3C-BA7DFE26F029}"/>
              </a:ext>
            </a:extLst>
          </p:cNvPr>
          <p:cNvPicPr>
            <a:picLocks noChangeAspect="1"/>
          </p:cNvPicPr>
          <p:nvPr/>
        </p:nvPicPr>
        <p:blipFill>
          <a:blip r:embed="rId3"/>
          <a:stretch>
            <a:fillRect/>
          </a:stretch>
        </p:blipFill>
        <p:spPr>
          <a:xfrm>
            <a:off x="9156257" y="-2291392"/>
            <a:ext cx="3046721" cy="9149392"/>
          </a:xfrm>
          <a:prstGeom prst="rect">
            <a:avLst/>
          </a:prstGeom>
        </p:spPr>
      </p:pic>
      <p:sp>
        <p:nvSpPr>
          <p:cNvPr id="18" name="Rectangle 17">
            <a:extLst>
              <a:ext uri="{FF2B5EF4-FFF2-40B4-BE49-F238E27FC236}">
                <a16:creationId xmlns:a16="http://schemas.microsoft.com/office/drawing/2014/main" id="{B44BEEF3-4C45-6E22-99D9-DD7DD45E9DA1}"/>
              </a:ext>
            </a:extLst>
          </p:cNvPr>
          <p:cNvSpPr/>
          <p:nvPr/>
        </p:nvSpPr>
        <p:spPr>
          <a:xfrm>
            <a:off x="9417653" y="2283304"/>
            <a:ext cx="2120740" cy="1145696"/>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58BBC4D-5479-1C8B-A043-2D3EF1E55DFE}"/>
              </a:ext>
            </a:extLst>
          </p:cNvPr>
          <p:cNvSpPr/>
          <p:nvPr/>
        </p:nvSpPr>
        <p:spPr>
          <a:xfrm>
            <a:off x="9417653" y="3683914"/>
            <a:ext cx="2120740" cy="1302525"/>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4DB86E02-EAE6-6C38-0CF0-F6F18B392CE3}"/>
              </a:ext>
            </a:extLst>
          </p:cNvPr>
          <p:cNvCxnSpPr/>
          <p:nvPr/>
        </p:nvCxnSpPr>
        <p:spPr>
          <a:xfrm>
            <a:off x="6012673" y="3170797"/>
            <a:ext cx="3404980" cy="10130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B0D7B3B4-2621-4892-25DC-7E741E1A19FE}"/>
              </a:ext>
            </a:extLst>
          </p:cNvPr>
          <p:cNvCxnSpPr/>
          <p:nvPr/>
        </p:nvCxnSpPr>
        <p:spPr>
          <a:xfrm flipV="1">
            <a:off x="6045565" y="2822141"/>
            <a:ext cx="3372088" cy="3157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99B537C-4D36-C5B7-75F5-05F560BA7AA3}"/>
              </a:ext>
            </a:extLst>
          </p:cNvPr>
          <p:cNvSpPr txBox="1"/>
          <p:nvPr/>
        </p:nvSpPr>
        <p:spPr>
          <a:xfrm>
            <a:off x="3651022" y="1998724"/>
            <a:ext cx="2361651" cy="2031325"/>
          </a:xfrm>
          <a:prstGeom prst="rect">
            <a:avLst/>
          </a:prstGeom>
          <a:solidFill>
            <a:schemeClr val="bg1"/>
          </a:solidFill>
        </p:spPr>
        <p:txBody>
          <a:bodyPr wrap="square" rtlCol="0">
            <a:spAutoFit/>
          </a:bodyPr>
          <a:lstStyle/>
          <a:p>
            <a:r>
              <a:rPr lang="en-US" dirty="0">
                <a:latin typeface="+mn-lt"/>
              </a:rPr>
              <a:t>Data linked via “</a:t>
            </a:r>
            <a:r>
              <a:rPr lang="en-US" dirty="0" err="1">
                <a:latin typeface="+mn-lt"/>
              </a:rPr>
              <a:t>accn</a:t>
            </a:r>
            <a:r>
              <a:rPr lang="en-US" dirty="0">
                <a:latin typeface="+mn-lt"/>
              </a:rPr>
              <a:t>” note start and end, 9m and 3m periods. Why? Because 10-Qs report cumulative results from beginning of fiscal year.</a:t>
            </a:r>
          </a:p>
        </p:txBody>
      </p:sp>
      <p:sp>
        <p:nvSpPr>
          <p:cNvPr id="7" name="TextBox 6">
            <a:extLst>
              <a:ext uri="{FF2B5EF4-FFF2-40B4-BE49-F238E27FC236}">
                <a16:creationId xmlns:a16="http://schemas.microsoft.com/office/drawing/2014/main" id="{46FAD50C-8663-E3E2-EBA5-58474B7C35FD}"/>
              </a:ext>
            </a:extLst>
          </p:cNvPr>
          <p:cNvSpPr txBox="1"/>
          <p:nvPr/>
        </p:nvSpPr>
        <p:spPr>
          <a:xfrm>
            <a:off x="3651021" y="4186459"/>
            <a:ext cx="2361651" cy="1477328"/>
          </a:xfrm>
          <a:prstGeom prst="rect">
            <a:avLst/>
          </a:prstGeom>
          <a:solidFill>
            <a:schemeClr val="bg1"/>
          </a:solidFill>
        </p:spPr>
        <p:txBody>
          <a:bodyPr wrap="square" rtlCol="0">
            <a:spAutoFit/>
          </a:bodyPr>
          <a:lstStyle/>
          <a:p>
            <a:r>
              <a:rPr lang="en-US" dirty="0">
                <a:latin typeface="+mn-lt"/>
              </a:rPr>
              <a:t>Only th</a:t>
            </a:r>
            <a:r>
              <a:rPr lang="en-US" dirty="0"/>
              <a:t>e 3 month amount is in the “frame”: “CY2025Q1” and the annual “CY2025”</a:t>
            </a:r>
            <a:r>
              <a:rPr lang="en-US" dirty="0">
                <a:latin typeface="+mn-lt"/>
              </a:rPr>
              <a:t>.</a:t>
            </a:r>
          </a:p>
        </p:txBody>
      </p:sp>
      <p:cxnSp>
        <p:nvCxnSpPr>
          <p:cNvPr id="10" name="Straight Arrow Connector 9">
            <a:extLst>
              <a:ext uri="{FF2B5EF4-FFF2-40B4-BE49-F238E27FC236}">
                <a16:creationId xmlns:a16="http://schemas.microsoft.com/office/drawing/2014/main" id="{575EFCDC-C8C0-2003-7B4A-09D017DFBD9F}"/>
              </a:ext>
            </a:extLst>
          </p:cNvPr>
          <p:cNvCxnSpPr/>
          <p:nvPr/>
        </p:nvCxnSpPr>
        <p:spPr>
          <a:xfrm flipV="1">
            <a:off x="6157399" y="4868029"/>
            <a:ext cx="3197110" cy="11841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4" name="Straight Arrow Connector 13">
            <a:extLst>
              <a:ext uri="{FF2B5EF4-FFF2-40B4-BE49-F238E27FC236}">
                <a16:creationId xmlns:a16="http://schemas.microsoft.com/office/drawing/2014/main" id="{63338D56-AFA6-1631-F174-5CAC8297CCF8}"/>
              </a:ext>
            </a:extLst>
          </p:cNvPr>
          <p:cNvCxnSpPr/>
          <p:nvPr/>
        </p:nvCxnSpPr>
        <p:spPr>
          <a:xfrm>
            <a:off x="6096000" y="5525871"/>
            <a:ext cx="3265088" cy="80256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09484083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533AA-73BE-2F69-3EA1-525CF17A3B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7C5C22-9D7A-62D3-6794-883B8234E12E}"/>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846CA941-C107-B135-5CBC-AABD6F929C21}"/>
              </a:ext>
            </a:extLst>
          </p:cNvPr>
          <p:cNvSpPr>
            <a:spLocks noGrp="1"/>
          </p:cNvSpPr>
          <p:nvPr>
            <p:ph idx="1"/>
          </p:nvPr>
        </p:nvSpPr>
        <p:spPr>
          <a:xfrm>
            <a:off x="370632" y="2061289"/>
            <a:ext cx="10994053" cy="4426405"/>
          </a:xfrm>
        </p:spPr>
        <p:txBody>
          <a:bodyPr/>
          <a:lstStyle/>
          <a:p>
            <a:r>
              <a:rPr lang="en-US" sz="2800" b="1" dirty="0"/>
              <a:t>Class Agenda</a:t>
            </a:r>
          </a:p>
          <a:p>
            <a:pPr marL="571500" indent="-571500">
              <a:buFont typeface="Arial" panose="020B0604020202020204" pitchFamily="34" charset="0"/>
              <a:buChar char="•"/>
            </a:pPr>
            <a:r>
              <a:rPr lang="en-US" sz="2800" dirty="0">
                <a:solidFill>
                  <a:schemeClr val="bg1">
                    <a:lumMod val="75000"/>
                  </a:schemeClr>
                </a:solidFill>
              </a:rPr>
              <a:t>Review</a:t>
            </a:r>
          </a:p>
          <a:p>
            <a:pPr marL="1331365" lvl="1" indent="-571500"/>
            <a:r>
              <a:rPr lang="en-US" sz="2133" dirty="0">
                <a:solidFill>
                  <a:schemeClr val="bg1">
                    <a:lumMod val="75000"/>
                  </a:schemeClr>
                </a:solidFill>
              </a:rPr>
              <a:t>XBRL Filings and SEC API data</a:t>
            </a:r>
          </a:p>
          <a:p>
            <a:pPr marL="571500" indent="-571500">
              <a:buFont typeface="Arial" panose="020B0604020202020204" pitchFamily="34" charset="0"/>
              <a:buChar char="•"/>
            </a:pPr>
            <a:r>
              <a:rPr lang="en-US" sz="2800" dirty="0">
                <a:solidFill>
                  <a:schemeClr val="bg1">
                    <a:lumMod val="75000"/>
                  </a:schemeClr>
                </a:solidFill>
              </a:rPr>
              <a:t>Catch-up Lab:</a:t>
            </a:r>
          </a:p>
          <a:p>
            <a:pPr marL="1331365" lvl="1" indent="-571500"/>
            <a:r>
              <a:rPr lang="en-US" sz="2133" dirty="0">
                <a:solidFill>
                  <a:schemeClr val="bg1">
                    <a:lumMod val="75000"/>
                  </a:schemeClr>
                </a:solidFill>
              </a:rPr>
              <a:t>Examine a company XBRL filing &amp; reconcile to API data.</a:t>
            </a:r>
          </a:p>
          <a:p>
            <a:pPr marL="571500" indent="-571500">
              <a:buFont typeface="Arial" panose="020B0604020202020204" pitchFamily="34" charset="0"/>
              <a:buChar char="•"/>
            </a:pPr>
            <a:r>
              <a:rPr lang="en-US" sz="2800" b="1" dirty="0">
                <a:solidFill>
                  <a:srgbClr val="412985"/>
                </a:solidFill>
              </a:rPr>
              <a:t>Project Pathways Overviews:</a:t>
            </a:r>
          </a:p>
          <a:p>
            <a:pPr marL="1331365" lvl="1" indent="-571500"/>
            <a:r>
              <a:rPr lang="en-US" sz="2133" b="1" dirty="0">
                <a:solidFill>
                  <a:srgbClr val="412985"/>
                </a:solidFill>
              </a:rPr>
              <a:t>Possible avenues to consider</a:t>
            </a:r>
          </a:p>
          <a:p>
            <a:pPr marL="1331365" lvl="1" indent="-571500"/>
            <a:r>
              <a:rPr lang="en-US" sz="2133" b="1" dirty="0">
                <a:solidFill>
                  <a:srgbClr val="412985"/>
                </a:solidFill>
              </a:rPr>
              <a:t>Alteryx (and other software) practicalities</a:t>
            </a:r>
          </a:p>
          <a:p>
            <a:pPr marL="1331365" lvl="1" indent="-571500"/>
            <a:r>
              <a:rPr lang="en-US" sz="2133" b="1" dirty="0">
                <a:solidFill>
                  <a:srgbClr val="412985"/>
                </a:solidFill>
              </a:rPr>
              <a:t>Time for team work to prep for Mon Oct 27 preliminary proposal meetings.</a:t>
            </a:r>
          </a:p>
          <a:p>
            <a:pPr marL="1331365" lvl="1" indent="-571500"/>
            <a:endParaRPr lang="en-US" sz="533" dirty="0"/>
          </a:p>
          <a:p>
            <a:pPr marL="571500" indent="-571500">
              <a:buFont typeface="Arial" panose="020B0604020202020204" pitchFamily="34" charset="0"/>
              <a:buChar char="•"/>
            </a:pPr>
            <a:r>
              <a:rPr lang="en-US" sz="2800" dirty="0"/>
              <a:t>Conclusion and look ahead.</a:t>
            </a:r>
          </a:p>
        </p:txBody>
      </p:sp>
    </p:spTree>
    <p:extLst>
      <p:ext uri="{BB962C8B-B14F-4D97-AF65-F5344CB8AC3E}">
        <p14:creationId xmlns:p14="http://schemas.microsoft.com/office/powerpoint/2010/main" val="298741273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id="{D2DF37BD-6B00-D333-9E5D-7907884F06B5}"/>
              </a:ext>
            </a:extLst>
          </p:cNvPr>
          <p:cNvSpPr txBox="1">
            <a:spLocks noChangeArrowheads="1"/>
          </p:cNvSpPr>
          <p:nvPr/>
        </p:nvSpPr>
        <p:spPr bwMode="auto">
          <a:xfrm>
            <a:off x="3256537" y="1140921"/>
            <a:ext cx="890588" cy="307975"/>
          </a:xfrm>
          <a:prstGeom prst="rect">
            <a:avLst/>
          </a:prstGeom>
          <a:noFill/>
          <a:ln w="9525">
            <a:noFill/>
            <a:miter lim="800000"/>
            <a:headEnd/>
            <a:tailEnd/>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improves</a:t>
            </a:r>
            <a:endParaRPr lang="en-US" dirty="0">
              <a:latin typeface="Times New Roman" pitchFamily="18" charset="0"/>
              <a:cs typeface="Times New Roman" pitchFamily="18" charset="0"/>
            </a:endParaRPr>
          </a:p>
        </p:txBody>
      </p:sp>
      <p:sp>
        <p:nvSpPr>
          <p:cNvPr id="3" name="TextBox 13">
            <a:extLst>
              <a:ext uri="{FF2B5EF4-FFF2-40B4-BE49-F238E27FC236}">
                <a16:creationId xmlns:a16="http://schemas.microsoft.com/office/drawing/2014/main" id="{58602E45-53A9-063B-6BA2-1AF16B1098A1}"/>
              </a:ext>
            </a:extLst>
          </p:cNvPr>
          <p:cNvSpPr txBox="1">
            <a:spLocks noChangeArrowheads="1"/>
          </p:cNvSpPr>
          <p:nvPr/>
        </p:nvSpPr>
        <p:spPr bwMode="auto">
          <a:xfrm>
            <a:off x="5487496" y="1186958"/>
            <a:ext cx="971550" cy="523875"/>
          </a:xfrm>
          <a:prstGeom prst="rect">
            <a:avLst/>
          </a:prstGeom>
          <a:noFill/>
          <a:ln w="9525">
            <a:noFill/>
            <a:miter lim="800000"/>
            <a:headEnd/>
            <a:tailEnd/>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latin typeface="Times New Roman" pitchFamily="18" charset="0"/>
                <a:cs typeface="Times New Roman" pitchFamily="18" charset="0"/>
              </a:rPr>
              <a:t>necessary </a:t>
            </a:r>
          </a:p>
          <a:p>
            <a:pPr algn="ctr"/>
            <a:r>
              <a:rPr lang="en-US" sz="1400" dirty="0">
                <a:latin typeface="Times New Roman" pitchFamily="18" charset="0"/>
                <a:cs typeface="Times New Roman" pitchFamily="18" charset="0"/>
              </a:rPr>
              <a:t>for</a:t>
            </a:r>
            <a:endParaRPr lang="en-US" dirty="0">
              <a:latin typeface="Times New Roman" pitchFamily="18" charset="0"/>
              <a:cs typeface="Times New Roman" pitchFamily="18" charset="0"/>
            </a:endParaRPr>
          </a:p>
        </p:txBody>
      </p:sp>
      <p:sp>
        <p:nvSpPr>
          <p:cNvPr id="4" name="TextBox 14">
            <a:extLst>
              <a:ext uri="{FF2B5EF4-FFF2-40B4-BE49-F238E27FC236}">
                <a16:creationId xmlns:a16="http://schemas.microsoft.com/office/drawing/2014/main" id="{53346520-D830-93B3-4588-FF239F51CC70}"/>
              </a:ext>
            </a:extLst>
          </p:cNvPr>
          <p:cNvSpPr txBox="1">
            <a:spLocks noChangeArrowheads="1"/>
          </p:cNvSpPr>
          <p:nvPr/>
        </p:nvSpPr>
        <p:spPr bwMode="auto">
          <a:xfrm>
            <a:off x="7813977" y="1140920"/>
            <a:ext cx="782638" cy="307975"/>
          </a:xfrm>
          <a:prstGeom prst="rect">
            <a:avLst/>
          </a:prstGeom>
          <a:noFill/>
          <a:ln w="9525">
            <a:noFill/>
            <a:miter lim="800000"/>
            <a:headEnd/>
            <a:tailEnd/>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informs</a:t>
            </a:r>
            <a:endParaRPr lang="en-US" dirty="0">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F316DE27-AE7B-9ADB-B74A-54731506160A}"/>
              </a:ext>
            </a:extLst>
          </p:cNvPr>
          <p:cNvSpPr>
            <a:spLocks noChangeArrowheads="1"/>
          </p:cNvSpPr>
          <p:nvPr/>
        </p:nvSpPr>
        <p:spPr bwMode="auto">
          <a:xfrm>
            <a:off x="18679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400" dirty="0">
                <a:latin typeface="Times New Roman" pitchFamily="18" charset="0"/>
                <a:cs typeface="Times New Roman" pitchFamily="18" charset="0"/>
              </a:rPr>
              <a:t>1. Information collection and processing</a:t>
            </a:r>
            <a:endParaRPr lang="en-US" sz="2000" dirty="0">
              <a:latin typeface="Times New Roman" pitchFamily="18" charset="0"/>
              <a:cs typeface="Times New Roman" pitchFamily="18" charset="0"/>
            </a:endParaRPr>
          </a:p>
        </p:txBody>
      </p:sp>
      <p:cxnSp>
        <p:nvCxnSpPr>
          <p:cNvPr id="6" name="Straight Arrow Connector 5">
            <a:extLst>
              <a:ext uri="{FF2B5EF4-FFF2-40B4-BE49-F238E27FC236}">
                <a16:creationId xmlns:a16="http://schemas.microsoft.com/office/drawing/2014/main" id="{11E6BD9E-3F2C-FB18-E879-3600AFFBF5BE}"/>
              </a:ext>
            </a:extLst>
          </p:cNvPr>
          <p:cNvCxnSpPr>
            <a:stCxn id="5" idx="3"/>
          </p:cNvCxnSpPr>
          <p:nvPr/>
        </p:nvCxnSpPr>
        <p:spPr>
          <a:xfrm>
            <a:off x="3239596" y="1448896"/>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6A9D73F7-B510-C22B-689D-A9A556FA66AE}"/>
              </a:ext>
            </a:extLst>
          </p:cNvPr>
          <p:cNvSpPr>
            <a:spLocks noChangeArrowheads="1"/>
          </p:cNvSpPr>
          <p:nvPr/>
        </p:nvSpPr>
        <p:spPr bwMode="auto">
          <a:xfrm>
            <a:off x="41285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400" dirty="0">
                <a:latin typeface="Times New Roman" pitchFamily="18" charset="0"/>
                <a:cs typeface="Times New Roman" pitchFamily="18" charset="0"/>
              </a:rPr>
              <a:t>2. Forecasting</a:t>
            </a:r>
            <a:endParaRPr lang="en-US" sz="2000" dirty="0">
              <a:latin typeface="Times New Roman" pitchFamily="18" charset="0"/>
              <a:cs typeface="Times New Roman" pitchFamily="18" charset="0"/>
            </a:endParaRPr>
          </a:p>
        </p:txBody>
      </p:sp>
      <p:cxnSp>
        <p:nvCxnSpPr>
          <p:cNvPr id="8" name="Straight Arrow Connector 7">
            <a:extLst>
              <a:ext uri="{FF2B5EF4-FFF2-40B4-BE49-F238E27FC236}">
                <a16:creationId xmlns:a16="http://schemas.microsoft.com/office/drawing/2014/main" id="{E6135635-8AAF-20C5-1BAB-D069AA2312B6}"/>
              </a:ext>
            </a:extLst>
          </p:cNvPr>
          <p:cNvCxnSpPr/>
          <p:nvPr/>
        </p:nvCxnSpPr>
        <p:spPr>
          <a:xfrm>
            <a:off x="5500196" y="1448896"/>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3A384239-0A15-0BB7-FF1E-C9CD57CD78C0}"/>
              </a:ext>
            </a:extLst>
          </p:cNvPr>
          <p:cNvSpPr>
            <a:spLocks noChangeArrowheads="1"/>
          </p:cNvSpPr>
          <p:nvPr/>
        </p:nvSpPr>
        <p:spPr bwMode="auto">
          <a:xfrm>
            <a:off x="63891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400" dirty="0">
                <a:latin typeface="Times New Roman" pitchFamily="18" charset="0"/>
                <a:cs typeface="Times New Roman" pitchFamily="18" charset="0"/>
              </a:rPr>
              <a:t>3. Fundamental Valuation</a:t>
            </a:r>
            <a:endParaRPr lang="en-US" sz="2000" dirty="0">
              <a:latin typeface="Times New Roman" pitchFamily="18" charset="0"/>
              <a:cs typeface="Times New Roman" pitchFamily="18" charset="0"/>
            </a:endParaRPr>
          </a:p>
        </p:txBody>
      </p:sp>
      <p:cxnSp>
        <p:nvCxnSpPr>
          <p:cNvPr id="10" name="Straight Arrow Connector 9">
            <a:extLst>
              <a:ext uri="{FF2B5EF4-FFF2-40B4-BE49-F238E27FC236}">
                <a16:creationId xmlns:a16="http://schemas.microsoft.com/office/drawing/2014/main" id="{18DC163C-1A4D-198D-FB71-5D14EB1FCCF2}"/>
              </a:ext>
            </a:extLst>
          </p:cNvPr>
          <p:cNvCxnSpPr/>
          <p:nvPr/>
        </p:nvCxnSpPr>
        <p:spPr>
          <a:xfrm>
            <a:off x="7760796" y="1448896"/>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A909054C-A9AD-1855-71DF-D0081BA16433}"/>
              </a:ext>
            </a:extLst>
          </p:cNvPr>
          <p:cNvSpPr>
            <a:spLocks noChangeArrowheads="1"/>
          </p:cNvSpPr>
          <p:nvPr/>
        </p:nvSpPr>
        <p:spPr bwMode="auto">
          <a:xfrm>
            <a:off x="86497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200" dirty="0">
                <a:latin typeface="Times New Roman" pitchFamily="18" charset="0"/>
                <a:cs typeface="Times New Roman" pitchFamily="18" charset="0"/>
              </a:rPr>
              <a:t>4. Decisions</a:t>
            </a:r>
            <a:endParaRPr lang="en-US" sz="2000" dirty="0">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34753782-F688-99EE-056D-4B834C28D446}"/>
              </a:ext>
            </a:extLst>
          </p:cNvPr>
          <p:cNvSpPr txBox="1"/>
          <p:nvPr/>
        </p:nvSpPr>
        <p:spPr>
          <a:xfrm>
            <a:off x="866020" y="2741121"/>
            <a:ext cx="10157351" cy="4247317"/>
          </a:xfrm>
          <a:prstGeom prst="rect">
            <a:avLst/>
          </a:prstGeom>
          <a:noFill/>
        </p:spPr>
        <p:txBody>
          <a:bodyPr wrap="square" rtlCol="0">
            <a:spAutoFit/>
          </a:bodyPr>
          <a:lstStyle/>
          <a:p>
            <a:pPr marL="342900" indent="-342900">
              <a:buAutoNum type="arabicPeriod"/>
            </a:pPr>
            <a:r>
              <a:rPr lang="en-US" dirty="0">
                <a:latin typeface="+mn-lt"/>
              </a:rPr>
              <a:t>Information collection and processing:</a:t>
            </a:r>
          </a:p>
          <a:p>
            <a:pPr marL="800100" lvl="1" indent="-342900">
              <a:buAutoNum type="arabicPeriod"/>
            </a:pPr>
            <a:r>
              <a:rPr lang="en-US" dirty="0">
                <a:latin typeface="+mn-lt"/>
              </a:rPr>
              <a:t>Screening enhancements: What are the limitations of the current screening tools? Do you want to screen on custom metrics? (e.g., accruals quality, sentiment)</a:t>
            </a:r>
          </a:p>
          <a:p>
            <a:pPr marL="800100" lvl="1" indent="-342900">
              <a:buAutoNum type="arabicPeriod"/>
            </a:pPr>
            <a:r>
              <a:rPr lang="en-US" dirty="0">
                <a:latin typeface="+mn-lt"/>
              </a:rPr>
              <a:t>Account-level refinements: What are the limitations of the current data aggregators groupings? Do you want more disaggregated data for risk assessments and forecasts? (e.g., multiple revenue streams and COS aggregated into single line items)</a:t>
            </a:r>
          </a:p>
          <a:p>
            <a:pPr marL="1257300" lvl="2" indent="-342900">
              <a:buAutoNum type="arabicPeriod"/>
            </a:pPr>
            <a:r>
              <a:rPr lang="en-US" dirty="0"/>
              <a:t>XBRL tagging often includes company specific tags referenced by the company’s ticker. </a:t>
            </a:r>
          </a:p>
          <a:p>
            <a:pPr marL="1257300" lvl="2" indent="-342900">
              <a:buAutoNum type="arabicPeriod"/>
            </a:pPr>
            <a:r>
              <a:rPr lang="en-US" dirty="0">
                <a:latin typeface="+mn-lt"/>
              </a:rPr>
              <a:t>Footnote analysis can also be possible with XBRL tags</a:t>
            </a:r>
          </a:p>
          <a:p>
            <a:pPr marL="800100" lvl="1" indent="-342900">
              <a:buAutoNum type="arabicPeriod"/>
            </a:pPr>
            <a:r>
              <a:rPr lang="en-US" dirty="0"/>
              <a:t>10-K Text Analytics:</a:t>
            </a:r>
          </a:p>
          <a:p>
            <a:pPr marL="1257300" lvl="2" indent="-342900">
              <a:buAutoNum type="arabicPeriod"/>
            </a:pPr>
            <a:r>
              <a:rPr lang="en-US" dirty="0">
                <a:latin typeface="+mn-lt"/>
              </a:rPr>
              <a:t>Sen</a:t>
            </a:r>
            <a:r>
              <a:rPr lang="en-US" dirty="0"/>
              <a:t>timent analysis (usually MD&amp;A)</a:t>
            </a:r>
          </a:p>
          <a:p>
            <a:pPr marL="1257300" lvl="2" indent="-342900">
              <a:buAutoNum type="arabicPeriod"/>
            </a:pPr>
            <a:r>
              <a:rPr lang="en-US" dirty="0">
                <a:latin typeface="+mn-lt"/>
              </a:rPr>
              <a:t>Risk section anal</a:t>
            </a:r>
            <a:r>
              <a:rPr lang="en-US" dirty="0"/>
              <a:t>ysis</a:t>
            </a:r>
          </a:p>
          <a:p>
            <a:pPr marL="1257300" lvl="2" indent="-342900">
              <a:buAutoNum type="arabicPeriod"/>
            </a:pPr>
            <a:r>
              <a:rPr lang="en-US" dirty="0">
                <a:latin typeface="+mn-lt"/>
              </a:rPr>
              <a:t>Keyword searches</a:t>
            </a:r>
          </a:p>
          <a:p>
            <a:pPr marL="1257300" lvl="2" indent="-342900">
              <a:buAutoNum type="arabicPeriod"/>
            </a:pPr>
            <a:r>
              <a:rPr lang="en-US" dirty="0"/>
              <a:t>LLM interpretations/summaries.</a:t>
            </a:r>
            <a:endParaRPr lang="en-US" dirty="0">
              <a:latin typeface="+mn-lt"/>
            </a:endParaRPr>
          </a:p>
          <a:p>
            <a:pPr marL="800100" lvl="1" indent="-342900">
              <a:buAutoNum type="arabicPeriod"/>
            </a:pPr>
            <a:endParaRPr lang="en-US" dirty="0">
              <a:latin typeface="+mn-lt"/>
            </a:endParaRPr>
          </a:p>
          <a:p>
            <a:pPr marL="342900" indent="-342900">
              <a:buAutoNum type="arabicPeriod"/>
            </a:pPr>
            <a:endParaRPr lang="en-US" dirty="0">
              <a:latin typeface="+mn-lt"/>
            </a:endParaRPr>
          </a:p>
        </p:txBody>
      </p:sp>
    </p:spTree>
    <p:extLst>
      <p:ext uri="{BB962C8B-B14F-4D97-AF65-F5344CB8AC3E}">
        <p14:creationId xmlns:p14="http://schemas.microsoft.com/office/powerpoint/2010/main" val="348525709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DCBF2-94A9-D495-5EC0-6D16F6261E09}"/>
            </a:ext>
          </a:extLst>
        </p:cNvPr>
        <p:cNvGrpSpPr/>
        <p:nvPr/>
      </p:nvGrpSpPr>
      <p:grpSpPr>
        <a:xfrm>
          <a:off x="0" y="0"/>
          <a:ext cx="0" cy="0"/>
          <a:chOff x="0" y="0"/>
          <a:chExt cx="0" cy="0"/>
        </a:xfrm>
      </p:grpSpPr>
      <p:sp>
        <p:nvSpPr>
          <p:cNvPr id="2" name="TextBox 12">
            <a:extLst>
              <a:ext uri="{FF2B5EF4-FFF2-40B4-BE49-F238E27FC236}">
                <a16:creationId xmlns:a16="http://schemas.microsoft.com/office/drawing/2014/main" id="{03FF4076-ABF0-1E92-127A-4EE1BE9C7333}"/>
              </a:ext>
            </a:extLst>
          </p:cNvPr>
          <p:cNvSpPr txBox="1">
            <a:spLocks noChangeArrowheads="1"/>
          </p:cNvSpPr>
          <p:nvPr/>
        </p:nvSpPr>
        <p:spPr bwMode="auto">
          <a:xfrm>
            <a:off x="3256537" y="1140921"/>
            <a:ext cx="890588" cy="307975"/>
          </a:xfrm>
          <a:prstGeom prst="rect">
            <a:avLst/>
          </a:prstGeom>
          <a:noFill/>
          <a:ln w="9525">
            <a:noFill/>
            <a:miter lim="800000"/>
            <a:headEnd/>
            <a:tailEnd/>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improves</a:t>
            </a:r>
            <a:endParaRPr lang="en-US" dirty="0">
              <a:latin typeface="Times New Roman" pitchFamily="18" charset="0"/>
              <a:cs typeface="Times New Roman" pitchFamily="18" charset="0"/>
            </a:endParaRPr>
          </a:p>
        </p:txBody>
      </p:sp>
      <p:sp>
        <p:nvSpPr>
          <p:cNvPr id="3" name="TextBox 13">
            <a:extLst>
              <a:ext uri="{FF2B5EF4-FFF2-40B4-BE49-F238E27FC236}">
                <a16:creationId xmlns:a16="http://schemas.microsoft.com/office/drawing/2014/main" id="{F85CC64D-A6AB-B6C4-B4C6-5A0F2A2655BB}"/>
              </a:ext>
            </a:extLst>
          </p:cNvPr>
          <p:cNvSpPr txBox="1">
            <a:spLocks noChangeArrowheads="1"/>
          </p:cNvSpPr>
          <p:nvPr/>
        </p:nvSpPr>
        <p:spPr bwMode="auto">
          <a:xfrm>
            <a:off x="5487496" y="1186958"/>
            <a:ext cx="971550" cy="523875"/>
          </a:xfrm>
          <a:prstGeom prst="rect">
            <a:avLst/>
          </a:prstGeom>
          <a:noFill/>
          <a:ln w="9525">
            <a:noFill/>
            <a:miter lim="800000"/>
            <a:headEnd/>
            <a:tailEnd/>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latin typeface="Times New Roman" pitchFamily="18" charset="0"/>
                <a:cs typeface="Times New Roman" pitchFamily="18" charset="0"/>
              </a:rPr>
              <a:t>necessary </a:t>
            </a:r>
          </a:p>
          <a:p>
            <a:pPr algn="ctr"/>
            <a:r>
              <a:rPr lang="en-US" sz="1400" dirty="0">
                <a:latin typeface="Times New Roman" pitchFamily="18" charset="0"/>
                <a:cs typeface="Times New Roman" pitchFamily="18" charset="0"/>
              </a:rPr>
              <a:t>for</a:t>
            </a:r>
            <a:endParaRPr lang="en-US" dirty="0">
              <a:latin typeface="Times New Roman" pitchFamily="18" charset="0"/>
              <a:cs typeface="Times New Roman" pitchFamily="18" charset="0"/>
            </a:endParaRPr>
          </a:p>
        </p:txBody>
      </p:sp>
      <p:sp>
        <p:nvSpPr>
          <p:cNvPr id="4" name="TextBox 14">
            <a:extLst>
              <a:ext uri="{FF2B5EF4-FFF2-40B4-BE49-F238E27FC236}">
                <a16:creationId xmlns:a16="http://schemas.microsoft.com/office/drawing/2014/main" id="{678C872A-DB08-CFDC-B8A2-DE7930DF073C}"/>
              </a:ext>
            </a:extLst>
          </p:cNvPr>
          <p:cNvSpPr txBox="1">
            <a:spLocks noChangeArrowheads="1"/>
          </p:cNvSpPr>
          <p:nvPr/>
        </p:nvSpPr>
        <p:spPr bwMode="auto">
          <a:xfrm>
            <a:off x="7813977" y="1140920"/>
            <a:ext cx="782638" cy="307975"/>
          </a:xfrm>
          <a:prstGeom prst="rect">
            <a:avLst/>
          </a:prstGeom>
          <a:noFill/>
          <a:ln w="9525">
            <a:noFill/>
            <a:miter lim="800000"/>
            <a:headEnd/>
            <a:tailEnd/>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informs</a:t>
            </a:r>
            <a:endParaRPr lang="en-US" dirty="0">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59103C68-8FAE-485A-DD95-97DF298585C2}"/>
              </a:ext>
            </a:extLst>
          </p:cNvPr>
          <p:cNvSpPr>
            <a:spLocks noChangeArrowheads="1"/>
          </p:cNvSpPr>
          <p:nvPr/>
        </p:nvSpPr>
        <p:spPr bwMode="auto">
          <a:xfrm>
            <a:off x="18679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400" dirty="0">
                <a:latin typeface="Times New Roman" pitchFamily="18" charset="0"/>
                <a:cs typeface="Times New Roman" pitchFamily="18" charset="0"/>
              </a:rPr>
              <a:t>1. Information collection and processing</a:t>
            </a:r>
            <a:endParaRPr lang="en-US" sz="2000" dirty="0">
              <a:latin typeface="Times New Roman" pitchFamily="18" charset="0"/>
              <a:cs typeface="Times New Roman" pitchFamily="18" charset="0"/>
            </a:endParaRPr>
          </a:p>
        </p:txBody>
      </p:sp>
      <p:cxnSp>
        <p:nvCxnSpPr>
          <p:cNvPr id="6" name="Straight Arrow Connector 5">
            <a:extLst>
              <a:ext uri="{FF2B5EF4-FFF2-40B4-BE49-F238E27FC236}">
                <a16:creationId xmlns:a16="http://schemas.microsoft.com/office/drawing/2014/main" id="{FDAB1589-6A48-0299-AC89-9C5C006B6E28}"/>
              </a:ext>
            </a:extLst>
          </p:cNvPr>
          <p:cNvCxnSpPr>
            <a:stCxn id="5" idx="3"/>
          </p:cNvCxnSpPr>
          <p:nvPr/>
        </p:nvCxnSpPr>
        <p:spPr>
          <a:xfrm>
            <a:off x="3239596" y="1448896"/>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94B365BA-2A8D-A610-4253-EF9494C64A24}"/>
              </a:ext>
            </a:extLst>
          </p:cNvPr>
          <p:cNvSpPr>
            <a:spLocks noChangeArrowheads="1"/>
          </p:cNvSpPr>
          <p:nvPr/>
        </p:nvSpPr>
        <p:spPr bwMode="auto">
          <a:xfrm>
            <a:off x="41285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400" dirty="0">
                <a:latin typeface="Times New Roman" pitchFamily="18" charset="0"/>
                <a:cs typeface="Times New Roman" pitchFamily="18" charset="0"/>
              </a:rPr>
              <a:t>2. Forecasting</a:t>
            </a:r>
            <a:endParaRPr lang="en-US" sz="2000" dirty="0">
              <a:latin typeface="Times New Roman" pitchFamily="18" charset="0"/>
              <a:cs typeface="Times New Roman" pitchFamily="18" charset="0"/>
            </a:endParaRPr>
          </a:p>
        </p:txBody>
      </p:sp>
      <p:cxnSp>
        <p:nvCxnSpPr>
          <p:cNvPr id="8" name="Straight Arrow Connector 7">
            <a:extLst>
              <a:ext uri="{FF2B5EF4-FFF2-40B4-BE49-F238E27FC236}">
                <a16:creationId xmlns:a16="http://schemas.microsoft.com/office/drawing/2014/main" id="{7CBF1784-A6EB-DAEB-CD34-B085BE7B5B4B}"/>
              </a:ext>
            </a:extLst>
          </p:cNvPr>
          <p:cNvCxnSpPr/>
          <p:nvPr/>
        </p:nvCxnSpPr>
        <p:spPr>
          <a:xfrm>
            <a:off x="5500196" y="1448896"/>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9047295E-652E-613C-4F3E-666A3AD8B16C}"/>
              </a:ext>
            </a:extLst>
          </p:cNvPr>
          <p:cNvSpPr>
            <a:spLocks noChangeArrowheads="1"/>
          </p:cNvSpPr>
          <p:nvPr/>
        </p:nvSpPr>
        <p:spPr bwMode="auto">
          <a:xfrm>
            <a:off x="63891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400" dirty="0">
                <a:latin typeface="Times New Roman" pitchFamily="18" charset="0"/>
                <a:cs typeface="Times New Roman" pitchFamily="18" charset="0"/>
              </a:rPr>
              <a:t>3. Fundamental Valuation</a:t>
            </a:r>
            <a:endParaRPr lang="en-US" sz="2000" dirty="0">
              <a:latin typeface="Times New Roman" pitchFamily="18" charset="0"/>
              <a:cs typeface="Times New Roman" pitchFamily="18" charset="0"/>
            </a:endParaRPr>
          </a:p>
        </p:txBody>
      </p:sp>
      <p:cxnSp>
        <p:nvCxnSpPr>
          <p:cNvPr id="10" name="Straight Arrow Connector 9">
            <a:extLst>
              <a:ext uri="{FF2B5EF4-FFF2-40B4-BE49-F238E27FC236}">
                <a16:creationId xmlns:a16="http://schemas.microsoft.com/office/drawing/2014/main" id="{0EC8A1A8-84B5-91A5-6518-588BDE2D3B12}"/>
              </a:ext>
            </a:extLst>
          </p:cNvPr>
          <p:cNvCxnSpPr/>
          <p:nvPr/>
        </p:nvCxnSpPr>
        <p:spPr>
          <a:xfrm>
            <a:off x="7760796" y="1448896"/>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E74CFA38-CBBD-8B80-3C06-A5F88B9067AA}"/>
              </a:ext>
            </a:extLst>
          </p:cNvPr>
          <p:cNvSpPr>
            <a:spLocks noChangeArrowheads="1"/>
          </p:cNvSpPr>
          <p:nvPr/>
        </p:nvSpPr>
        <p:spPr bwMode="auto">
          <a:xfrm>
            <a:off x="86497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200" dirty="0">
                <a:latin typeface="Times New Roman" pitchFamily="18" charset="0"/>
                <a:cs typeface="Times New Roman" pitchFamily="18" charset="0"/>
              </a:rPr>
              <a:t>4. Decisions</a:t>
            </a:r>
            <a:endParaRPr lang="en-US" sz="2000" dirty="0">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43A8E703-4472-FDD6-5484-6EBC5B9CC2A7}"/>
              </a:ext>
            </a:extLst>
          </p:cNvPr>
          <p:cNvSpPr txBox="1"/>
          <p:nvPr/>
        </p:nvSpPr>
        <p:spPr>
          <a:xfrm>
            <a:off x="866020" y="2741121"/>
            <a:ext cx="10157351" cy="1754326"/>
          </a:xfrm>
          <a:prstGeom prst="rect">
            <a:avLst/>
          </a:prstGeom>
          <a:noFill/>
        </p:spPr>
        <p:txBody>
          <a:bodyPr wrap="square" rtlCol="0">
            <a:spAutoFit/>
          </a:bodyPr>
          <a:lstStyle/>
          <a:p>
            <a:pPr marL="342900" indent="-342900">
              <a:buFont typeface="+mj-lt"/>
              <a:buAutoNum type="arabicPeriod" startAt="2"/>
            </a:pPr>
            <a:r>
              <a:rPr lang="en-US" dirty="0">
                <a:latin typeface="+mn-lt"/>
              </a:rPr>
              <a:t>Forecasting </a:t>
            </a:r>
          </a:p>
          <a:p>
            <a:pPr marL="800100" lvl="1" indent="-342900">
              <a:buAutoNum type="arabicPeriod"/>
            </a:pPr>
            <a:r>
              <a:rPr lang="en-US" dirty="0">
                <a:latin typeface="+mn-lt"/>
              </a:rPr>
              <a:t>More </a:t>
            </a:r>
            <a:r>
              <a:rPr lang="en-US" dirty="0"/>
              <a:t>advanced a</a:t>
            </a:r>
            <a:r>
              <a:rPr lang="en-US" dirty="0">
                <a:latin typeface="+mn-lt"/>
              </a:rPr>
              <a:t>nalytics such as time-series estimates / forecasts (regression-based, ARIMA, ML models), cointegration or </a:t>
            </a:r>
            <a:r>
              <a:rPr lang="en-US" dirty="0" err="1">
                <a:latin typeface="+mn-lt"/>
              </a:rPr>
              <a:t>comovement</a:t>
            </a:r>
            <a:r>
              <a:rPr lang="en-US" dirty="0">
                <a:latin typeface="+mn-lt"/>
              </a:rPr>
              <a:t> analysis.</a:t>
            </a:r>
          </a:p>
          <a:p>
            <a:pPr marL="800100" lvl="1" indent="-342900">
              <a:buAutoNum type="arabicPeriod"/>
            </a:pPr>
            <a:r>
              <a:rPr lang="en-US" dirty="0"/>
              <a:t>Formal forecasting models (e.g., revenue driver models: Same store sales, revenue per sq ft </a:t>
            </a:r>
            <a:r>
              <a:rPr lang="en-US" dirty="0" err="1"/>
              <a:t>etc</a:t>
            </a:r>
            <a:r>
              <a:rPr lang="en-US" dirty="0"/>
              <a:t>).</a:t>
            </a:r>
            <a:r>
              <a:rPr lang="en-US" dirty="0">
                <a:latin typeface="+mn-lt"/>
              </a:rPr>
              <a:t>   </a:t>
            </a:r>
          </a:p>
          <a:p>
            <a:pPr marL="800100" lvl="1" indent="-342900">
              <a:buAutoNum type="arabicPeriod"/>
            </a:pPr>
            <a:endParaRPr lang="en-US" dirty="0">
              <a:latin typeface="+mn-lt"/>
            </a:endParaRPr>
          </a:p>
          <a:p>
            <a:pPr marL="342900" indent="-342900">
              <a:buAutoNum type="arabicPeriod" startAt="2"/>
            </a:pPr>
            <a:endParaRPr lang="en-US" dirty="0">
              <a:latin typeface="+mn-lt"/>
            </a:endParaRPr>
          </a:p>
        </p:txBody>
      </p:sp>
    </p:spTree>
    <p:extLst>
      <p:ext uri="{BB962C8B-B14F-4D97-AF65-F5344CB8AC3E}">
        <p14:creationId xmlns:p14="http://schemas.microsoft.com/office/powerpoint/2010/main" val="182874756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CD141-81F8-4A93-87DE-D9885DC62340}"/>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0D437BDE-DD2F-4C40-9423-74EA2798C118}"/>
              </a:ext>
            </a:extLst>
          </p:cNvPr>
          <p:cNvSpPr>
            <a:spLocks noGrp="1"/>
          </p:cNvSpPr>
          <p:nvPr>
            <p:ph idx="1"/>
          </p:nvPr>
        </p:nvSpPr>
        <p:spPr>
          <a:xfrm>
            <a:off x="370632" y="2061289"/>
            <a:ext cx="10994053" cy="4426405"/>
          </a:xfrm>
        </p:spPr>
        <p:txBody>
          <a:bodyPr/>
          <a:lstStyle/>
          <a:p>
            <a:r>
              <a:rPr lang="en-US" sz="2800" b="1" dirty="0"/>
              <a:t>Class Agenda</a:t>
            </a:r>
          </a:p>
          <a:p>
            <a:pPr marL="571500" indent="-571500">
              <a:buFont typeface="Arial" panose="020B0604020202020204" pitchFamily="34" charset="0"/>
              <a:buChar char="•"/>
            </a:pPr>
            <a:r>
              <a:rPr lang="en-US" sz="2800" b="1" dirty="0">
                <a:solidFill>
                  <a:srgbClr val="4B2E84"/>
                </a:solidFill>
              </a:rPr>
              <a:t>Review</a:t>
            </a:r>
          </a:p>
          <a:p>
            <a:pPr marL="1331365" lvl="1" indent="-571500"/>
            <a:r>
              <a:rPr lang="en-US" sz="2133" b="1" dirty="0">
                <a:solidFill>
                  <a:srgbClr val="412985"/>
                </a:solidFill>
              </a:rPr>
              <a:t>XBRL Filings and SEC API data</a:t>
            </a:r>
          </a:p>
          <a:p>
            <a:pPr marL="571500" indent="-571500">
              <a:buFont typeface="Arial" panose="020B0604020202020204" pitchFamily="34" charset="0"/>
              <a:buChar char="•"/>
            </a:pPr>
            <a:r>
              <a:rPr lang="en-US" sz="2800" dirty="0"/>
              <a:t>Catch-up Lab:</a:t>
            </a:r>
          </a:p>
          <a:p>
            <a:pPr marL="1331365" lvl="1" indent="-571500"/>
            <a:r>
              <a:rPr lang="en-US" sz="2133" dirty="0"/>
              <a:t>Examine a company XBRL filing &amp; reconcile to API data.</a:t>
            </a:r>
          </a:p>
          <a:p>
            <a:pPr marL="571500" indent="-571500">
              <a:buFont typeface="Arial" panose="020B0604020202020204" pitchFamily="34" charset="0"/>
              <a:buChar char="•"/>
            </a:pPr>
            <a:r>
              <a:rPr lang="en-US" sz="2800" dirty="0"/>
              <a:t>Project Pathways Overviews:</a:t>
            </a:r>
          </a:p>
          <a:p>
            <a:pPr marL="1331365" lvl="1" indent="-571500"/>
            <a:r>
              <a:rPr lang="en-US" sz="2133" dirty="0"/>
              <a:t>Possible avenues to consider</a:t>
            </a:r>
          </a:p>
          <a:p>
            <a:pPr marL="1331365" lvl="1" indent="-571500"/>
            <a:r>
              <a:rPr lang="en-US" sz="2133" dirty="0"/>
              <a:t>Alteryx (and other software) practicalities</a:t>
            </a:r>
          </a:p>
          <a:p>
            <a:pPr marL="1331365" lvl="1" indent="-571500"/>
            <a:r>
              <a:rPr lang="en-US" sz="2133" dirty="0"/>
              <a:t>Time for team work to prep for Mon Oct 27 preliminary proposal meetings.</a:t>
            </a:r>
          </a:p>
          <a:p>
            <a:pPr marL="1331365" lvl="1" indent="-571500"/>
            <a:endParaRPr lang="en-US" sz="533" dirty="0"/>
          </a:p>
          <a:p>
            <a:pPr marL="571500" indent="-571500">
              <a:buFont typeface="Arial" panose="020B0604020202020204" pitchFamily="34" charset="0"/>
              <a:buChar char="•"/>
            </a:pPr>
            <a:r>
              <a:rPr lang="en-US" sz="2800" dirty="0"/>
              <a:t>Conclusion and look ahead.</a:t>
            </a:r>
          </a:p>
        </p:txBody>
      </p:sp>
    </p:spTree>
    <p:extLst>
      <p:ext uri="{BB962C8B-B14F-4D97-AF65-F5344CB8AC3E}">
        <p14:creationId xmlns:p14="http://schemas.microsoft.com/office/powerpoint/2010/main" val="407411157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D8895-B890-4A85-D256-18364532C7D1}"/>
            </a:ext>
          </a:extLst>
        </p:cNvPr>
        <p:cNvGrpSpPr/>
        <p:nvPr/>
      </p:nvGrpSpPr>
      <p:grpSpPr>
        <a:xfrm>
          <a:off x="0" y="0"/>
          <a:ext cx="0" cy="0"/>
          <a:chOff x="0" y="0"/>
          <a:chExt cx="0" cy="0"/>
        </a:xfrm>
      </p:grpSpPr>
      <p:sp>
        <p:nvSpPr>
          <p:cNvPr id="2" name="TextBox 12">
            <a:extLst>
              <a:ext uri="{FF2B5EF4-FFF2-40B4-BE49-F238E27FC236}">
                <a16:creationId xmlns:a16="http://schemas.microsoft.com/office/drawing/2014/main" id="{6C9D58EC-1AB7-0AC8-F62D-58F55D10E3C1}"/>
              </a:ext>
            </a:extLst>
          </p:cNvPr>
          <p:cNvSpPr txBox="1">
            <a:spLocks noChangeArrowheads="1"/>
          </p:cNvSpPr>
          <p:nvPr/>
        </p:nvSpPr>
        <p:spPr bwMode="auto">
          <a:xfrm>
            <a:off x="3256537" y="1140921"/>
            <a:ext cx="890588" cy="307975"/>
          </a:xfrm>
          <a:prstGeom prst="rect">
            <a:avLst/>
          </a:prstGeom>
          <a:noFill/>
          <a:ln w="9525">
            <a:noFill/>
            <a:miter lim="800000"/>
            <a:headEnd/>
            <a:tailEnd/>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improves</a:t>
            </a:r>
            <a:endParaRPr lang="en-US" dirty="0">
              <a:latin typeface="Times New Roman" pitchFamily="18" charset="0"/>
              <a:cs typeface="Times New Roman" pitchFamily="18" charset="0"/>
            </a:endParaRPr>
          </a:p>
        </p:txBody>
      </p:sp>
      <p:sp>
        <p:nvSpPr>
          <p:cNvPr id="3" name="TextBox 13">
            <a:extLst>
              <a:ext uri="{FF2B5EF4-FFF2-40B4-BE49-F238E27FC236}">
                <a16:creationId xmlns:a16="http://schemas.microsoft.com/office/drawing/2014/main" id="{DB5BC190-6D39-A1E6-175A-264889AC69A8}"/>
              </a:ext>
            </a:extLst>
          </p:cNvPr>
          <p:cNvSpPr txBox="1">
            <a:spLocks noChangeArrowheads="1"/>
          </p:cNvSpPr>
          <p:nvPr/>
        </p:nvSpPr>
        <p:spPr bwMode="auto">
          <a:xfrm>
            <a:off x="5487496" y="1186958"/>
            <a:ext cx="971550" cy="523875"/>
          </a:xfrm>
          <a:prstGeom prst="rect">
            <a:avLst/>
          </a:prstGeom>
          <a:noFill/>
          <a:ln w="9525">
            <a:noFill/>
            <a:miter lim="800000"/>
            <a:headEnd/>
            <a:tailEnd/>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latin typeface="Times New Roman" pitchFamily="18" charset="0"/>
                <a:cs typeface="Times New Roman" pitchFamily="18" charset="0"/>
              </a:rPr>
              <a:t>necessary </a:t>
            </a:r>
          </a:p>
          <a:p>
            <a:pPr algn="ctr"/>
            <a:r>
              <a:rPr lang="en-US" sz="1400" dirty="0">
                <a:latin typeface="Times New Roman" pitchFamily="18" charset="0"/>
                <a:cs typeface="Times New Roman" pitchFamily="18" charset="0"/>
              </a:rPr>
              <a:t>for</a:t>
            </a:r>
            <a:endParaRPr lang="en-US" dirty="0">
              <a:latin typeface="Times New Roman" pitchFamily="18" charset="0"/>
              <a:cs typeface="Times New Roman" pitchFamily="18" charset="0"/>
            </a:endParaRPr>
          </a:p>
        </p:txBody>
      </p:sp>
      <p:sp>
        <p:nvSpPr>
          <p:cNvPr id="4" name="TextBox 14">
            <a:extLst>
              <a:ext uri="{FF2B5EF4-FFF2-40B4-BE49-F238E27FC236}">
                <a16:creationId xmlns:a16="http://schemas.microsoft.com/office/drawing/2014/main" id="{408822DE-7F29-BC15-9953-58C99D0ED68E}"/>
              </a:ext>
            </a:extLst>
          </p:cNvPr>
          <p:cNvSpPr txBox="1">
            <a:spLocks noChangeArrowheads="1"/>
          </p:cNvSpPr>
          <p:nvPr/>
        </p:nvSpPr>
        <p:spPr bwMode="auto">
          <a:xfrm>
            <a:off x="7813977" y="1140920"/>
            <a:ext cx="782638" cy="307975"/>
          </a:xfrm>
          <a:prstGeom prst="rect">
            <a:avLst/>
          </a:prstGeom>
          <a:noFill/>
          <a:ln w="9525">
            <a:noFill/>
            <a:miter lim="800000"/>
            <a:headEnd/>
            <a:tailEnd/>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informs</a:t>
            </a:r>
            <a:endParaRPr lang="en-US" dirty="0">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46D4C653-DB8A-63BA-91BB-4D8A2CFFE567}"/>
              </a:ext>
            </a:extLst>
          </p:cNvPr>
          <p:cNvSpPr>
            <a:spLocks noChangeArrowheads="1"/>
          </p:cNvSpPr>
          <p:nvPr/>
        </p:nvSpPr>
        <p:spPr bwMode="auto">
          <a:xfrm>
            <a:off x="18679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400" dirty="0">
                <a:latin typeface="Times New Roman" pitchFamily="18" charset="0"/>
                <a:cs typeface="Times New Roman" pitchFamily="18" charset="0"/>
              </a:rPr>
              <a:t>1. Information collection and processing</a:t>
            </a:r>
            <a:endParaRPr lang="en-US" sz="2000" dirty="0">
              <a:latin typeface="Times New Roman" pitchFamily="18" charset="0"/>
              <a:cs typeface="Times New Roman" pitchFamily="18" charset="0"/>
            </a:endParaRPr>
          </a:p>
        </p:txBody>
      </p:sp>
      <p:cxnSp>
        <p:nvCxnSpPr>
          <p:cNvPr id="6" name="Straight Arrow Connector 5">
            <a:extLst>
              <a:ext uri="{FF2B5EF4-FFF2-40B4-BE49-F238E27FC236}">
                <a16:creationId xmlns:a16="http://schemas.microsoft.com/office/drawing/2014/main" id="{7E77493A-F0B5-C630-64A5-7190F241CDC1}"/>
              </a:ext>
            </a:extLst>
          </p:cNvPr>
          <p:cNvCxnSpPr>
            <a:stCxn id="5" idx="3"/>
          </p:cNvCxnSpPr>
          <p:nvPr/>
        </p:nvCxnSpPr>
        <p:spPr>
          <a:xfrm>
            <a:off x="3239596" y="1448896"/>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D75BA7A6-5DAA-8B55-0C92-2E8452EA2CD1}"/>
              </a:ext>
            </a:extLst>
          </p:cNvPr>
          <p:cNvSpPr>
            <a:spLocks noChangeArrowheads="1"/>
          </p:cNvSpPr>
          <p:nvPr/>
        </p:nvSpPr>
        <p:spPr bwMode="auto">
          <a:xfrm>
            <a:off x="41285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400" dirty="0">
                <a:latin typeface="Times New Roman" pitchFamily="18" charset="0"/>
                <a:cs typeface="Times New Roman" pitchFamily="18" charset="0"/>
              </a:rPr>
              <a:t>2. Forecasting</a:t>
            </a:r>
            <a:endParaRPr lang="en-US" sz="2000" dirty="0">
              <a:latin typeface="Times New Roman" pitchFamily="18" charset="0"/>
              <a:cs typeface="Times New Roman" pitchFamily="18" charset="0"/>
            </a:endParaRPr>
          </a:p>
        </p:txBody>
      </p:sp>
      <p:cxnSp>
        <p:nvCxnSpPr>
          <p:cNvPr id="8" name="Straight Arrow Connector 7">
            <a:extLst>
              <a:ext uri="{FF2B5EF4-FFF2-40B4-BE49-F238E27FC236}">
                <a16:creationId xmlns:a16="http://schemas.microsoft.com/office/drawing/2014/main" id="{16073410-F9B1-B973-73A3-4BA6D402028E}"/>
              </a:ext>
            </a:extLst>
          </p:cNvPr>
          <p:cNvCxnSpPr/>
          <p:nvPr/>
        </p:nvCxnSpPr>
        <p:spPr>
          <a:xfrm>
            <a:off x="5500196" y="1448896"/>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2E1A5A4C-13D9-7DC8-17E1-24B916A34C9E}"/>
              </a:ext>
            </a:extLst>
          </p:cNvPr>
          <p:cNvSpPr>
            <a:spLocks noChangeArrowheads="1"/>
          </p:cNvSpPr>
          <p:nvPr/>
        </p:nvSpPr>
        <p:spPr bwMode="auto">
          <a:xfrm>
            <a:off x="63891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400" dirty="0">
                <a:latin typeface="Times New Roman" pitchFamily="18" charset="0"/>
                <a:cs typeface="Times New Roman" pitchFamily="18" charset="0"/>
              </a:rPr>
              <a:t>3. Fundamental Valuation</a:t>
            </a:r>
            <a:endParaRPr lang="en-US" sz="2000" dirty="0">
              <a:latin typeface="Times New Roman" pitchFamily="18" charset="0"/>
              <a:cs typeface="Times New Roman" pitchFamily="18" charset="0"/>
            </a:endParaRPr>
          </a:p>
        </p:txBody>
      </p:sp>
      <p:cxnSp>
        <p:nvCxnSpPr>
          <p:cNvPr id="10" name="Straight Arrow Connector 9">
            <a:extLst>
              <a:ext uri="{FF2B5EF4-FFF2-40B4-BE49-F238E27FC236}">
                <a16:creationId xmlns:a16="http://schemas.microsoft.com/office/drawing/2014/main" id="{2685A2B5-B846-100C-7CF1-6AAA1D59278C}"/>
              </a:ext>
            </a:extLst>
          </p:cNvPr>
          <p:cNvCxnSpPr/>
          <p:nvPr/>
        </p:nvCxnSpPr>
        <p:spPr>
          <a:xfrm>
            <a:off x="7760796" y="1448896"/>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5E74A3C9-4609-AD23-5B03-76D22ED291E0}"/>
              </a:ext>
            </a:extLst>
          </p:cNvPr>
          <p:cNvSpPr>
            <a:spLocks noChangeArrowheads="1"/>
          </p:cNvSpPr>
          <p:nvPr/>
        </p:nvSpPr>
        <p:spPr bwMode="auto">
          <a:xfrm>
            <a:off x="86497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200" dirty="0">
                <a:latin typeface="Times New Roman" pitchFamily="18" charset="0"/>
                <a:cs typeface="Times New Roman" pitchFamily="18" charset="0"/>
              </a:rPr>
              <a:t>4. Decisions</a:t>
            </a:r>
            <a:endParaRPr lang="en-US" sz="2000" dirty="0">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209BDB5C-CE79-D39C-AEB2-13D1C5B82A90}"/>
              </a:ext>
            </a:extLst>
          </p:cNvPr>
          <p:cNvSpPr txBox="1"/>
          <p:nvPr/>
        </p:nvSpPr>
        <p:spPr>
          <a:xfrm>
            <a:off x="866020" y="2741121"/>
            <a:ext cx="10157351" cy="2308324"/>
          </a:xfrm>
          <a:prstGeom prst="rect">
            <a:avLst/>
          </a:prstGeom>
          <a:noFill/>
        </p:spPr>
        <p:txBody>
          <a:bodyPr wrap="square" rtlCol="0">
            <a:spAutoFit/>
          </a:bodyPr>
          <a:lstStyle/>
          <a:p>
            <a:pPr marL="342900" indent="-342900">
              <a:buFont typeface="+mj-lt"/>
              <a:buAutoNum type="arabicPeriod" startAt="3"/>
            </a:pPr>
            <a:r>
              <a:rPr lang="en-US" dirty="0">
                <a:latin typeface="+mn-lt"/>
              </a:rPr>
              <a:t>Fundamental Valuation </a:t>
            </a:r>
          </a:p>
          <a:p>
            <a:pPr marL="800100" lvl="1" indent="-342900">
              <a:buAutoNum type="arabicPeriod"/>
            </a:pPr>
            <a:r>
              <a:rPr lang="en-US" dirty="0">
                <a:latin typeface="+mn-lt"/>
              </a:rPr>
              <a:t>Advanced scenario analysis supported by macros / automation, allowing for changes in multiple forecasting dimensions </a:t>
            </a:r>
            <a:r>
              <a:rPr lang="en-US" dirty="0"/>
              <a:t>used in </a:t>
            </a:r>
            <a:r>
              <a:rPr lang="en-US" dirty="0">
                <a:latin typeface="+mn-lt"/>
              </a:rPr>
              <a:t>the valuation model to estimate scenarios and sensitivity.</a:t>
            </a:r>
          </a:p>
          <a:p>
            <a:pPr marL="800100" lvl="1" indent="-342900">
              <a:buAutoNum type="arabicPeriod"/>
            </a:pPr>
            <a:r>
              <a:rPr lang="en-US" dirty="0"/>
              <a:t>Advanced analytics aimed at estimated risks and growth parameters.</a:t>
            </a:r>
            <a:endParaRPr lang="en-US" dirty="0">
              <a:latin typeface="+mn-lt"/>
            </a:endParaRPr>
          </a:p>
          <a:p>
            <a:pPr marL="800100" lvl="1" indent="-342900">
              <a:buAutoNum type="arabicPeriod"/>
            </a:pPr>
            <a:endParaRPr lang="en-US" dirty="0">
              <a:latin typeface="+mn-lt"/>
            </a:endParaRPr>
          </a:p>
          <a:p>
            <a:pPr lvl="1"/>
            <a:r>
              <a:rPr lang="en-US" dirty="0">
                <a:latin typeface="+mn-lt"/>
              </a:rPr>
              <a:t> </a:t>
            </a:r>
          </a:p>
          <a:p>
            <a:pPr marL="800100" lvl="1" indent="-342900">
              <a:buAutoNum type="arabicPeriod"/>
            </a:pPr>
            <a:endParaRPr lang="en-US" dirty="0">
              <a:latin typeface="+mn-lt"/>
            </a:endParaRPr>
          </a:p>
          <a:p>
            <a:pPr marL="342900" indent="-342900">
              <a:buAutoNum type="arabicPeriod" startAt="3"/>
            </a:pPr>
            <a:endParaRPr lang="en-US" dirty="0">
              <a:latin typeface="+mn-lt"/>
            </a:endParaRPr>
          </a:p>
        </p:txBody>
      </p:sp>
    </p:spTree>
    <p:extLst>
      <p:ext uri="{BB962C8B-B14F-4D97-AF65-F5344CB8AC3E}">
        <p14:creationId xmlns:p14="http://schemas.microsoft.com/office/powerpoint/2010/main" val="319278153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F00A6-E952-71CD-52B1-76E8FEFD71B5}"/>
            </a:ext>
          </a:extLst>
        </p:cNvPr>
        <p:cNvGrpSpPr/>
        <p:nvPr/>
      </p:nvGrpSpPr>
      <p:grpSpPr>
        <a:xfrm>
          <a:off x="0" y="0"/>
          <a:ext cx="0" cy="0"/>
          <a:chOff x="0" y="0"/>
          <a:chExt cx="0" cy="0"/>
        </a:xfrm>
      </p:grpSpPr>
      <p:sp>
        <p:nvSpPr>
          <p:cNvPr id="2" name="TextBox 12">
            <a:extLst>
              <a:ext uri="{FF2B5EF4-FFF2-40B4-BE49-F238E27FC236}">
                <a16:creationId xmlns:a16="http://schemas.microsoft.com/office/drawing/2014/main" id="{D3B96465-1255-0E93-300C-0C7CA3B2C9DC}"/>
              </a:ext>
            </a:extLst>
          </p:cNvPr>
          <p:cNvSpPr txBox="1">
            <a:spLocks noChangeArrowheads="1"/>
          </p:cNvSpPr>
          <p:nvPr/>
        </p:nvSpPr>
        <p:spPr bwMode="auto">
          <a:xfrm>
            <a:off x="3256537" y="1140921"/>
            <a:ext cx="890588" cy="307975"/>
          </a:xfrm>
          <a:prstGeom prst="rect">
            <a:avLst/>
          </a:prstGeom>
          <a:noFill/>
          <a:ln w="9525">
            <a:noFill/>
            <a:miter lim="800000"/>
            <a:headEnd/>
            <a:tailEnd/>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improves</a:t>
            </a:r>
            <a:endParaRPr lang="en-US" dirty="0">
              <a:latin typeface="Times New Roman" pitchFamily="18" charset="0"/>
              <a:cs typeface="Times New Roman" pitchFamily="18" charset="0"/>
            </a:endParaRPr>
          </a:p>
        </p:txBody>
      </p:sp>
      <p:sp>
        <p:nvSpPr>
          <p:cNvPr id="3" name="TextBox 13">
            <a:extLst>
              <a:ext uri="{FF2B5EF4-FFF2-40B4-BE49-F238E27FC236}">
                <a16:creationId xmlns:a16="http://schemas.microsoft.com/office/drawing/2014/main" id="{14097C79-DDE2-7D24-8BD6-8EDDB973C489}"/>
              </a:ext>
            </a:extLst>
          </p:cNvPr>
          <p:cNvSpPr txBox="1">
            <a:spLocks noChangeArrowheads="1"/>
          </p:cNvSpPr>
          <p:nvPr/>
        </p:nvSpPr>
        <p:spPr bwMode="auto">
          <a:xfrm>
            <a:off x="5487496" y="1186958"/>
            <a:ext cx="971550" cy="523875"/>
          </a:xfrm>
          <a:prstGeom prst="rect">
            <a:avLst/>
          </a:prstGeom>
          <a:noFill/>
          <a:ln w="9525">
            <a:noFill/>
            <a:miter lim="800000"/>
            <a:headEnd/>
            <a:tailEnd/>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latin typeface="Times New Roman" pitchFamily="18" charset="0"/>
                <a:cs typeface="Times New Roman" pitchFamily="18" charset="0"/>
              </a:rPr>
              <a:t>necessary </a:t>
            </a:r>
          </a:p>
          <a:p>
            <a:pPr algn="ctr"/>
            <a:r>
              <a:rPr lang="en-US" sz="1400" dirty="0">
                <a:latin typeface="Times New Roman" pitchFamily="18" charset="0"/>
                <a:cs typeface="Times New Roman" pitchFamily="18" charset="0"/>
              </a:rPr>
              <a:t>for</a:t>
            </a:r>
            <a:endParaRPr lang="en-US" dirty="0">
              <a:latin typeface="Times New Roman" pitchFamily="18" charset="0"/>
              <a:cs typeface="Times New Roman" pitchFamily="18" charset="0"/>
            </a:endParaRPr>
          </a:p>
        </p:txBody>
      </p:sp>
      <p:sp>
        <p:nvSpPr>
          <p:cNvPr id="4" name="TextBox 14">
            <a:extLst>
              <a:ext uri="{FF2B5EF4-FFF2-40B4-BE49-F238E27FC236}">
                <a16:creationId xmlns:a16="http://schemas.microsoft.com/office/drawing/2014/main" id="{CF76DC3E-016A-81C1-F0D1-DC7F79322042}"/>
              </a:ext>
            </a:extLst>
          </p:cNvPr>
          <p:cNvSpPr txBox="1">
            <a:spLocks noChangeArrowheads="1"/>
          </p:cNvSpPr>
          <p:nvPr/>
        </p:nvSpPr>
        <p:spPr bwMode="auto">
          <a:xfrm>
            <a:off x="7813977" y="1140920"/>
            <a:ext cx="782638" cy="307975"/>
          </a:xfrm>
          <a:prstGeom prst="rect">
            <a:avLst/>
          </a:prstGeom>
          <a:noFill/>
          <a:ln w="9525">
            <a:noFill/>
            <a:miter lim="800000"/>
            <a:headEnd/>
            <a:tailEnd/>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informs</a:t>
            </a:r>
            <a:endParaRPr lang="en-US" dirty="0">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258FF117-2F08-3C9C-1E98-EC456FB1F2F3}"/>
              </a:ext>
            </a:extLst>
          </p:cNvPr>
          <p:cNvSpPr>
            <a:spLocks noChangeArrowheads="1"/>
          </p:cNvSpPr>
          <p:nvPr/>
        </p:nvSpPr>
        <p:spPr bwMode="auto">
          <a:xfrm>
            <a:off x="18679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400" dirty="0">
                <a:latin typeface="Times New Roman" pitchFamily="18" charset="0"/>
                <a:cs typeface="Times New Roman" pitchFamily="18" charset="0"/>
              </a:rPr>
              <a:t>1. Information collection and processing</a:t>
            </a:r>
            <a:endParaRPr lang="en-US" sz="2000" dirty="0">
              <a:latin typeface="Times New Roman" pitchFamily="18" charset="0"/>
              <a:cs typeface="Times New Roman" pitchFamily="18" charset="0"/>
            </a:endParaRPr>
          </a:p>
        </p:txBody>
      </p:sp>
      <p:cxnSp>
        <p:nvCxnSpPr>
          <p:cNvPr id="6" name="Straight Arrow Connector 5">
            <a:extLst>
              <a:ext uri="{FF2B5EF4-FFF2-40B4-BE49-F238E27FC236}">
                <a16:creationId xmlns:a16="http://schemas.microsoft.com/office/drawing/2014/main" id="{51E27ACC-3C9E-FA39-085E-7CE1F4B8DF0E}"/>
              </a:ext>
            </a:extLst>
          </p:cNvPr>
          <p:cNvCxnSpPr>
            <a:stCxn id="5" idx="3"/>
          </p:cNvCxnSpPr>
          <p:nvPr/>
        </p:nvCxnSpPr>
        <p:spPr>
          <a:xfrm>
            <a:off x="3239596" y="1448896"/>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D1CCA006-BDA3-6E53-3BA8-39034C940BB8}"/>
              </a:ext>
            </a:extLst>
          </p:cNvPr>
          <p:cNvSpPr>
            <a:spLocks noChangeArrowheads="1"/>
          </p:cNvSpPr>
          <p:nvPr/>
        </p:nvSpPr>
        <p:spPr bwMode="auto">
          <a:xfrm>
            <a:off x="41285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400" dirty="0">
                <a:latin typeface="Times New Roman" pitchFamily="18" charset="0"/>
                <a:cs typeface="Times New Roman" pitchFamily="18" charset="0"/>
              </a:rPr>
              <a:t>2. Forecasting</a:t>
            </a:r>
            <a:endParaRPr lang="en-US" sz="2000" dirty="0">
              <a:latin typeface="Times New Roman" pitchFamily="18" charset="0"/>
              <a:cs typeface="Times New Roman" pitchFamily="18" charset="0"/>
            </a:endParaRPr>
          </a:p>
        </p:txBody>
      </p:sp>
      <p:cxnSp>
        <p:nvCxnSpPr>
          <p:cNvPr id="8" name="Straight Arrow Connector 7">
            <a:extLst>
              <a:ext uri="{FF2B5EF4-FFF2-40B4-BE49-F238E27FC236}">
                <a16:creationId xmlns:a16="http://schemas.microsoft.com/office/drawing/2014/main" id="{3C41857E-2328-F198-A76A-88DAB33DA63E}"/>
              </a:ext>
            </a:extLst>
          </p:cNvPr>
          <p:cNvCxnSpPr/>
          <p:nvPr/>
        </p:nvCxnSpPr>
        <p:spPr>
          <a:xfrm>
            <a:off x="5500196" y="1448896"/>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7AFCC843-B4C3-7779-A4BA-798472EE619F}"/>
              </a:ext>
            </a:extLst>
          </p:cNvPr>
          <p:cNvSpPr>
            <a:spLocks noChangeArrowheads="1"/>
          </p:cNvSpPr>
          <p:nvPr/>
        </p:nvSpPr>
        <p:spPr bwMode="auto">
          <a:xfrm>
            <a:off x="63891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400" dirty="0">
                <a:latin typeface="Times New Roman" pitchFamily="18" charset="0"/>
                <a:cs typeface="Times New Roman" pitchFamily="18" charset="0"/>
              </a:rPr>
              <a:t>3. Fundamental Valuation</a:t>
            </a:r>
            <a:endParaRPr lang="en-US" sz="2000" dirty="0">
              <a:latin typeface="Times New Roman" pitchFamily="18" charset="0"/>
              <a:cs typeface="Times New Roman" pitchFamily="18" charset="0"/>
            </a:endParaRPr>
          </a:p>
        </p:txBody>
      </p:sp>
      <p:cxnSp>
        <p:nvCxnSpPr>
          <p:cNvPr id="10" name="Straight Arrow Connector 9">
            <a:extLst>
              <a:ext uri="{FF2B5EF4-FFF2-40B4-BE49-F238E27FC236}">
                <a16:creationId xmlns:a16="http://schemas.microsoft.com/office/drawing/2014/main" id="{7FF5984A-241A-4E11-EB31-4B1D1A60BF24}"/>
              </a:ext>
            </a:extLst>
          </p:cNvPr>
          <p:cNvCxnSpPr/>
          <p:nvPr/>
        </p:nvCxnSpPr>
        <p:spPr>
          <a:xfrm>
            <a:off x="7760796" y="1448896"/>
            <a:ext cx="889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1E0FE07D-9E44-AA97-C037-B19AEB7F4D35}"/>
              </a:ext>
            </a:extLst>
          </p:cNvPr>
          <p:cNvSpPr>
            <a:spLocks noChangeArrowheads="1"/>
          </p:cNvSpPr>
          <p:nvPr/>
        </p:nvSpPr>
        <p:spPr bwMode="auto">
          <a:xfrm>
            <a:off x="8649796" y="648796"/>
            <a:ext cx="1371600" cy="1600200"/>
          </a:xfrm>
          <a:prstGeom prst="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200" dirty="0">
                <a:latin typeface="Times New Roman" pitchFamily="18" charset="0"/>
                <a:cs typeface="Times New Roman" pitchFamily="18" charset="0"/>
              </a:rPr>
              <a:t>4. Decisions</a:t>
            </a:r>
            <a:endParaRPr lang="en-US" sz="2000" dirty="0">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52060E42-0FFC-EB6C-A862-C61740482B6E}"/>
              </a:ext>
            </a:extLst>
          </p:cNvPr>
          <p:cNvSpPr txBox="1"/>
          <p:nvPr/>
        </p:nvSpPr>
        <p:spPr>
          <a:xfrm>
            <a:off x="866020" y="2741121"/>
            <a:ext cx="10157351" cy="2585323"/>
          </a:xfrm>
          <a:prstGeom prst="rect">
            <a:avLst/>
          </a:prstGeom>
          <a:noFill/>
        </p:spPr>
        <p:txBody>
          <a:bodyPr wrap="square" rtlCol="0">
            <a:spAutoFit/>
          </a:bodyPr>
          <a:lstStyle/>
          <a:p>
            <a:pPr marL="342900" indent="-342900">
              <a:buFont typeface="+mj-lt"/>
              <a:buAutoNum type="arabicPeriod" startAt="4"/>
            </a:pPr>
            <a:r>
              <a:rPr lang="en-US" dirty="0">
                <a:latin typeface="+mn-lt"/>
              </a:rPr>
              <a:t>Decisions / Recommendations</a:t>
            </a:r>
          </a:p>
          <a:p>
            <a:pPr marL="800100" lvl="1" indent="-342900">
              <a:buAutoNum type="arabicPeriod"/>
            </a:pPr>
            <a:r>
              <a:rPr lang="en-US" dirty="0">
                <a:latin typeface="+mn-lt"/>
              </a:rPr>
              <a:t>Support recommendations with additional analytics supported risk analysis.</a:t>
            </a:r>
          </a:p>
          <a:p>
            <a:pPr marL="800100" lvl="1" indent="-342900">
              <a:buAutoNum type="arabicPeriod"/>
            </a:pPr>
            <a:r>
              <a:rPr lang="en-US" dirty="0"/>
              <a:t>Support decisions with beta / market </a:t>
            </a:r>
            <a:r>
              <a:rPr lang="en-US" dirty="0" err="1"/>
              <a:t>comovement</a:t>
            </a:r>
            <a:r>
              <a:rPr lang="en-US" dirty="0"/>
              <a:t> analysis and potential for slippage.</a:t>
            </a:r>
          </a:p>
          <a:p>
            <a:pPr marL="800100" lvl="1" indent="-342900">
              <a:buAutoNum type="arabicPeriod"/>
            </a:pPr>
            <a:r>
              <a:rPr lang="en-US" dirty="0"/>
              <a:t>Support decisions with other red-flag and future-looking issues that could affect short and long differently (i.e., not just the overall market changes).</a:t>
            </a:r>
          </a:p>
          <a:p>
            <a:pPr marL="800100" lvl="1" indent="-342900">
              <a:buAutoNum type="arabicPeriod"/>
            </a:pPr>
            <a:endParaRPr lang="en-US" dirty="0">
              <a:latin typeface="+mn-lt"/>
            </a:endParaRPr>
          </a:p>
          <a:p>
            <a:pPr lvl="1"/>
            <a:r>
              <a:rPr lang="en-US" dirty="0">
                <a:latin typeface="+mn-lt"/>
              </a:rPr>
              <a:t> </a:t>
            </a:r>
          </a:p>
          <a:p>
            <a:pPr marL="800100" lvl="1" indent="-342900">
              <a:buAutoNum type="arabicPeriod"/>
            </a:pPr>
            <a:endParaRPr lang="en-US" dirty="0">
              <a:latin typeface="+mn-lt"/>
            </a:endParaRPr>
          </a:p>
          <a:p>
            <a:pPr marL="342900" indent="-342900">
              <a:buAutoNum type="arabicPeriod" startAt="4"/>
            </a:pPr>
            <a:endParaRPr lang="en-US" dirty="0">
              <a:latin typeface="+mn-lt"/>
            </a:endParaRPr>
          </a:p>
        </p:txBody>
      </p:sp>
    </p:spTree>
    <p:extLst>
      <p:ext uri="{BB962C8B-B14F-4D97-AF65-F5344CB8AC3E}">
        <p14:creationId xmlns:p14="http://schemas.microsoft.com/office/powerpoint/2010/main" val="43469912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73C51-0B5C-AB2A-08B5-10AC387DF1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ED818C-3552-1813-155A-3C611A4740C2}"/>
              </a:ext>
            </a:extLst>
          </p:cNvPr>
          <p:cNvSpPr>
            <a:spLocks noGrp="1"/>
          </p:cNvSpPr>
          <p:nvPr>
            <p:ph type="title"/>
          </p:nvPr>
        </p:nvSpPr>
        <p:spPr>
          <a:xfrm>
            <a:off x="0" y="354233"/>
            <a:ext cx="11187404" cy="1042465"/>
          </a:xfrm>
        </p:spPr>
        <p:txBody>
          <a:bodyPr/>
          <a:lstStyle/>
          <a:p>
            <a:r>
              <a:rPr lang="en-US" sz="3600" dirty="0"/>
              <a:t>Alteryx (and other software) practicalities</a:t>
            </a:r>
            <a:endParaRPr lang="en-US" sz="4000" dirty="0"/>
          </a:p>
        </p:txBody>
      </p:sp>
      <p:sp>
        <p:nvSpPr>
          <p:cNvPr id="3" name="Content Placeholder 2">
            <a:extLst>
              <a:ext uri="{FF2B5EF4-FFF2-40B4-BE49-F238E27FC236}">
                <a16:creationId xmlns:a16="http://schemas.microsoft.com/office/drawing/2014/main" id="{174AEC85-6789-E16E-9A66-40F46799C6E7}"/>
              </a:ext>
            </a:extLst>
          </p:cNvPr>
          <p:cNvSpPr>
            <a:spLocks noGrp="1"/>
          </p:cNvSpPr>
          <p:nvPr>
            <p:ph idx="1"/>
          </p:nvPr>
        </p:nvSpPr>
        <p:spPr>
          <a:xfrm>
            <a:off x="370632" y="2061289"/>
            <a:ext cx="10994053" cy="4896212"/>
          </a:xfrm>
        </p:spPr>
        <p:txBody>
          <a:bodyPr/>
          <a:lstStyle/>
          <a:p>
            <a:r>
              <a:rPr lang="en-US" dirty="0"/>
              <a:t>Advanced Alteryx functionality includes:</a:t>
            </a:r>
          </a:p>
          <a:p>
            <a:pPr marL="742950" indent="-742950">
              <a:buFont typeface="+mj-lt"/>
              <a:buAutoNum type="arabicPeriod"/>
            </a:pPr>
            <a:r>
              <a:rPr lang="en-US" dirty="0"/>
              <a:t>Macros</a:t>
            </a:r>
          </a:p>
          <a:p>
            <a:pPr marL="742950" indent="-742950">
              <a:buFont typeface="+mj-lt"/>
              <a:buAutoNum type="arabicPeriod"/>
            </a:pPr>
            <a:r>
              <a:rPr lang="en-US" dirty="0"/>
              <a:t>Python integration</a:t>
            </a:r>
          </a:p>
          <a:p>
            <a:pPr marL="742950" indent="-742950">
              <a:buFont typeface="+mj-lt"/>
              <a:buAutoNum type="arabicPeriod"/>
            </a:pPr>
            <a:endParaRPr lang="en-US" dirty="0"/>
          </a:p>
          <a:p>
            <a:pPr marL="742950" indent="-742950">
              <a:buFont typeface="+mj-lt"/>
              <a:buAutoNum type="arabicPeriod"/>
            </a:pPr>
            <a:endParaRPr lang="en-US" dirty="0"/>
          </a:p>
          <a:p>
            <a:r>
              <a:rPr lang="en-US" sz="3200" dirty="0"/>
              <a:t>Both are complex and have Alteryx specific “features” that don’t extend as well as their typical tools to other software. Don’t overspend your time – ask me for help once you have an analysis in mind.</a:t>
            </a:r>
          </a:p>
        </p:txBody>
      </p:sp>
    </p:spTree>
    <p:extLst>
      <p:ext uri="{BB962C8B-B14F-4D97-AF65-F5344CB8AC3E}">
        <p14:creationId xmlns:p14="http://schemas.microsoft.com/office/powerpoint/2010/main" val="397748140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BF26-166D-9F68-6226-C85EB9D2B4DD}"/>
              </a:ext>
            </a:extLst>
          </p:cNvPr>
          <p:cNvSpPr>
            <a:spLocks noGrp="1"/>
          </p:cNvSpPr>
          <p:nvPr>
            <p:ph type="title"/>
          </p:nvPr>
        </p:nvSpPr>
        <p:spPr>
          <a:xfrm>
            <a:off x="0" y="354233"/>
            <a:ext cx="11187404" cy="1359283"/>
          </a:xfrm>
        </p:spPr>
        <p:txBody>
          <a:bodyPr/>
          <a:lstStyle/>
          <a:p>
            <a:r>
              <a:rPr lang="en-US" dirty="0"/>
              <a:t>Preliminary proposal meetings</a:t>
            </a:r>
          </a:p>
        </p:txBody>
      </p:sp>
      <p:sp>
        <p:nvSpPr>
          <p:cNvPr id="3" name="Content Placeholder 2">
            <a:extLst>
              <a:ext uri="{FF2B5EF4-FFF2-40B4-BE49-F238E27FC236}">
                <a16:creationId xmlns:a16="http://schemas.microsoft.com/office/drawing/2014/main" id="{394E78AC-3A74-4DA4-1D76-08354B61C183}"/>
              </a:ext>
            </a:extLst>
          </p:cNvPr>
          <p:cNvSpPr>
            <a:spLocks noGrp="1"/>
          </p:cNvSpPr>
          <p:nvPr>
            <p:ph idx="1"/>
          </p:nvPr>
        </p:nvSpPr>
        <p:spPr>
          <a:xfrm>
            <a:off x="370632" y="2061289"/>
            <a:ext cx="10994053" cy="3995966"/>
          </a:xfrm>
        </p:spPr>
        <p:txBody>
          <a:bodyPr/>
          <a:lstStyle/>
          <a:p>
            <a:r>
              <a:rPr lang="en-US" dirty="0"/>
              <a:t>Next Monday:</a:t>
            </a:r>
          </a:p>
          <a:p>
            <a:pPr marL="742950" indent="-742950">
              <a:buFont typeface="Arial" panose="020B0604020202020204" pitchFamily="34" charset="0"/>
              <a:buChar char="•"/>
            </a:pPr>
            <a:r>
              <a:rPr lang="en-US" dirty="0"/>
              <a:t>Meet with me one-on-one at a specific time for up to 15 mins.</a:t>
            </a:r>
          </a:p>
          <a:p>
            <a:pPr marL="742950" indent="-742950">
              <a:buFont typeface="Arial" panose="020B0604020202020204" pitchFamily="34" charset="0"/>
              <a:buChar char="•"/>
            </a:pPr>
            <a:r>
              <a:rPr lang="en-US" dirty="0"/>
              <a:t>Make sure you have an idea in mind as to what you want to achieve for the final project, and any other questions you have for your team’s approach/understanding.</a:t>
            </a:r>
          </a:p>
        </p:txBody>
      </p:sp>
    </p:spTree>
    <p:extLst>
      <p:ext uri="{BB962C8B-B14F-4D97-AF65-F5344CB8AC3E}">
        <p14:creationId xmlns:p14="http://schemas.microsoft.com/office/powerpoint/2010/main" val="182585834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8E59E-D035-442F-B808-80D34A409A26}"/>
              </a:ext>
            </a:extLst>
          </p:cNvPr>
          <p:cNvSpPr>
            <a:spLocks noGrp="1"/>
          </p:cNvSpPr>
          <p:nvPr>
            <p:ph type="title"/>
          </p:nvPr>
        </p:nvSpPr>
        <p:spPr>
          <a:xfrm>
            <a:off x="648928" y="2695485"/>
            <a:ext cx="10894141" cy="1025921"/>
          </a:xfrm>
        </p:spPr>
        <p:txBody>
          <a:bodyPr/>
          <a:lstStyle/>
          <a:p>
            <a:endParaRPr lang="en-US"/>
          </a:p>
        </p:txBody>
      </p:sp>
      <p:pic>
        <p:nvPicPr>
          <p:cNvPr id="4" name="Picture 3">
            <a:extLst>
              <a:ext uri="{FF2B5EF4-FFF2-40B4-BE49-F238E27FC236}">
                <a16:creationId xmlns:a16="http://schemas.microsoft.com/office/drawing/2014/main" id="{D34F8A0F-A392-468B-83F5-F4CB4C1F3C57}"/>
              </a:ext>
            </a:extLst>
          </p:cNvPr>
          <p:cNvPicPr>
            <a:picLocks noChangeAspect="1"/>
          </p:cNvPicPr>
          <p:nvPr/>
        </p:nvPicPr>
        <p:blipFill>
          <a:blip r:embed="rId3"/>
          <a:stretch>
            <a:fillRect/>
          </a:stretch>
        </p:blipFill>
        <p:spPr>
          <a:xfrm>
            <a:off x="0" y="-636270"/>
            <a:ext cx="12192000" cy="8130539"/>
          </a:xfrm>
          <a:prstGeom prst="rect">
            <a:avLst/>
          </a:prstGeom>
        </p:spPr>
      </p:pic>
      <p:sp>
        <p:nvSpPr>
          <p:cNvPr id="5" name="TextBox 4">
            <a:extLst>
              <a:ext uri="{FF2B5EF4-FFF2-40B4-BE49-F238E27FC236}">
                <a16:creationId xmlns:a16="http://schemas.microsoft.com/office/drawing/2014/main" id="{BCC65860-206F-486C-94A8-1A3581784A71}"/>
              </a:ext>
            </a:extLst>
          </p:cNvPr>
          <p:cNvSpPr txBox="1"/>
          <p:nvPr/>
        </p:nvSpPr>
        <p:spPr>
          <a:xfrm>
            <a:off x="3996705" y="1536193"/>
            <a:ext cx="4198585" cy="995209"/>
          </a:xfrm>
          <a:prstGeom prst="rect">
            <a:avLst/>
          </a:prstGeom>
          <a:noFill/>
        </p:spPr>
        <p:txBody>
          <a:bodyPr wrap="none" rtlCol="0">
            <a:spAutoFit/>
          </a:bodyPr>
          <a:lstStyle/>
          <a:p>
            <a:pPr defTabSz="609570"/>
            <a:r>
              <a:rPr lang="en-US" sz="5867" b="1" dirty="0">
                <a:solidFill>
                  <a:prstClr val="white"/>
                </a:solidFill>
                <a:latin typeface="Arial"/>
                <a:cs typeface="Arial" panose="020B0604020202020204" pitchFamily="34" charset="0"/>
              </a:rPr>
              <a:t>Thank you!</a:t>
            </a:r>
            <a:endParaRPr lang="en-US" sz="2400" dirty="0">
              <a:solidFill>
                <a:prstClr val="white"/>
              </a:solidFill>
              <a:latin typeface="Calibri"/>
            </a:endParaRPr>
          </a:p>
        </p:txBody>
      </p:sp>
    </p:spTree>
    <p:extLst>
      <p:ext uri="{BB962C8B-B14F-4D97-AF65-F5344CB8AC3E}">
        <p14:creationId xmlns:p14="http://schemas.microsoft.com/office/powerpoint/2010/main" val="40828996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70AE-0D2B-96A8-8665-8ABEB4A612D0}"/>
              </a:ext>
            </a:extLst>
          </p:cNvPr>
          <p:cNvSpPr>
            <a:spLocks noGrp="1"/>
          </p:cNvSpPr>
          <p:nvPr>
            <p:ph type="title"/>
          </p:nvPr>
        </p:nvSpPr>
        <p:spPr>
          <a:xfrm>
            <a:off x="0" y="354233"/>
            <a:ext cx="11187404" cy="1359283"/>
          </a:xfrm>
        </p:spPr>
        <p:txBody>
          <a:bodyPr/>
          <a:lstStyle/>
          <a:p>
            <a:r>
              <a:rPr lang="en-US" dirty="0"/>
              <a:t>Review</a:t>
            </a:r>
          </a:p>
        </p:txBody>
      </p:sp>
      <p:sp>
        <p:nvSpPr>
          <p:cNvPr id="3" name="Content Placeholder 2">
            <a:extLst>
              <a:ext uri="{FF2B5EF4-FFF2-40B4-BE49-F238E27FC236}">
                <a16:creationId xmlns:a16="http://schemas.microsoft.com/office/drawing/2014/main" id="{EB9E827D-FB7B-2465-4DC3-12CFEBB6E73E}"/>
              </a:ext>
            </a:extLst>
          </p:cNvPr>
          <p:cNvSpPr>
            <a:spLocks noGrp="1"/>
          </p:cNvSpPr>
          <p:nvPr>
            <p:ph idx="1"/>
          </p:nvPr>
        </p:nvSpPr>
        <p:spPr>
          <a:xfrm>
            <a:off x="370632" y="2061289"/>
            <a:ext cx="10994053" cy="1213153"/>
          </a:xfrm>
        </p:spPr>
        <p:txBody>
          <a:bodyPr/>
          <a:lstStyle/>
          <a:p>
            <a:r>
              <a:rPr lang="en-US" dirty="0"/>
              <a:t>XBRL Filings and SEC API data</a:t>
            </a:r>
          </a:p>
          <a:p>
            <a:pPr marL="742950" indent="-742950">
              <a:buFont typeface="+mj-lt"/>
              <a:buAutoNum type="arabicPeriod"/>
            </a:pPr>
            <a:r>
              <a:rPr lang="en-US" dirty="0"/>
              <a:t>Clarifications and documentation</a:t>
            </a:r>
          </a:p>
        </p:txBody>
      </p:sp>
    </p:spTree>
    <p:extLst>
      <p:ext uri="{BB962C8B-B14F-4D97-AF65-F5344CB8AC3E}">
        <p14:creationId xmlns:p14="http://schemas.microsoft.com/office/powerpoint/2010/main" val="27599190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99B55-9CA7-53B3-37D0-9EF5A9120ACB}"/>
              </a:ext>
            </a:extLst>
          </p:cNvPr>
          <p:cNvSpPr>
            <a:spLocks noGrp="1"/>
          </p:cNvSpPr>
          <p:nvPr>
            <p:ph type="title"/>
          </p:nvPr>
        </p:nvSpPr>
        <p:spPr>
          <a:xfrm>
            <a:off x="0" y="354233"/>
            <a:ext cx="11187404" cy="1359283"/>
          </a:xfrm>
        </p:spPr>
        <p:txBody>
          <a:bodyPr/>
          <a:lstStyle/>
          <a:p>
            <a:r>
              <a:rPr lang="en-US" dirty="0"/>
              <a:t>Clarifications</a:t>
            </a:r>
          </a:p>
        </p:txBody>
      </p:sp>
      <p:sp>
        <p:nvSpPr>
          <p:cNvPr id="3" name="Content Placeholder 2">
            <a:extLst>
              <a:ext uri="{FF2B5EF4-FFF2-40B4-BE49-F238E27FC236}">
                <a16:creationId xmlns:a16="http://schemas.microsoft.com/office/drawing/2014/main" id="{41AF6AB3-CD89-769B-DD70-83A01445E632}"/>
              </a:ext>
            </a:extLst>
          </p:cNvPr>
          <p:cNvSpPr>
            <a:spLocks noGrp="1"/>
          </p:cNvSpPr>
          <p:nvPr>
            <p:ph idx="1"/>
          </p:nvPr>
        </p:nvSpPr>
        <p:spPr>
          <a:xfrm>
            <a:off x="370632" y="2061289"/>
            <a:ext cx="10994053" cy="2333972"/>
          </a:xfrm>
        </p:spPr>
        <p:txBody>
          <a:bodyPr/>
          <a:lstStyle/>
          <a:p>
            <a:r>
              <a:rPr lang="en-US" dirty="0"/>
              <a:t>Documentation</a:t>
            </a:r>
          </a:p>
          <a:p>
            <a:r>
              <a:rPr lang="en-US" dirty="0">
                <a:hlinkClick r:id="rId2"/>
              </a:rPr>
              <a:t>https://www.sec.gov/search-filings/edgar-application-programming-interfaces</a:t>
            </a:r>
            <a:r>
              <a:rPr lang="en-US" dirty="0"/>
              <a:t> </a:t>
            </a:r>
          </a:p>
          <a:p>
            <a:endParaRPr lang="en-US" dirty="0"/>
          </a:p>
        </p:txBody>
      </p:sp>
    </p:spTree>
    <p:extLst>
      <p:ext uri="{BB962C8B-B14F-4D97-AF65-F5344CB8AC3E}">
        <p14:creationId xmlns:p14="http://schemas.microsoft.com/office/powerpoint/2010/main" val="30545821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25D7-5118-84CD-8B70-9D4B2D41CAFD}"/>
              </a:ext>
            </a:extLst>
          </p:cNvPr>
          <p:cNvSpPr>
            <a:spLocks noGrp="1"/>
          </p:cNvSpPr>
          <p:nvPr>
            <p:ph type="title"/>
          </p:nvPr>
        </p:nvSpPr>
        <p:spPr>
          <a:xfrm>
            <a:off x="0" y="354233"/>
            <a:ext cx="11187404" cy="1359283"/>
          </a:xfrm>
        </p:spPr>
        <p:txBody>
          <a:bodyPr/>
          <a:lstStyle/>
          <a:p>
            <a:r>
              <a:rPr lang="en-US" dirty="0"/>
              <a:t>Submissions API</a:t>
            </a:r>
          </a:p>
        </p:txBody>
      </p:sp>
      <p:sp>
        <p:nvSpPr>
          <p:cNvPr id="3" name="Content Placeholder 2">
            <a:extLst>
              <a:ext uri="{FF2B5EF4-FFF2-40B4-BE49-F238E27FC236}">
                <a16:creationId xmlns:a16="http://schemas.microsoft.com/office/drawing/2014/main" id="{3B0BFAB5-FA05-6A10-1024-B9668AFEBAEB}"/>
              </a:ext>
            </a:extLst>
          </p:cNvPr>
          <p:cNvSpPr>
            <a:spLocks noGrp="1"/>
          </p:cNvSpPr>
          <p:nvPr>
            <p:ph idx="1"/>
          </p:nvPr>
        </p:nvSpPr>
        <p:spPr>
          <a:xfrm>
            <a:off x="370632" y="2061289"/>
            <a:ext cx="10994053" cy="646331"/>
          </a:xfrm>
        </p:spPr>
        <p:txBody>
          <a:bodyPr/>
          <a:lstStyle/>
          <a:p>
            <a:r>
              <a:rPr lang="en-US" dirty="0"/>
              <a:t>All the submissions for a specific company:</a:t>
            </a:r>
          </a:p>
        </p:txBody>
      </p:sp>
      <p:pic>
        <p:nvPicPr>
          <p:cNvPr id="5" name="Picture 4">
            <a:extLst>
              <a:ext uri="{FF2B5EF4-FFF2-40B4-BE49-F238E27FC236}">
                <a16:creationId xmlns:a16="http://schemas.microsoft.com/office/drawing/2014/main" id="{6F281A59-6F92-A2E7-7070-BDD2D2CECFD2}"/>
              </a:ext>
            </a:extLst>
          </p:cNvPr>
          <p:cNvPicPr>
            <a:picLocks noChangeAspect="1"/>
          </p:cNvPicPr>
          <p:nvPr/>
        </p:nvPicPr>
        <p:blipFill>
          <a:blip r:embed="rId2"/>
          <a:stretch>
            <a:fillRect/>
          </a:stretch>
        </p:blipFill>
        <p:spPr>
          <a:xfrm>
            <a:off x="508312" y="2981832"/>
            <a:ext cx="10412278" cy="3038899"/>
          </a:xfrm>
          <a:prstGeom prst="rect">
            <a:avLst/>
          </a:prstGeom>
        </p:spPr>
      </p:pic>
    </p:spTree>
    <p:extLst>
      <p:ext uri="{BB962C8B-B14F-4D97-AF65-F5344CB8AC3E}">
        <p14:creationId xmlns:p14="http://schemas.microsoft.com/office/powerpoint/2010/main" val="329399944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34371-B81B-F79F-125E-4B25658C56B8}"/>
              </a:ext>
            </a:extLst>
          </p:cNvPr>
          <p:cNvSpPr>
            <a:spLocks noGrp="1"/>
          </p:cNvSpPr>
          <p:nvPr>
            <p:ph type="title"/>
          </p:nvPr>
        </p:nvSpPr>
        <p:spPr>
          <a:xfrm>
            <a:off x="0" y="354233"/>
            <a:ext cx="11187404" cy="1359283"/>
          </a:xfrm>
        </p:spPr>
        <p:txBody>
          <a:bodyPr/>
          <a:lstStyle/>
          <a:p>
            <a:r>
              <a:rPr lang="en-US" dirty="0"/>
              <a:t>XBRL Data APIs</a:t>
            </a:r>
          </a:p>
        </p:txBody>
      </p:sp>
      <p:sp>
        <p:nvSpPr>
          <p:cNvPr id="3" name="Content Placeholder 2">
            <a:extLst>
              <a:ext uri="{FF2B5EF4-FFF2-40B4-BE49-F238E27FC236}">
                <a16:creationId xmlns:a16="http://schemas.microsoft.com/office/drawing/2014/main" id="{F85820F2-7ED0-3C09-1E40-AEFC0C2A418E}"/>
              </a:ext>
            </a:extLst>
          </p:cNvPr>
          <p:cNvSpPr>
            <a:spLocks noGrp="1"/>
          </p:cNvSpPr>
          <p:nvPr>
            <p:ph idx="1"/>
          </p:nvPr>
        </p:nvSpPr>
        <p:spPr>
          <a:xfrm>
            <a:off x="370633" y="2061289"/>
            <a:ext cx="5148660" cy="2862322"/>
          </a:xfrm>
        </p:spPr>
        <p:txBody>
          <a:bodyPr/>
          <a:lstStyle/>
          <a:p>
            <a:r>
              <a:rPr lang="en-US" dirty="0"/>
              <a:t>Company Facts is most useful for our purposes, the others are typically account specific.</a:t>
            </a:r>
          </a:p>
        </p:txBody>
      </p:sp>
      <p:pic>
        <p:nvPicPr>
          <p:cNvPr id="5" name="Picture 4">
            <a:extLst>
              <a:ext uri="{FF2B5EF4-FFF2-40B4-BE49-F238E27FC236}">
                <a16:creationId xmlns:a16="http://schemas.microsoft.com/office/drawing/2014/main" id="{B667465B-5AEA-FEBA-95D0-469AB7840853}"/>
              </a:ext>
            </a:extLst>
          </p:cNvPr>
          <p:cNvPicPr>
            <a:picLocks noChangeAspect="1"/>
          </p:cNvPicPr>
          <p:nvPr/>
        </p:nvPicPr>
        <p:blipFill>
          <a:blip r:embed="rId2"/>
          <a:stretch>
            <a:fillRect/>
          </a:stretch>
        </p:blipFill>
        <p:spPr>
          <a:xfrm>
            <a:off x="5593702" y="0"/>
            <a:ext cx="6520962" cy="6858000"/>
          </a:xfrm>
          <a:prstGeom prst="rect">
            <a:avLst/>
          </a:prstGeom>
        </p:spPr>
      </p:pic>
      <p:sp>
        <p:nvSpPr>
          <p:cNvPr id="6" name="Rectangle 5">
            <a:extLst>
              <a:ext uri="{FF2B5EF4-FFF2-40B4-BE49-F238E27FC236}">
                <a16:creationId xmlns:a16="http://schemas.microsoft.com/office/drawing/2014/main" id="{17EAEDF7-5FE6-4CAF-A160-DA9CECAD41E7}"/>
              </a:ext>
            </a:extLst>
          </p:cNvPr>
          <p:cNvSpPr/>
          <p:nvPr/>
        </p:nvSpPr>
        <p:spPr>
          <a:xfrm>
            <a:off x="9190049" y="5558763"/>
            <a:ext cx="802567" cy="322342"/>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3201C589-E478-3192-DF01-7C7E449FA551}"/>
              </a:ext>
            </a:extLst>
          </p:cNvPr>
          <p:cNvCxnSpPr/>
          <p:nvPr/>
        </p:nvCxnSpPr>
        <p:spPr>
          <a:xfrm flipV="1">
            <a:off x="4578578" y="5821899"/>
            <a:ext cx="4512795" cy="1907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B16FDFD-969A-05BD-622B-6A0FC6A08C76}"/>
              </a:ext>
            </a:extLst>
          </p:cNvPr>
          <p:cNvSpPr txBox="1"/>
          <p:nvPr/>
        </p:nvSpPr>
        <p:spPr>
          <a:xfrm>
            <a:off x="240687" y="5452567"/>
            <a:ext cx="4512796" cy="1200329"/>
          </a:xfrm>
          <a:prstGeom prst="rect">
            <a:avLst/>
          </a:prstGeom>
          <a:noFill/>
        </p:spPr>
        <p:txBody>
          <a:bodyPr wrap="square" rtlCol="0">
            <a:spAutoFit/>
          </a:bodyPr>
          <a:lstStyle/>
          <a:p>
            <a:r>
              <a:rPr lang="en-US" dirty="0">
                <a:latin typeface="+mn-lt"/>
              </a:rPr>
              <a:t>Potentially confusing “Frames” Syntax (also in </a:t>
            </a:r>
            <a:r>
              <a:rPr lang="en-US" dirty="0" err="1">
                <a:latin typeface="+mn-lt"/>
              </a:rPr>
              <a:t>CompanyFacts</a:t>
            </a:r>
            <a:r>
              <a:rPr lang="en-US" dirty="0">
                <a:latin typeface="+mn-lt"/>
              </a:rPr>
              <a:t>). CY{YYYY} for annual, and two quarterly formats Q{</a:t>
            </a:r>
            <a:r>
              <a:rPr lang="en-US" dirty="0" err="1">
                <a:latin typeface="+mn-lt"/>
              </a:rPr>
              <a:t>Qtr</a:t>
            </a:r>
            <a:r>
              <a:rPr lang="en-US" dirty="0">
                <a:latin typeface="+mn-lt"/>
              </a:rPr>
              <a:t>=1,2,3,4} and with I or no I for “Instantaneous” </a:t>
            </a:r>
          </a:p>
        </p:txBody>
      </p:sp>
      <p:cxnSp>
        <p:nvCxnSpPr>
          <p:cNvPr id="11" name="Straight Arrow Connector 10">
            <a:extLst>
              <a:ext uri="{FF2B5EF4-FFF2-40B4-BE49-F238E27FC236}">
                <a16:creationId xmlns:a16="http://schemas.microsoft.com/office/drawing/2014/main" id="{FAD6B953-DAE9-8914-D5E3-615A4416EAED}"/>
              </a:ext>
            </a:extLst>
          </p:cNvPr>
          <p:cNvCxnSpPr>
            <a:cxnSpLocks/>
          </p:cNvCxnSpPr>
          <p:nvPr/>
        </p:nvCxnSpPr>
        <p:spPr>
          <a:xfrm flipH="1">
            <a:off x="8861128" y="2170878"/>
            <a:ext cx="776253" cy="2565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4D848112-C443-56FD-705B-4D56666F47A9}"/>
              </a:ext>
            </a:extLst>
          </p:cNvPr>
          <p:cNvSpPr txBox="1"/>
          <p:nvPr/>
        </p:nvSpPr>
        <p:spPr>
          <a:xfrm>
            <a:off x="9637381" y="1947212"/>
            <a:ext cx="2374809" cy="646331"/>
          </a:xfrm>
          <a:prstGeom prst="rect">
            <a:avLst/>
          </a:prstGeom>
          <a:noFill/>
        </p:spPr>
        <p:txBody>
          <a:bodyPr wrap="square" rtlCol="0">
            <a:spAutoFit/>
          </a:bodyPr>
          <a:lstStyle/>
          <a:p>
            <a:r>
              <a:rPr lang="en-US" dirty="0">
                <a:latin typeface="+mn-lt"/>
              </a:rPr>
              <a:t>One company, one account, all timeframes</a:t>
            </a:r>
          </a:p>
        </p:txBody>
      </p:sp>
      <p:cxnSp>
        <p:nvCxnSpPr>
          <p:cNvPr id="16" name="Straight Arrow Connector 15">
            <a:extLst>
              <a:ext uri="{FF2B5EF4-FFF2-40B4-BE49-F238E27FC236}">
                <a16:creationId xmlns:a16="http://schemas.microsoft.com/office/drawing/2014/main" id="{CF392396-A79B-5BDD-A32F-DB44D3882763}"/>
              </a:ext>
            </a:extLst>
          </p:cNvPr>
          <p:cNvCxnSpPr/>
          <p:nvPr/>
        </p:nvCxnSpPr>
        <p:spPr>
          <a:xfrm flipH="1">
            <a:off x="8670354" y="3637865"/>
            <a:ext cx="585479" cy="2697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DB428840-AB77-0911-7EC0-B633821AA9FC}"/>
              </a:ext>
            </a:extLst>
          </p:cNvPr>
          <p:cNvSpPr txBox="1"/>
          <p:nvPr/>
        </p:nvSpPr>
        <p:spPr>
          <a:xfrm>
            <a:off x="9393980" y="3651022"/>
            <a:ext cx="2618210" cy="646331"/>
          </a:xfrm>
          <a:prstGeom prst="rect">
            <a:avLst/>
          </a:prstGeom>
          <a:noFill/>
        </p:spPr>
        <p:txBody>
          <a:bodyPr wrap="square" rtlCol="0">
            <a:spAutoFit/>
          </a:bodyPr>
          <a:lstStyle/>
          <a:p>
            <a:r>
              <a:rPr lang="en-US" dirty="0">
                <a:latin typeface="+mn-lt"/>
              </a:rPr>
              <a:t>One company, all accounts, all timeframes</a:t>
            </a:r>
          </a:p>
        </p:txBody>
      </p:sp>
      <p:cxnSp>
        <p:nvCxnSpPr>
          <p:cNvPr id="19" name="Straight Arrow Connector 18">
            <a:extLst>
              <a:ext uri="{FF2B5EF4-FFF2-40B4-BE49-F238E27FC236}">
                <a16:creationId xmlns:a16="http://schemas.microsoft.com/office/drawing/2014/main" id="{F41CF72C-3767-410C-3357-B06D7594BF89}"/>
              </a:ext>
            </a:extLst>
          </p:cNvPr>
          <p:cNvCxnSpPr/>
          <p:nvPr/>
        </p:nvCxnSpPr>
        <p:spPr>
          <a:xfrm flipH="1">
            <a:off x="8005934" y="4861450"/>
            <a:ext cx="664420" cy="1776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5195CAEB-EF58-0D69-4BC4-7031D1D9F579}"/>
              </a:ext>
            </a:extLst>
          </p:cNvPr>
          <p:cNvSpPr txBox="1"/>
          <p:nvPr/>
        </p:nvSpPr>
        <p:spPr>
          <a:xfrm>
            <a:off x="8744763" y="4549208"/>
            <a:ext cx="3151062" cy="646331"/>
          </a:xfrm>
          <a:prstGeom prst="rect">
            <a:avLst/>
          </a:prstGeom>
          <a:noFill/>
        </p:spPr>
        <p:txBody>
          <a:bodyPr wrap="square" rtlCol="0">
            <a:spAutoFit/>
          </a:bodyPr>
          <a:lstStyle/>
          <a:p>
            <a:r>
              <a:rPr lang="en-US" dirty="0">
                <a:latin typeface="+mn-lt"/>
              </a:rPr>
              <a:t>All companies, one account, one timeframe</a:t>
            </a:r>
          </a:p>
        </p:txBody>
      </p:sp>
    </p:spTree>
    <p:extLst>
      <p:ext uri="{BB962C8B-B14F-4D97-AF65-F5344CB8AC3E}">
        <p14:creationId xmlns:p14="http://schemas.microsoft.com/office/powerpoint/2010/main" val="230183415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A79D2-C286-1D02-FAD0-B87F1B4A81EB}"/>
              </a:ext>
            </a:extLst>
          </p:cNvPr>
          <p:cNvSpPr>
            <a:spLocks noGrp="1"/>
          </p:cNvSpPr>
          <p:nvPr>
            <p:ph type="title"/>
          </p:nvPr>
        </p:nvSpPr>
        <p:spPr>
          <a:xfrm>
            <a:off x="0" y="354233"/>
            <a:ext cx="11187404" cy="1359283"/>
          </a:xfrm>
        </p:spPr>
        <p:txBody>
          <a:bodyPr/>
          <a:lstStyle/>
          <a:p>
            <a:r>
              <a:rPr lang="en-US" dirty="0"/>
              <a:t>Bulk Data</a:t>
            </a:r>
          </a:p>
        </p:txBody>
      </p:sp>
      <p:sp>
        <p:nvSpPr>
          <p:cNvPr id="3" name="Content Placeholder 2">
            <a:extLst>
              <a:ext uri="{FF2B5EF4-FFF2-40B4-BE49-F238E27FC236}">
                <a16:creationId xmlns:a16="http://schemas.microsoft.com/office/drawing/2014/main" id="{57C520C3-974C-ACCC-A6DF-C49307F3DC5B}"/>
              </a:ext>
            </a:extLst>
          </p:cNvPr>
          <p:cNvSpPr>
            <a:spLocks noGrp="1"/>
          </p:cNvSpPr>
          <p:nvPr>
            <p:ph idx="1"/>
          </p:nvPr>
        </p:nvSpPr>
        <p:spPr>
          <a:xfrm>
            <a:off x="370632" y="4546756"/>
            <a:ext cx="10994053" cy="1767150"/>
          </a:xfrm>
        </p:spPr>
        <p:txBody>
          <a:bodyPr/>
          <a:lstStyle/>
          <a:p>
            <a:r>
              <a:rPr lang="en-US" dirty="0"/>
              <a:t>CompanyFacts.zip = 1.2GB </a:t>
            </a:r>
            <a:r>
              <a:rPr lang="en-US" dirty="0">
                <a:sym typeface="Wingdings" panose="05000000000000000000" pitchFamily="2" charset="2"/>
              </a:rPr>
              <a:t> 18,950 files, 16+GB</a:t>
            </a:r>
            <a:endParaRPr lang="en-US" dirty="0"/>
          </a:p>
          <a:p>
            <a:r>
              <a:rPr lang="en-US" dirty="0"/>
              <a:t>Submissions.zip = 1.4GB </a:t>
            </a:r>
            <a:r>
              <a:rPr lang="en-US" dirty="0">
                <a:sym typeface="Wingdings" panose="05000000000000000000" pitchFamily="2" charset="2"/>
              </a:rPr>
              <a:t> too many files to unzip in windows easily…</a:t>
            </a:r>
            <a:endParaRPr lang="en-US" dirty="0"/>
          </a:p>
        </p:txBody>
      </p:sp>
      <p:pic>
        <p:nvPicPr>
          <p:cNvPr id="5" name="Picture 4">
            <a:extLst>
              <a:ext uri="{FF2B5EF4-FFF2-40B4-BE49-F238E27FC236}">
                <a16:creationId xmlns:a16="http://schemas.microsoft.com/office/drawing/2014/main" id="{3497E4AD-EDF7-0FDA-6F5B-FEAB2BC0C7DC}"/>
              </a:ext>
            </a:extLst>
          </p:cNvPr>
          <p:cNvPicPr>
            <a:picLocks noChangeAspect="1"/>
          </p:cNvPicPr>
          <p:nvPr/>
        </p:nvPicPr>
        <p:blipFill>
          <a:blip r:embed="rId2"/>
          <a:stretch>
            <a:fillRect/>
          </a:stretch>
        </p:blipFill>
        <p:spPr>
          <a:xfrm>
            <a:off x="370632" y="2061289"/>
            <a:ext cx="6725589" cy="2353003"/>
          </a:xfrm>
          <a:prstGeom prst="rect">
            <a:avLst/>
          </a:prstGeom>
        </p:spPr>
      </p:pic>
      <p:pic>
        <p:nvPicPr>
          <p:cNvPr id="7" name="Picture 6">
            <a:extLst>
              <a:ext uri="{FF2B5EF4-FFF2-40B4-BE49-F238E27FC236}">
                <a16:creationId xmlns:a16="http://schemas.microsoft.com/office/drawing/2014/main" id="{69AA2FD2-A1DF-6AB8-146F-972982D3C5D3}"/>
              </a:ext>
            </a:extLst>
          </p:cNvPr>
          <p:cNvPicPr>
            <a:picLocks noChangeAspect="1"/>
          </p:cNvPicPr>
          <p:nvPr/>
        </p:nvPicPr>
        <p:blipFill>
          <a:blip r:embed="rId3"/>
          <a:stretch>
            <a:fillRect/>
          </a:stretch>
        </p:blipFill>
        <p:spPr>
          <a:xfrm>
            <a:off x="9276156" y="354233"/>
            <a:ext cx="2788597" cy="3790841"/>
          </a:xfrm>
          <a:prstGeom prst="rect">
            <a:avLst/>
          </a:prstGeom>
        </p:spPr>
      </p:pic>
      <p:sp>
        <p:nvSpPr>
          <p:cNvPr id="8" name="TextBox 7">
            <a:extLst>
              <a:ext uri="{FF2B5EF4-FFF2-40B4-BE49-F238E27FC236}">
                <a16:creationId xmlns:a16="http://schemas.microsoft.com/office/drawing/2014/main" id="{8FCD4052-334F-EA55-14C9-1460486A0129}"/>
              </a:ext>
            </a:extLst>
          </p:cNvPr>
          <p:cNvSpPr txBox="1"/>
          <p:nvPr/>
        </p:nvSpPr>
        <p:spPr>
          <a:xfrm>
            <a:off x="5867658" y="636426"/>
            <a:ext cx="3207798" cy="923330"/>
          </a:xfrm>
          <a:prstGeom prst="rect">
            <a:avLst/>
          </a:prstGeom>
          <a:noFill/>
        </p:spPr>
        <p:txBody>
          <a:bodyPr wrap="square" rtlCol="0">
            <a:spAutoFit/>
          </a:bodyPr>
          <a:lstStyle/>
          <a:p>
            <a:r>
              <a:rPr lang="en-US" dirty="0">
                <a:solidFill>
                  <a:schemeClr val="bg1">
                    <a:lumMod val="75000"/>
                  </a:schemeClr>
                </a:solidFill>
                <a:latin typeface="+mn-lt"/>
              </a:rPr>
              <a:t>Alteryx’s AMP uses 25%-50% before hitting performance issues, remote labs RAM</a:t>
            </a:r>
          </a:p>
        </p:txBody>
      </p:sp>
      <p:cxnSp>
        <p:nvCxnSpPr>
          <p:cNvPr id="10" name="Straight Arrow Connector 9">
            <a:extLst>
              <a:ext uri="{FF2B5EF4-FFF2-40B4-BE49-F238E27FC236}">
                <a16:creationId xmlns:a16="http://schemas.microsoft.com/office/drawing/2014/main" id="{C680E705-70E6-31E4-F058-4F0768A4A950}"/>
              </a:ext>
            </a:extLst>
          </p:cNvPr>
          <p:cNvCxnSpPr/>
          <p:nvPr/>
        </p:nvCxnSpPr>
        <p:spPr>
          <a:xfrm>
            <a:off x="8389398" y="1349406"/>
            <a:ext cx="1047565" cy="4350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0F62A56B-B5E2-8ADF-F58A-15A4F4F101EC}"/>
              </a:ext>
            </a:extLst>
          </p:cNvPr>
          <p:cNvCxnSpPr>
            <a:cxnSpLocks/>
          </p:cNvCxnSpPr>
          <p:nvPr/>
        </p:nvCxnSpPr>
        <p:spPr>
          <a:xfrm>
            <a:off x="8389398" y="1323467"/>
            <a:ext cx="976544" cy="32232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834469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172CE-8228-7446-57EA-151C53240E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86877E-6DCD-1C31-A1DC-F7636EFA3C25}"/>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8D710D07-CE70-33CA-5B87-95D31DE874CF}"/>
              </a:ext>
            </a:extLst>
          </p:cNvPr>
          <p:cNvSpPr>
            <a:spLocks noGrp="1"/>
          </p:cNvSpPr>
          <p:nvPr>
            <p:ph idx="1"/>
          </p:nvPr>
        </p:nvSpPr>
        <p:spPr>
          <a:xfrm>
            <a:off x="370632" y="2061289"/>
            <a:ext cx="10994053" cy="4426405"/>
          </a:xfrm>
        </p:spPr>
        <p:txBody>
          <a:bodyPr/>
          <a:lstStyle/>
          <a:p>
            <a:r>
              <a:rPr lang="en-US" sz="2800" b="1" dirty="0"/>
              <a:t>Class Agenda</a:t>
            </a:r>
          </a:p>
          <a:p>
            <a:pPr marL="571500" indent="-571500">
              <a:buFont typeface="Arial" panose="020B0604020202020204" pitchFamily="34" charset="0"/>
              <a:buChar char="•"/>
            </a:pPr>
            <a:r>
              <a:rPr lang="en-US" sz="2800" dirty="0">
                <a:solidFill>
                  <a:schemeClr val="bg1">
                    <a:lumMod val="75000"/>
                  </a:schemeClr>
                </a:solidFill>
              </a:rPr>
              <a:t>Review</a:t>
            </a:r>
          </a:p>
          <a:p>
            <a:pPr marL="1331365" lvl="1" indent="-571500"/>
            <a:r>
              <a:rPr lang="en-US" sz="2133" dirty="0">
                <a:solidFill>
                  <a:schemeClr val="bg1">
                    <a:lumMod val="75000"/>
                  </a:schemeClr>
                </a:solidFill>
              </a:rPr>
              <a:t>XBRL Filings and SEC API data</a:t>
            </a:r>
          </a:p>
          <a:p>
            <a:pPr marL="571500" indent="-571500">
              <a:buFont typeface="Arial" panose="020B0604020202020204" pitchFamily="34" charset="0"/>
              <a:buChar char="•"/>
            </a:pPr>
            <a:r>
              <a:rPr lang="en-US" sz="2800" b="1" dirty="0">
                <a:solidFill>
                  <a:srgbClr val="412985"/>
                </a:solidFill>
              </a:rPr>
              <a:t>Catch-up Lab:</a:t>
            </a:r>
          </a:p>
          <a:p>
            <a:pPr marL="1331365" lvl="1" indent="-571500"/>
            <a:r>
              <a:rPr lang="en-US" sz="2133" b="1" dirty="0">
                <a:solidFill>
                  <a:srgbClr val="412985"/>
                </a:solidFill>
              </a:rPr>
              <a:t>Examine a company XBRL filing &amp; reconcile to API data.</a:t>
            </a:r>
          </a:p>
          <a:p>
            <a:pPr marL="571500" indent="-571500">
              <a:buFont typeface="Arial" panose="020B0604020202020204" pitchFamily="34" charset="0"/>
              <a:buChar char="•"/>
            </a:pPr>
            <a:r>
              <a:rPr lang="en-US" sz="2800" dirty="0"/>
              <a:t>Project Pathways Overviews:</a:t>
            </a:r>
          </a:p>
          <a:p>
            <a:pPr marL="1331365" lvl="1" indent="-571500"/>
            <a:r>
              <a:rPr lang="en-US" sz="2133" dirty="0"/>
              <a:t>Possible avenues to consider</a:t>
            </a:r>
          </a:p>
          <a:p>
            <a:pPr marL="1331365" lvl="1" indent="-571500"/>
            <a:r>
              <a:rPr lang="en-US" sz="2133" dirty="0"/>
              <a:t>Alteryx (and other software) practicalities</a:t>
            </a:r>
          </a:p>
          <a:p>
            <a:pPr marL="1331365" lvl="1" indent="-571500"/>
            <a:r>
              <a:rPr lang="en-US" sz="2133" dirty="0"/>
              <a:t>Time for team work to prep for Mon Oct 27 preliminary proposal meetings.</a:t>
            </a:r>
          </a:p>
          <a:p>
            <a:pPr marL="1331365" lvl="1" indent="-571500"/>
            <a:endParaRPr lang="en-US" sz="533" dirty="0"/>
          </a:p>
          <a:p>
            <a:pPr marL="571500" indent="-571500">
              <a:buFont typeface="Arial" panose="020B0604020202020204" pitchFamily="34" charset="0"/>
              <a:buChar char="•"/>
            </a:pPr>
            <a:r>
              <a:rPr lang="en-US" sz="2800" dirty="0"/>
              <a:t>Conclusion and look ahead.</a:t>
            </a:r>
          </a:p>
        </p:txBody>
      </p:sp>
    </p:spTree>
    <p:extLst>
      <p:ext uri="{BB962C8B-B14F-4D97-AF65-F5344CB8AC3E}">
        <p14:creationId xmlns:p14="http://schemas.microsoft.com/office/powerpoint/2010/main" val="23753862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92429-8292-B039-104F-BA0D2DDE80EA}"/>
              </a:ext>
            </a:extLst>
          </p:cNvPr>
          <p:cNvSpPr>
            <a:spLocks noGrp="1"/>
          </p:cNvSpPr>
          <p:nvPr>
            <p:ph type="title"/>
          </p:nvPr>
        </p:nvSpPr>
        <p:spPr>
          <a:xfrm>
            <a:off x="0" y="354233"/>
            <a:ext cx="11187404" cy="1359283"/>
          </a:xfrm>
        </p:spPr>
        <p:txBody>
          <a:bodyPr/>
          <a:lstStyle/>
          <a:p>
            <a:r>
              <a:rPr lang="en-US" dirty="0"/>
              <a:t>API Returned Data</a:t>
            </a:r>
          </a:p>
        </p:txBody>
      </p:sp>
      <p:sp>
        <p:nvSpPr>
          <p:cNvPr id="3" name="Content Placeholder 2">
            <a:extLst>
              <a:ext uri="{FF2B5EF4-FFF2-40B4-BE49-F238E27FC236}">
                <a16:creationId xmlns:a16="http://schemas.microsoft.com/office/drawing/2014/main" id="{D84C3453-7AF7-378C-A57B-432E14AF2F2A}"/>
              </a:ext>
            </a:extLst>
          </p:cNvPr>
          <p:cNvSpPr>
            <a:spLocks noGrp="1"/>
          </p:cNvSpPr>
          <p:nvPr>
            <p:ph idx="1"/>
          </p:nvPr>
        </p:nvSpPr>
        <p:spPr>
          <a:xfrm>
            <a:off x="5262734" y="2061289"/>
            <a:ext cx="6101951" cy="1767150"/>
          </a:xfrm>
        </p:spPr>
        <p:txBody>
          <a:bodyPr/>
          <a:lstStyle/>
          <a:p>
            <a:r>
              <a:rPr lang="en-US" dirty="0">
                <a:hlinkClick r:id="rId2"/>
              </a:rPr>
              <a:t>https://data.sec.gov/api/xbrl/companyfacts/CIK0000789460.json</a:t>
            </a:r>
            <a:r>
              <a:rPr lang="en-US" dirty="0"/>
              <a:t> </a:t>
            </a:r>
          </a:p>
          <a:p>
            <a:endParaRPr lang="en-US" dirty="0"/>
          </a:p>
        </p:txBody>
      </p:sp>
      <p:pic>
        <p:nvPicPr>
          <p:cNvPr id="5" name="Picture 4">
            <a:extLst>
              <a:ext uri="{FF2B5EF4-FFF2-40B4-BE49-F238E27FC236}">
                <a16:creationId xmlns:a16="http://schemas.microsoft.com/office/drawing/2014/main" id="{B148AAF4-FA2E-C660-E4B4-BF496F833476}"/>
              </a:ext>
            </a:extLst>
          </p:cNvPr>
          <p:cNvPicPr>
            <a:picLocks noChangeAspect="1"/>
          </p:cNvPicPr>
          <p:nvPr/>
        </p:nvPicPr>
        <p:blipFill>
          <a:blip r:embed="rId3"/>
          <a:stretch>
            <a:fillRect/>
          </a:stretch>
        </p:blipFill>
        <p:spPr>
          <a:xfrm>
            <a:off x="184514" y="1713516"/>
            <a:ext cx="4676936" cy="5158186"/>
          </a:xfrm>
          <a:prstGeom prst="rect">
            <a:avLst/>
          </a:prstGeom>
        </p:spPr>
      </p:pic>
      <p:sp>
        <p:nvSpPr>
          <p:cNvPr id="10" name="Rectangle 9">
            <a:extLst>
              <a:ext uri="{FF2B5EF4-FFF2-40B4-BE49-F238E27FC236}">
                <a16:creationId xmlns:a16="http://schemas.microsoft.com/office/drawing/2014/main" id="{F893A5CB-41F5-E8C7-CBB8-DBAE498BE864}"/>
              </a:ext>
            </a:extLst>
          </p:cNvPr>
          <p:cNvSpPr/>
          <p:nvPr/>
        </p:nvSpPr>
        <p:spPr>
          <a:xfrm>
            <a:off x="644685" y="2789249"/>
            <a:ext cx="1927476" cy="1039190"/>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BF306A1-11F1-41E5-385E-729C2A12E857}"/>
              </a:ext>
            </a:extLst>
          </p:cNvPr>
          <p:cNvSpPr txBox="1"/>
          <p:nvPr/>
        </p:nvSpPr>
        <p:spPr>
          <a:xfrm>
            <a:off x="5690332" y="4637784"/>
            <a:ext cx="6243590" cy="1477328"/>
          </a:xfrm>
          <a:prstGeom prst="rect">
            <a:avLst/>
          </a:prstGeom>
          <a:noFill/>
        </p:spPr>
        <p:txBody>
          <a:bodyPr wrap="square" rtlCol="0">
            <a:spAutoFit/>
          </a:bodyPr>
          <a:lstStyle/>
          <a:p>
            <a:r>
              <a:rPr lang="en-US" dirty="0">
                <a:latin typeface="+mn-lt"/>
              </a:rPr>
              <a:t>A JSON Record for “shares” which is a list, nested within the “units” dictionary, nested within the </a:t>
            </a:r>
            <a:r>
              <a:rPr lang="en-US" dirty="0" err="1">
                <a:latin typeface="+mn-lt"/>
              </a:rPr>
              <a:t>EntityCommonSharesOutstanding</a:t>
            </a:r>
            <a:r>
              <a:rPr lang="en-US" dirty="0">
                <a:latin typeface="+mn-lt"/>
              </a:rPr>
              <a:t> dictionary, nested within the “</a:t>
            </a:r>
            <a:r>
              <a:rPr lang="en-US" dirty="0" err="1">
                <a:latin typeface="+mn-lt"/>
              </a:rPr>
              <a:t>dei</a:t>
            </a:r>
            <a:r>
              <a:rPr lang="en-US" dirty="0">
                <a:latin typeface="+mn-lt"/>
              </a:rPr>
              <a:t>” dictionary, nested within the “facts” dictionary in the JSON file returned by the API “CIK0000789460.json”</a:t>
            </a:r>
          </a:p>
        </p:txBody>
      </p:sp>
      <p:cxnSp>
        <p:nvCxnSpPr>
          <p:cNvPr id="13" name="Straight Arrow Connector 12">
            <a:extLst>
              <a:ext uri="{FF2B5EF4-FFF2-40B4-BE49-F238E27FC236}">
                <a16:creationId xmlns:a16="http://schemas.microsoft.com/office/drawing/2014/main" id="{443AA1AF-4B4C-91C1-8DF7-C96D2D92FEF3}"/>
              </a:ext>
            </a:extLst>
          </p:cNvPr>
          <p:cNvCxnSpPr/>
          <p:nvPr/>
        </p:nvCxnSpPr>
        <p:spPr>
          <a:xfrm flipH="1" flipV="1">
            <a:off x="2572161" y="3335258"/>
            <a:ext cx="2973445" cy="13814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4824935"/>
      </p:ext>
    </p:extLst>
  </p:cSld>
  <p:clrMapOvr>
    <a:masterClrMapping/>
  </p:clrMapOvr>
  <p:transition>
    <p:fade/>
  </p:transition>
</p:sld>
</file>

<file path=ppt/theme/theme1.xml><?xml version="1.0" encoding="utf-8"?>
<a:theme xmlns:a="http://schemas.openxmlformats.org/drawingml/2006/main" name="W Foster MBA Career Mgmt">
  <a:themeElements>
    <a:clrScheme name="Foster">
      <a:dk1>
        <a:sysClr val="windowText" lastClr="000000"/>
      </a:dk1>
      <a:lt1>
        <a:sysClr val="window" lastClr="FFFFFF"/>
      </a:lt1>
      <a:dk2>
        <a:srgbClr val="4B2E84"/>
      </a:dk2>
      <a:lt2>
        <a:srgbClr val="B9A077"/>
      </a:lt2>
      <a:accent1>
        <a:srgbClr val="86754D"/>
      </a:accent1>
      <a:accent2>
        <a:srgbClr val="0988C1"/>
      </a:accent2>
      <a:accent3>
        <a:srgbClr val="3CB2A7"/>
      </a:accent3>
      <a:accent4>
        <a:srgbClr val="41AD49"/>
      </a:accent4>
      <a:accent5>
        <a:srgbClr val="DC4327"/>
      </a:accent5>
      <a:accent6>
        <a:srgbClr val="D2B887"/>
      </a:accent6>
      <a:hlink>
        <a:srgbClr val="4B2E84"/>
      </a:hlink>
      <a:folHlink>
        <a:srgbClr val="4B2E84"/>
      </a:folHlink>
    </a:clrScheme>
    <a:fontScheme name="Custom 1">
      <a:majorFont>
        <a:latin typeface="Open San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otalTime>0</TotalTime>
  <Words>984</Words>
  <Application>Microsoft Office PowerPoint</Application>
  <PresentationFormat>Widescreen</PresentationFormat>
  <Paragraphs>145</Paragraphs>
  <Slides>24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Black</vt:lpstr>
      <vt:lpstr>Calibri</vt:lpstr>
      <vt:lpstr>Open Sans</vt:lpstr>
      <vt:lpstr>Times New Roman</vt:lpstr>
      <vt:lpstr>Wingdings</vt:lpstr>
      <vt:lpstr>W Foster MBA Career Mgmt</vt:lpstr>
      <vt:lpstr>EDGAR Explorer:  XBRL and APIs 2</vt:lpstr>
      <vt:lpstr>Welcome!</vt:lpstr>
      <vt:lpstr>Review</vt:lpstr>
      <vt:lpstr>Clarifications</vt:lpstr>
      <vt:lpstr>Submissions API</vt:lpstr>
      <vt:lpstr>XBRL Data APIs</vt:lpstr>
      <vt:lpstr>Bulk Data</vt:lpstr>
      <vt:lpstr>Welcome!</vt:lpstr>
      <vt:lpstr>API Returned Data</vt:lpstr>
      <vt:lpstr>XBRL Filings</vt:lpstr>
      <vt:lpstr>PowerPoint Presentation</vt:lpstr>
      <vt:lpstr>PowerPoint Presentation</vt:lpstr>
      <vt:lpstr>PowerPoint Presentation</vt:lpstr>
      <vt:lpstr>PowerPoint Presentation</vt:lpstr>
      <vt:lpstr>PowerPoint Presentation</vt:lpstr>
      <vt:lpstr>PowerPoint Presentation</vt:lpstr>
      <vt:lpstr>Welcome!</vt:lpstr>
      <vt:lpstr>PowerPoint Presentation</vt:lpstr>
      <vt:lpstr>PowerPoint Presentation</vt:lpstr>
      <vt:lpstr>PowerPoint Presentation</vt:lpstr>
      <vt:lpstr>PowerPoint Presentation</vt:lpstr>
      <vt:lpstr>Alteryx (and other software) practicalities</vt:lpstr>
      <vt:lpstr>Preliminary proposal meetings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2021-10-04T16:58:22Z</dcterms:created>
  <dcterms:modified xsi:type="dcterms:W3CDTF">2025-10-22T17:12:16Z</dcterms:modified>
</cp:coreProperties>
</file>