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8"/>
  </p:notesMasterIdLst>
  <p:sldIdLst>
    <p:sldId id="710" r:id="rId2"/>
    <p:sldId id="711" r:id="rId3"/>
    <p:sldId id="2147481762" r:id="rId4"/>
    <p:sldId id="2147481764" r:id="rId5"/>
    <p:sldId id="2147481763" r:id="rId6"/>
    <p:sldId id="2147481765" r:id="rId7"/>
    <p:sldId id="2147481766" r:id="rId8"/>
    <p:sldId id="2147481767" r:id="rId9"/>
    <p:sldId id="2147481768" r:id="rId10"/>
    <p:sldId id="2147481769" r:id="rId11"/>
    <p:sldId id="2147481770" r:id="rId12"/>
    <p:sldId id="2147481771" r:id="rId13"/>
    <p:sldId id="2147481772" r:id="rId14"/>
    <p:sldId id="2147481773" r:id="rId15"/>
    <p:sldId id="2147481761" r:id="rId16"/>
    <p:sldId id="80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2985"/>
    <a:srgbClr val="4B2E84"/>
    <a:srgbClr val="715F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03A4F3-BB19-431F-9F35-AEA2A7C3752E}" v="15" dt="2025-10-29T17:17:05.3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4" autoAdjust="0"/>
    <p:restoredTop sz="93806" autoAdjust="0"/>
  </p:normalViewPr>
  <p:slideViewPr>
    <p:cSldViewPr snapToGrid="0">
      <p:cViewPr varScale="1">
        <p:scale>
          <a:sx n="145" d="100"/>
          <a:sy n="145" d="100"/>
        </p:scale>
        <p:origin x="304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988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3229F-290C-4F18-9BC2-F59739490F78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4417D-1188-4C37-8002-C7B0954B3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681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7750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55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3AA37F-2A7A-4CE2-FD4F-31A37668E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B297E0-289D-8FB6-97BD-23965DA822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2887CF-7EB9-DC91-80E0-F030CD70F5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61DA7-17A1-2CF6-C98C-E0D1B56E37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72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423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056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415B3-67EC-9910-109E-B2BB6339B2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5558EE-AA0D-2AC2-748B-4BE38323AB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80DF26-F231-9D7A-8412-D6678677E4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24FD4C-2EF4-09A0-979C-C99AB3D5A1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199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0936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052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94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96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037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F2363E-307E-7C24-C8EF-A2CDB864F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B4FBCA-C421-0F54-0E14-984B403409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708604-D2DA-770E-4BA9-3B48189527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1F2451-E03D-B0E1-2B53-6EA4E8B6B9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265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448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183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2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2602" y="4019110"/>
            <a:ext cx="7871689" cy="687432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400"/>
              </a:spcAft>
              <a:buNone/>
              <a:defRPr sz="3867" b="0">
                <a:solidFill>
                  <a:schemeClr val="tx2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name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82602" y="1978961"/>
            <a:ext cx="7871689" cy="16099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6133"/>
              </a:lnSpc>
              <a:spcBef>
                <a:spcPts val="0"/>
              </a:spcBef>
              <a:defRPr sz="4400" b="0" cap="all" spc="-40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6551875"/>
            <a:ext cx="12192000" cy="306125"/>
            <a:chOff x="0" y="4913906"/>
            <a:chExt cx="9144000" cy="229594"/>
          </a:xfrm>
        </p:grpSpPr>
        <p:pic>
          <p:nvPicPr>
            <p:cNvPr id="19" name="Picture 350" descr="C:\Users\Sarah\Documents\_SSD_Business\Clients\AKA Design\1388_UW Foster PPT template\Art\RainAngle-purple_CESMAS.pn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807"/>
            <a:stretch/>
          </p:blipFill>
          <p:spPr bwMode="auto">
            <a:xfrm>
              <a:off x="0" y="4913906"/>
              <a:ext cx="9144000" cy="229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350" descr="C:\Users\Sarah\Documents\_SSD_Business\Clients\AKA Design\1388_UW Foster PPT template\Art\RainAngle-purple_CESMAS.pn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807"/>
            <a:stretch/>
          </p:blipFill>
          <p:spPr bwMode="auto">
            <a:xfrm>
              <a:off x="0" y="4913906"/>
              <a:ext cx="9144000" cy="229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Freeform 8"/>
          <p:cNvSpPr>
            <a:spLocks/>
          </p:cNvSpPr>
          <p:nvPr userDrawn="1"/>
        </p:nvSpPr>
        <p:spPr bwMode="auto">
          <a:xfrm>
            <a:off x="0" y="3620243"/>
            <a:ext cx="6501384" cy="169333"/>
          </a:xfrm>
          <a:custGeom>
            <a:avLst/>
            <a:gdLst/>
            <a:ahLst/>
            <a:cxnLst/>
            <a:rect l="l" t="t" r="r" b="b"/>
            <a:pathLst>
              <a:path w="4876038" h="127000">
                <a:moveTo>
                  <a:pt x="0" y="0"/>
                </a:moveTo>
                <a:lnTo>
                  <a:pt x="1651376" y="0"/>
                </a:lnTo>
                <a:lnTo>
                  <a:pt x="3224662" y="0"/>
                </a:lnTo>
                <a:lnTo>
                  <a:pt x="4876038" y="0"/>
                </a:lnTo>
                <a:lnTo>
                  <a:pt x="4842701" y="127000"/>
                </a:lnTo>
                <a:lnTo>
                  <a:pt x="3191325" y="127000"/>
                </a:lnTo>
                <a:lnTo>
                  <a:pt x="1651376" y="127000"/>
                </a:lnTo>
                <a:lnTo>
                  <a:pt x="0" y="127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" name="Freeform 12">
            <a:extLst>
              <a:ext uri="{FF2B5EF4-FFF2-40B4-BE49-F238E27FC236}">
                <a16:creationId xmlns:a16="http://schemas.microsoft.com/office/drawing/2014/main" id="{5DB9B2FA-4418-4794-B0BC-0E6815046AA2}"/>
              </a:ext>
            </a:extLst>
          </p:cNvPr>
          <p:cNvSpPr>
            <a:spLocks/>
          </p:cNvSpPr>
          <p:nvPr userDrawn="1"/>
        </p:nvSpPr>
        <p:spPr bwMode="auto">
          <a:xfrm>
            <a:off x="1" y="381215"/>
            <a:ext cx="970889" cy="650631"/>
          </a:xfrm>
          <a:custGeom>
            <a:avLst/>
            <a:gdLst>
              <a:gd name="T0" fmla="*/ 88 w 3456"/>
              <a:gd name="T1" fmla="*/ 0 h 2317"/>
              <a:gd name="T2" fmla="*/ 462 w 3456"/>
              <a:gd name="T3" fmla="*/ 0 h 2317"/>
              <a:gd name="T4" fmla="*/ 1159 w 3456"/>
              <a:gd name="T5" fmla="*/ 0 h 2317"/>
              <a:gd name="T6" fmla="*/ 1231 w 3456"/>
              <a:gd name="T7" fmla="*/ 419 h 2317"/>
              <a:gd name="T8" fmla="*/ 953 w 3456"/>
              <a:gd name="T9" fmla="*/ 419 h 2317"/>
              <a:gd name="T10" fmla="*/ 1239 w 3456"/>
              <a:gd name="T11" fmla="*/ 1591 h 2317"/>
              <a:gd name="T12" fmla="*/ 1298 w 3456"/>
              <a:gd name="T13" fmla="*/ 1374 h 2317"/>
              <a:gd name="T14" fmla="*/ 1387 w 3456"/>
              <a:gd name="T15" fmla="*/ 1044 h 2317"/>
              <a:gd name="T16" fmla="*/ 1487 w 3456"/>
              <a:gd name="T17" fmla="*/ 673 h 2317"/>
              <a:gd name="T18" fmla="*/ 1580 w 3456"/>
              <a:gd name="T19" fmla="*/ 328 h 2317"/>
              <a:gd name="T20" fmla="*/ 1646 w 3456"/>
              <a:gd name="T21" fmla="*/ 81 h 2317"/>
              <a:gd name="T22" fmla="*/ 1763 w 3456"/>
              <a:gd name="T23" fmla="*/ 0 h 2317"/>
              <a:gd name="T24" fmla="*/ 2093 w 3456"/>
              <a:gd name="T25" fmla="*/ 0 h 2317"/>
              <a:gd name="T26" fmla="*/ 2122 w 3456"/>
              <a:gd name="T27" fmla="*/ 113 h 2317"/>
              <a:gd name="T28" fmla="*/ 2189 w 3456"/>
              <a:gd name="T29" fmla="*/ 380 h 2317"/>
              <a:gd name="T30" fmla="*/ 2277 w 3456"/>
              <a:gd name="T31" fmla="*/ 734 h 2317"/>
              <a:gd name="T32" fmla="*/ 2369 w 3456"/>
              <a:gd name="T33" fmla="*/ 1105 h 2317"/>
              <a:gd name="T34" fmla="*/ 2447 w 3456"/>
              <a:gd name="T35" fmla="*/ 1420 h 2317"/>
              <a:gd name="T36" fmla="*/ 2496 w 3456"/>
              <a:gd name="T37" fmla="*/ 1611 h 2317"/>
              <a:gd name="T38" fmla="*/ 2634 w 3456"/>
              <a:gd name="T39" fmla="*/ 419 h 2317"/>
              <a:gd name="T40" fmla="*/ 2536 w 3456"/>
              <a:gd name="T41" fmla="*/ 281 h 2317"/>
              <a:gd name="T42" fmla="*/ 2536 w 3456"/>
              <a:gd name="T43" fmla="*/ 0 h 2317"/>
              <a:gd name="T44" fmla="*/ 3215 w 3456"/>
              <a:gd name="T45" fmla="*/ 419 h 2317"/>
              <a:gd name="T46" fmla="*/ 3178 w 3456"/>
              <a:gd name="T47" fmla="*/ 446 h 2317"/>
              <a:gd name="T48" fmla="*/ 3127 w 3456"/>
              <a:gd name="T49" fmla="*/ 640 h 2317"/>
              <a:gd name="T50" fmla="*/ 3041 w 3456"/>
              <a:gd name="T51" fmla="*/ 967 h 2317"/>
              <a:gd name="T52" fmla="*/ 2938 w 3456"/>
              <a:gd name="T53" fmla="*/ 1360 h 2317"/>
              <a:gd name="T54" fmla="*/ 2833 w 3456"/>
              <a:gd name="T55" fmla="*/ 1754 h 2317"/>
              <a:gd name="T56" fmla="*/ 2746 w 3456"/>
              <a:gd name="T57" fmla="*/ 2084 h 2317"/>
              <a:gd name="T58" fmla="*/ 2693 w 3456"/>
              <a:gd name="T59" fmla="*/ 2286 h 2317"/>
              <a:gd name="T60" fmla="*/ 2525 w 3456"/>
              <a:gd name="T61" fmla="*/ 2317 h 2317"/>
              <a:gd name="T62" fmla="*/ 2242 w 3456"/>
              <a:gd name="T63" fmla="*/ 2317 h 2317"/>
              <a:gd name="T64" fmla="*/ 2020 w 3456"/>
              <a:gd name="T65" fmla="*/ 2301 h 2317"/>
              <a:gd name="T66" fmla="*/ 1977 w 3456"/>
              <a:gd name="T67" fmla="*/ 2131 h 2317"/>
              <a:gd name="T68" fmla="*/ 1906 w 3456"/>
              <a:gd name="T69" fmla="*/ 1845 h 2317"/>
              <a:gd name="T70" fmla="*/ 1825 w 3456"/>
              <a:gd name="T71" fmla="*/ 1527 h 2317"/>
              <a:gd name="T72" fmla="*/ 1758 w 3456"/>
              <a:gd name="T73" fmla="*/ 1258 h 2317"/>
              <a:gd name="T74" fmla="*/ 1725 w 3456"/>
              <a:gd name="T75" fmla="*/ 1126 h 2317"/>
              <a:gd name="T76" fmla="*/ 1705 w 3456"/>
              <a:gd name="T77" fmla="*/ 1195 h 2317"/>
              <a:gd name="T78" fmla="*/ 1644 w 3456"/>
              <a:gd name="T79" fmla="*/ 1428 h 2317"/>
              <a:gd name="T80" fmla="*/ 1561 w 3456"/>
              <a:gd name="T81" fmla="*/ 1739 h 2317"/>
              <a:gd name="T82" fmla="*/ 1481 w 3456"/>
              <a:gd name="T83" fmla="*/ 2045 h 2317"/>
              <a:gd name="T84" fmla="*/ 1423 w 3456"/>
              <a:gd name="T85" fmla="*/ 2263 h 2317"/>
              <a:gd name="T86" fmla="*/ 1272 w 3456"/>
              <a:gd name="T87" fmla="*/ 2317 h 2317"/>
              <a:gd name="T88" fmla="*/ 1012 w 3456"/>
              <a:gd name="T89" fmla="*/ 2317 h 2317"/>
              <a:gd name="T90" fmla="*/ 748 w 3456"/>
              <a:gd name="T91" fmla="*/ 2313 h 2317"/>
              <a:gd name="T92" fmla="*/ 711 w 3456"/>
              <a:gd name="T93" fmla="*/ 2169 h 2317"/>
              <a:gd name="T94" fmla="*/ 638 w 3456"/>
              <a:gd name="T95" fmla="*/ 1874 h 2317"/>
              <a:gd name="T96" fmla="*/ 542 w 3456"/>
              <a:gd name="T97" fmla="*/ 1494 h 2317"/>
              <a:gd name="T98" fmla="*/ 442 w 3456"/>
              <a:gd name="T99" fmla="*/ 1093 h 2317"/>
              <a:gd name="T100" fmla="*/ 353 w 3456"/>
              <a:gd name="T101" fmla="*/ 738 h 2317"/>
              <a:gd name="T102" fmla="*/ 291 w 3456"/>
              <a:gd name="T103" fmla="*/ 492 h 2317"/>
              <a:gd name="T104" fmla="*/ 118 w 3456"/>
              <a:gd name="T105" fmla="*/ 419 h 2317"/>
              <a:gd name="T106" fmla="*/ 0 w 3456"/>
              <a:gd name="T107" fmla="*/ 419 h 2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456" h="2317">
                <a:moveTo>
                  <a:pt x="0" y="0"/>
                </a:moveTo>
                <a:lnTo>
                  <a:pt x="15" y="0"/>
                </a:lnTo>
                <a:lnTo>
                  <a:pt x="22" y="0"/>
                </a:lnTo>
                <a:lnTo>
                  <a:pt x="43" y="0"/>
                </a:lnTo>
                <a:lnTo>
                  <a:pt x="71" y="0"/>
                </a:lnTo>
                <a:lnTo>
                  <a:pt x="88" y="0"/>
                </a:lnTo>
                <a:lnTo>
                  <a:pt x="189" y="0"/>
                </a:lnTo>
                <a:lnTo>
                  <a:pt x="237" y="0"/>
                </a:lnTo>
                <a:lnTo>
                  <a:pt x="289" y="0"/>
                </a:lnTo>
                <a:lnTo>
                  <a:pt x="345" y="0"/>
                </a:lnTo>
                <a:lnTo>
                  <a:pt x="402" y="0"/>
                </a:lnTo>
                <a:lnTo>
                  <a:pt x="462" y="0"/>
                </a:lnTo>
                <a:lnTo>
                  <a:pt x="941" y="0"/>
                </a:lnTo>
                <a:lnTo>
                  <a:pt x="993" y="0"/>
                </a:lnTo>
                <a:lnTo>
                  <a:pt x="1042" y="0"/>
                </a:lnTo>
                <a:lnTo>
                  <a:pt x="1106" y="0"/>
                </a:lnTo>
                <a:lnTo>
                  <a:pt x="1125" y="0"/>
                </a:lnTo>
                <a:lnTo>
                  <a:pt x="1159" y="0"/>
                </a:lnTo>
                <a:lnTo>
                  <a:pt x="1188" y="0"/>
                </a:lnTo>
                <a:lnTo>
                  <a:pt x="1231" y="0"/>
                </a:lnTo>
                <a:lnTo>
                  <a:pt x="1231" y="372"/>
                </a:lnTo>
                <a:lnTo>
                  <a:pt x="1231" y="394"/>
                </a:lnTo>
                <a:lnTo>
                  <a:pt x="1231" y="410"/>
                </a:lnTo>
                <a:lnTo>
                  <a:pt x="1231" y="419"/>
                </a:lnTo>
                <a:lnTo>
                  <a:pt x="1082" y="419"/>
                </a:lnTo>
                <a:lnTo>
                  <a:pt x="1053" y="419"/>
                </a:lnTo>
                <a:lnTo>
                  <a:pt x="1024" y="419"/>
                </a:lnTo>
                <a:lnTo>
                  <a:pt x="997" y="419"/>
                </a:lnTo>
                <a:lnTo>
                  <a:pt x="973" y="419"/>
                </a:lnTo>
                <a:lnTo>
                  <a:pt x="953" y="419"/>
                </a:lnTo>
                <a:lnTo>
                  <a:pt x="924" y="419"/>
                </a:lnTo>
                <a:lnTo>
                  <a:pt x="1226" y="1638"/>
                </a:lnTo>
                <a:lnTo>
                  <a:pt x="1227" y="1635"/>
                </a:lnTo>
                <a:lnTo>
                  <a:pt x="1229" y="1627"/>
                </a:lnTo>
                <a:lnTo>
                  <a:pt x="1234" y="1611"/>
                </a:lnTo>
                <a:lnTo>
                  <a:pt x="1239" y="1591"/>
                </a:lnTo>
                <a:lnTo>
                  <a:pt x="1246" y="1566"/>
                </a:lnTo>
                <a:lnTo>
                  <a:pt x="1255" y="1536"/>
                </a:lnTo>
                <a:lnTo>
                  <a:pt x="1264" y="1502"/>
                </a:lnTo>
                <a:lnTo>
                  <a:pt x="1275" y="1463"/>
                </a:lnTo>
                <a:lnTo>
                  <a:pt x="1286" y="1420"/>
                </a:lnTo>
                <a:lnTo>
                  <a:pt x="1298" y="1374"/>
                </a:lnTo>
                <a:lnTo>
                  <a:pt x="1311" y="1325"/>
                </a:lnTo>
                <a:lnTo>
                  <a:pt x="1325" y="1273"/>
                </a:lnTo>
                <a:lnTo>
                  <a:pt x="1339" y="1219"/>
                </a:lnTo>
                <a:lnTo>
                  <a:pt x="1355" y="1162"/>
                </a:lnTo>
                <a:lnTo>
                  <a:pt x="1371" y="1104"/>
                </a:lnTo>
                <a:lnTo>
                  <a:pt x="1387" y="1044"/>
                </a:lnTo>
                <a:lnTo>
                  <a:pt x="1403" y="984"/>
                </a:lnTo>
                <a:lnTo>
                  <a:pt x="1420" y="922"/>
                </a:lnTo>
                <a:lnTo>
                  <a:pt x="1437" y="860"/>
                </a:lnTo>
                <a:lnTo>
                  <a:pt x="1454" y="797"/>
                </a:lnTo>
                <a:lnTo>
                  <a:pt x="1470" y="734"/>
                </a:lnTo>
                <a:lnTo>
                  <a:pt x="1487" y="673"/>
                </a:lnTo>
                <a:lnTo>
                  <a:pt x="1504" y="611"/>
                </a:lnTo>
                <a:lnTo>
                  <a:pt x="1520" y="551"/>
                </a:lnTo>
                <a:lnTo>
                  <a:pt x="1535" y="492"/>
                </a:lnTo>
                <a:lnTo>
                  <a:pt x="1551" y="436"/>
                </a:lnTo>
                <a:lnTo>
                  <a:pt x="1566" y="380"/>
                </a:lnTo>
                <a:lnTo>
                  <a:pt x="1580" y="328"/>
                </a:lnTo>
                <a:lnTo>
                  <a:pt x="1593" y="278"/>
                </a:lnTo>
                <a:lnTo>
                  <a:pt x="1605" y="231"/>
                </a:lnTo>
                <a:lnTo>
                  <a:pt x="1618" y="188"/>
                </a:lnTo>
                <a:lnTo>
                  <a:pt x="1629" y="149"/>
                </a:lnTo>
                <a:lnTo>
                  <a:pt x="1638" y="112"/>
                </a:lnTo>
                <a:lnTo>
                  <a:pt x="1646" y="81"/>
                </a:lnTo>
                <a:lnTo>
                  <a:pt x="1654" y="55"/>
                </a:lnTo>
                <a:lnTo>
                  <a:pt x="1660" y="33"/>
                </a:lnTo>
                <a:lnTo>
                  <a:pt x="1664" y="16"/>
                </a:lnTo>
                <a:lnTo>
                  <a:pt x="1667" y="6"/>
                </a:lnTo>
                <a:lnTo>
                  <a:pt x="1668" y="0"/>
                </a:lnTo>
                <a:lnTo>
                  <a:pt x="1763" y="0"/>
                </a:lnTo>
                <a:lnTo>
                  <a:pt x="1794" y="0"/>
                </a:lnTo>
                <a:lnTo>
                  <a:pt x="1811" y="0"/>
                </a:lnTo>
                <a:lnTo>
                  <a:pt x="1968" y="0"/>
                </a:lnTo>
                <a:lnTo>
                  <a:pt x="1999" y="0"/>
                </a:lnTo>
                <a:lnTo>
                  <a:pt x="2028" y="0"/>
                </a:lnTo>
                <a:lnTo>
                  <a:pt x="2093" y="0"/>
                </a:lnTo>
                <a:lnTo>
                  <a:pt x="2095" y="6"/>
                </a:lnTo>
                <a:lnTo>
                  <a:pt x="2098" y="16"/>
                </a:lnTo>
                <a:lnTo>
                  <a:pt x="2102" y="33"/>
                </a:lnTo>
                <a:lnTo>
                  <a:pt x="2107" y="55"/>
                </a:lnTo>
                <a:lnTo>
                  <a:pt x="2113" y="81"/>
                </a:lnTo>
                <a:lnTo>
                  <a:pt x="2122" y="113"/>
                </a:lnTo>
                <a:lnTo>
                  <a:pt x="2130" y="149"/>
                </a:lnTo>
                <a:lnTo>
                  <a:pt x="2141" y="188"/>
                </a:lnTo>
                <a:lnTo>
                  <a:pt x="2151" y="231"/>
                </a:lnTo>
                <a:lnTo>
                  <a:pt x="2163" y="278"/>
                </a:lnTo>
                <a:lnTo>
                  <a:pt x="2175" y="328"/>
                </a:lnTo>
                <a:lnTo>
                  <a:pt x="2189" y="380"/>
                </a:lnTo>
                <a:lnTo>
                  <a:pt x="2202" y="436"/>
                </a:lnTo>
                <a:lnTo>
                  <a:pt x="2216" y="492"/>
                </a:lnTo>
                <a:lnTo>
                  <a:pt x="2231" y="552"/>
                </a:lnTo>
                <a:lnTo>
                  <a:pt x="2246" y="611"/>
                </a:lnTo>
                <a:lnTo>
                  <a:pt x="2261" y="673"/>
                </a:lnTo>
                <a:lnTo>
                  <a:pt x="2277" y="734"/>
                </a:lnTo>
                <a:lnTo>
                  <a:pt x="2292" y="797"/>
                </a:lnTo>
                <a:lnTo>
                  <a:pt x="2308" y="860"/>
                </a:lnTo>
                <a:lnTo>
                  <a:pt x="2323" y="922"/>
                </a:lnTo>
                <a:lnTo>
                  <a:pt x="2339" y="984"/>
                </a:lnTo>
                <a:lnTo>
                  <a:pt x="2354" y="1044"/>
                </a:lnTo>
                <a:lnTo>
                  <a:pt x="2369" y="1105"/>
                </a:lnTo>
                <a:lnTo>
                  <a:pt x="2384" y="1162"/>
                </a:lnTo>
                <a:lnTo>
                  <a:pt x="2397" y="1219"/>
                </a:lnTo>
                <a:lnTo>
                  <a:pt x="2411" y="1273"/>
                </a:lnTo>
                <a:lnTo>
                  <a:pt x="2423" y="1325"/>
                </a:lnTo>
                <a:lnTo>
                  <a:pt x="2436" y="1374"/>
                </a:lnTo>
                <a:lnTo>
                  <a:pt x="2447" y="1420"/>
                </a:lnTo>
                <a:lnTo>
                  <a:pt x="2458" y="1463"/>
                </a:lnTo>
                <a:lnTo>
                  <a:pt x="2467" y="1502"/>
                </a:lnTo>
                <a:lnTo>
                  <a:pt x="2477" y="1536"/>
                </a:lnTo>
                <a:lnTo>
                  <a:pt x="2484" y="1565"/>
                </a:lnTo>
                <a:lnTo>
                  <a:pt x="2490" y="1591"/>
                </a:lnTo>
                <a:lnTo>
                  <a:pt x="2496" y="1611"/>
                </a:lnTo>
                <a:lnTo>
                  <a:pt x="2499" y="1627"/>
                </a:lnTo>
                <a:lnTo>
                  <a:pt x="2501" y="1635"/>
                </a:lnTo>
                <a:lnTo>
                  <a:pt x="2502" y="1638"/>
                </a:lnTo>
                <a:lnTo>
                  <a:pt x="2831" y="419"/>
                </a:lnTo>
                <a:lnTo>
                  <a:pt x="2663" y="419"/>
                </a:lnTo>
                <a:lnTo>
                  <a:pt x="2634" y="419"/>
                </a:lnTo>
                <a:lnTo>
                  <a:pt x="2607" y="419"/>
                </a:lnTo>
                <a:lnTo>
                  <a:pt x="2582" y="419"/>
                </a:lnTo>
                <a:lnTo>
                  <a:pt x="2562" y="419"/>
                </a:lnTo>
                <a:lnTo>
                  <a:pt x="2546" y="419"/>
                </a:lnTo>
                <a:lnTo>
                  <a:pt x="2536" y="419"/>
                </a:lnTo>
                <a:lnTo>
                  <a:pt x="2536" y="281"/>
                </a:lnTo>
                <a:lnTo>
                  <a:pt x="2536" y="246"/>
                </a:lnTo>
                <a:lnTo>
                  <a:pt x="2536" y="209"/>
                </a:lnTo>
                <a:lnTo>
                  <a:pt x="2536" y="47"/>
                </a:lnTo>
                <a:lnTo>
                  <a:pt x="2536" y="26"/>
                </a:lnTo>
                <a:lnTo>
                  <a:pt x="2536" y="10"/>
                </a:lnTo>
                <a:lnTo>
                  <a:pt x="2536" y="0"/>
                </a:lnTo>
                <a:lnTo>
                  <a:pt x="3456" y="0"/>
                </a:lnTo>
                <a:lnTo>
                  <a:pt x="3456" y="419"/>
                </a:lnTo>
                <a:lnTo>
                  <a:pt x="3283" y="419"/>
                </a:lnTo>
                <a:lnTo>
                  <a:pt x="3258" y="419"/>
                </a:lnTo>
                <a:lnTo>
                  <a:pt x="3234" y="419"/>
                </a:lnTo>
                <a:lnTo>
                  <a:pt x="3215" y="419"/>
                </a:lnTo>
                <a:lnTo>
                  <a:pt x="3199" y="419"/>
                </a:lnTo>
                <a:lnTo>
                  <a:pt x="3189" y="419"/>
                </a:lnTo>
                <a:lnTo>
                  <a:pt x="3186" y="419"/>
                </a:lnTo>
                <a:lnTo>
                  <a:pt x="3185" y="422"/>
                </a:lnTo>
                <a:lnTo>
                  <a:pt x="3183" y="431"/>
                </a:lnTo>
                <a:lnTo>
                  <a:pt x="3178" y="446"/>
                </a:lnTo>
                <a:lnTo>
                  <a:pt x="3173" y="466"/>
                </a:lnTo>
                <a:lnTo>
                  <a:pt x="3166" y="492"/>
                </a:lnTo>
                <a:lnTo>
                  <a:pt x="3159" y="522"/>
                </a:lnTo>
                <a:lnTo>
                  <a:pt x="3149" y="558"/>
                </a:lnTo>
                <a:lnTo>
                  <a:pt x="3139" y="597"/>
                </a:lnTo>
                <a:lnTo>
                  <a:pt x="3127" y="640"/>
                </a:lnTo>
                <a:lnTo>
                  <a:pt x="3115" y="687"/>
                </a:lnTo>
                <a:lnTo>
                  <a:pt x="3101" y="738"/>
                </a:lnTo>
                <a:lnTo>
                  <a:pt x="3087" y="791"/>
                </a:lnTo>
                <a:lnTo>
                  <a:pt x="3073" y="847"/>
                </a:lnTo>
                <a:lnTo>
                  <a:pt x="3057" y="906"/>
                </a:lnTo>
                <a:lnTo>
                  <a:pt x="3041" y="967"/>
                </a:lnTo>
                <a:lnTo>
                  <a:pt x="3025" y="1029"/>
                </a:lnTo>
                <a:lnTo>
                  <a:pt x="3008" y="1093"/>
                </a:lnTo>
                <a:lnTo>
                  <a:pt x="2990" y="1159"/>
                </a:lnTo>
                <a:lnTo>
                  <a:pt x="2973" y="1225"/>
                </a:lnTo>
                <a:lnTo>
                  <a:pt x="2955" y="1292"/>
                </a:lnTo>
                <a:lnTo>
                  <a:pt x="2938" y="1360"/>
                </a:lnTo>
                <a:lnTo>
                  <a:pt x="2920" y="1427"/>
                </a:lnTo>
                <a:lnTo>
                  <a:pt x="2902" y="1494"/>
                </a:lnTo>
                <a:lnTo>
                  <a:pt x="2884" y="1560"/>
                </a:lnTo>
                <a:lnTo>
                  <a:pt x="2867" y="1626"/>
                </a:lnTo>
                <a:lnTo>
                  <a:pt x="2850" y="1691"/>
                </a:lnTo>
                <a:lnTo>
                  <a:pt x="2833" y="1754"/>
                </a:lnTo>
                <a:lnTo>
                  <a:pt x="2817" y="1815"/>
                </a:lnTo>
                <a:lnTo>
                  <a:pt x="2801" y="1874"/>
                </a:lnTo>
                <a:lnTo>
                  <a:pt x="2787" y="1931"/>
                </a:lnTo>
                <a:lnTo>
                  <a:pt x="2772" y="1985"/>
                </a:lnTo>
                <a:lnTo>
                  <a:pt x="2759" y="2036"/>
                </a:lnTo>
                <a:lnTo>
                  <a:pt x="2746" y="2084"/>
                </a:lnTo>
                <a:lnTo>
                  <a:pt x="2734" y="2128"/>
                </a:lnTo>
                <a:lnTo>
                  <a:pt x="2724" y="2169"/>
                </a:lnTo>
                <a:lnTo>
                  <a:pt x="2715" y="2205"/>
                </a:lnTo>
                <a:lnTo>
                  <a:pt x="2706" y="2237"/>
                </a:lnTo>
                <a:lnTo>
                  <a:pt x="2699" y="2264"/>
                </a:lnTo>
                <a:lnTo>
                  <a:pt x="2693" y="2286"/>
                </a:lnTo>
                <a:lnTo>
                  <a:pt x="2688" y="2302"/>
                </a:lnTo>
                <a:lnTo>
                  <a:pt x="2686" y="2313"/>
                </a:lnTo>
                <a:lnTo>
                  <a:pt x="2684" y="2317"/>
                </a:lnTo>
                <a:lnTo>
                  <a:pt x="2584" y="2317"/>
                </a:lnTo>
                <a:lnTo>
                  <a:pt x="2548" y="2317"/>
                </a:lnTo>
                <a:lnTo>
                  <a:pt x="2525" y="2317"/>
                </a:lnTo>
                <a:lnTo>
                  <a:pt x="2490" y="2317"/>
                </a:lnTo>
                <a:lnTo>
                  <a:pt x="2466" y="2317"/>
                </a:lnTo>
                <a:lnTo>
                  <a:pt x="2422" y="2317"/>
                </a:lnTo>
                <a:lnTo>
                  <a:pt x="2312" y="2317"/>
                </a:lnTo>
                <a:lnTo>
                  <a:pt x="2286" y="2317"/>
                </a:lnTo>
                <a:lnTo>
                  <a:pt x="2242" y="2317"/>
                </a:lnTo>
                <a:lnTo>
                  <a:pt x="2058" y="2317"/>
                </a:lnTo>
                <a:lnTo>
                  <a:pt x="2045" y="2317"/>
                </a:lnTo>
                <a:lnTo>
                  <a:pt x="2032" y="2317"/>
                </a:lnTo>
                <a:lnTo>
                  <a:pt x="2024" y="2317"/>
                </a:lnTo>
                <a:lnTo>
                  <a:pt x="2023" y="2312"/>
                </a:lnTo>
                <a:lnTo>
                  <a:pt x="2020" y="2301"/>
                </a:lnTo>
                <a:lnTo>
                  <a:pt x="2016" y="2285"/>
                </a:lnTo>
                <a:lnTo>
                  <a:pt x="2011" y="2263"/>
                </a:lnTo>
                <a:lnTo>
                  <a:pt x="2003" y="2236"/>
                </a:lnTo>
                <a:lnTo>
                  <a:pt x="1996" y="2205"/>
                </a:lnTo>
                <a:lnTo>
                  <a:pt x="1988" y="2170"/>
                </a:lnTo>
                <a:lnTo>
                  <a:pt x="1977" y="2131"/>
                </a:lnTo>
                <a:lnTo>
                  <a:pt x="1967" y="2089"/>
                </a:lnTo>
                <a:lnTo>
                  <a:pt x="1956" y="2045"/>
                </a:lnTo>
                <a:lnTo>
                  <a:pt x="1944" y="1998"/>
                </a:lnTo>
                <a:lnTo>
                  <a:pt x="1931" y="1948"/>
                </a:lnTo>
                <a:lnTo>
                  <a:pt x="1919" y="1897"/>
                </a:lnTo>
                <a:lnTo>
                  <a:pt x="1906" y="1845"/>
                </a:lnTo>
                <a:lnTo>
                  <a:pt x="1892" y="1792"/>
                </a:lnTo>
                <a:lnTo>
                  <a:pt x="1879" y="1739"/>
                </a:lnTo>
                <a:lnTo>
                  <a:pt x="1865" y="1684"/>
                </a:lnTo>
                <a:lnTo>
                  <a:pt x="1852" y="1631"/>
                </a:lnTo>
                <a:lnTo>
                  <a:pt x="1839" y="1578"/>
                </a:lnTo>
                <a:lnTo>
                  <a:pt x="1825" y="1527"/>
                </a:lnTo>
                <a:lnTo>
                  <a:pt x="1813" y="1476"/>
                </a:lnTo>
                <a:lnTo>
                  <a:pt x="1801" y="1428"/>
                </a:lnTo>
                <a:lnTo>
                  <a:pt x="1790" y="1381"/>
                </a:lnTo>
                <a:lnTo>
                  <a:pt x="1778" y="1337"/>
                </a:lnTo>
                <a:lnTo>
                  <a:pt x="1768" y="1296"/>
                </a:lnTo>
                <a:lnTo>
                  <a:pt x="1758" y="1258"/>
                </a:lnTo>
                <a:lnTo>
                  <a:pt x="1750" y="1225"/>
                </a:lnTo>
                <a:lnTo>
                  <a:pt x="1743" y="1195"/>
                </a:lnTo>
                <a:lnTo>
                  <a:pt x="1736" y="1170"/>
                </a:lnTo>
                <a:lnTo>
                  <a:pt x="1731" y="1150"/>
                </a:lnTo>
                <a:lnTo>
                  <a:pt x="1727" y="1135"/>
                </a:lnTo>
                <a:lnTo>
                  <a:pt x="1725" y="1126"/>
                </a:lnTo>
                <a:lnTo>
                  <a:pt x="1725" y="1123"/>
                </a:lnTo>
                <a:lnTo>
                  <a:pt x="1724" y="1126"/>
                </a:lnTo>
                <a:lnTo>
                  <a:pt x="1722" y="1135"/>
                </a:lnTo>
                <a:lnTo>
                  <a:pt x="1718" y="1150"/>
                </a:lnTo>
                <a:lnTo>
                  <a:pt x="1712" y="1170"/>
                </a:lnTo>
                <a:lnTo>
                  <a:pt x="1705" y="1195"/>
                </a:lnTo>
                <a:lnTo>
                  <a:pt x="1698" y="1225"/>
                </a:lnTo>
                <a:lnTo>
                  <a:pt x="1688" y="1258"/>
                </a:lnTo>
                <a:lnTo>
                  <a:pt x="1679" y="1296"/>
                </a:lnTo>
                <a:lnTo>
                  <a:pt x="1668" y="1337"/>
                </a:lnTo>
                <a:lnTo>
                  <a:pt x="1657" y="1381"/>
                </a:lnTo>
                <a:lnTo>
                  <a:pt x="1644" y="1428"/>
                </a:lnTo>
                <a:lnTo>
                  <a:pt x="1632" y="1476"/>
                </a:lnTo>
                <a:lnTo>
                  <a:pt x="1618" y="1527"/>
                </a:lnTo>
                <a:lnTo>
                  <a:pt x="1604" y="1578"/>
                </a:lnTo>
                <a:lnTo>
                  <a:pt x="1591" y="1631"/>
                </a:lnTo>
                <a:lnTo>
                  <a:pt x="1576" y="1684"/>
                </a:lnTo>
                <a:lnTo>
                  <a:pt x="1561" y="1739"/>
                </a:lnTo>
                <a:lnTo>
                  <a:pt x="1548" y="1792"/>
                </a:lnTo>
                <a:lnTo>
                  <a:pt x="1534" y="1845"/>
                </a:lnTo>
                <a:lnTo>
                  <a:pt x="1520" y="1897"/>
                </a:lnTo>
                <a:lnTo>
                  <a:pt x="1507" y="1948"/>
                </a:lnTo>
                <a:lnTo>
                  <a:pt x="1493" y="1998"/>
                </a:lnTo>
                <a:lnTo>
                  <a:pt x="1481" y="2045"/>
                </a:lnTo>
                <a:lnTo>
                  <a:pt x="1469" y="2089"/>
                </a:lnTo>
                <a:lnTo>
                  <a:pt x="1458" y="2131"/>
                </a:lnTo>
                <a:lnTo>
                  <a:pt x="1448" y="2170"/>
                </a:lnTo>
                <a:lnTo>
                  <a:pt x="1439" y="2205"/>
                </a:lnTo>
                <a:lnTo>
                  <a:pt x="1431" y="2236"/>
                </a:lnTo>
                <a:lnTo>
                  <a:pt x="1423" y="2263"/>
                </a:lnTo>
                <a:lnTo>
                  <a:pt x="1418" y="2285"/>
                </a:lnTo>
                <a:lnTo>
                  <a:pt x="1414" y="2301"/>
                </a:lnTo>
                <a:lnTo>
                  <a:pt x="1411" y="2312"/>
                </a:lnTo>
                <a:lnTo>
                  <a:pt x="1410" y="2317"/>
                </a:lnTo>
                <a:lnTo>
                  <a:pt x="1308" y="2317"/>
                </a:lnTo>
                <a:lnTo>
                  <a:pt x="1272" y="2317"/>
                </a:lnTo>
                <a:lnTo>
                  <a:pt x="1250" y="2317"/>
                </a:lnTo>
                <a:lnTo>
                  <a:pt x="1215" y="2317"/>
                </a:lnTo>
                <a:lnTo>
                  <a:pt x="1191" y="2317"/>
                </a:lnTo>
                <a:lnTo>
                  <a:pt x="1147" y="2317"/>
                </a:lnTo>
                <a:lnTo>
                  <a:pt x="1037" y="2317"/>
                </a:lnTo>
                <a:lnTo>
                  <a:pt x="1012" y="2317"/>
                </a:lnTo>
                <a:lnTo>
                  <a:pt x="968" y="2317"/>
                </a:lnTo>
                <a:lnTo>
                  <a:pt x="782" y="2317"/>
                </a:lnTo>
                <a:lnTo>
                  <a:pt x="771" y="2317"/>
                </a:lnTo>
                <a:lnTo>
                  <a:pt x="756" y="2317"/>
                </a:lnTo>
                <a:lnTo>
                  <a:pt x="749" y="2317"/>
                </a:lnTo>
                <a:lnTo>
                  <a:pt x="748" y="2313"/>
                </a:lnTo>
                <a:lnTo>
                  <a:pt x="745" y="2301"/>
                </a:lnTo>
                <a:lnTo>
                  <a:pt x="740" y="2286"/>
                </a:lnTo>
                <a:lnTo>
                  <a:pt x="735" y="2264"/>
                </a:lnTo>
                <a:lnTo>
                  <a:pt x="729" y="2237"/>
                </a:lnTo>
                <a:lnTo>
                  <a:pt x="721" y="2205"/>
                </a:lnTo>
                <a:lnTo>
                  <a:pt x="711" y="2169"/>
                </a:lnTo>
                <a:lnTo>
                  <a:pt x="702" y="2128"/>
                </a:lnTo>
                <a:lnTo>
                  <a:pt x="690" y="2084"/>
                </a:lnTo>
                <a:lnTo>
                  <a:pt x="679" y="2036"/>
                </a:lnTo>
                <a:lnTo>
                  <a:pt x="665" y="1985"/>
                </a:lnTo>
                <a:lnTo>
                  <a:pt x="651" y="1931"/>
                </a:lnTo>
                <a:lnTo>
                  <a:pt x="638" y="1874"/>
                </a:lnTo>
                <a:lnTo>
                  <a:pt x="623" y="1815"/>
                </a:lnTo>
                <a:lnTo>
                  <a:pt x="607" y="1753"/>
                </a:lnTo>
                <a:lnTo>
                  <a:pt x="592" y="1691"/>
                </a:lnTo>
                <a:lnTo>
                  <a:pt x="576" y="1626"/>
                </a:lnTo>
                <a:lnTo>
                  <a:pt x="559" y="1560"/>
                </a:lnTo>
                <a:lnTo>
                  <a:pt x="542" y="1494"/>
                </a:lnTo>
                <a:lnTo>
                  <a:pt x="526" y="1427"/>
                </a:lnTo>
                <a:lnTo>
                  <a:pt x="509" y="1360"/>
                </a:lnTo>
                <a:lnTo>
                  <a:pt x="492" y="1292"/>
                </a:lnTo>
                <a:lnTo>
                  <a:pt x="474" y="1225"/>
                </a:lnTo>
                <a:lnTo>
                  <a:pt x="459" y="1159"/>
                </a:lnTo>
                <a:lnTo>
                  <a:pt x="442" y="1093"/>
                </a:lnTo>
                <a:lnTo>
                  <a:pt x="426" y="1029"/>
                </a:lnTo>
                <a:lnTo>
                  <a:pt x="411" y="966"/>
                </a:lnTo>
                <a:lnTo>
                  <a:pt x="395" y="906"/>
                </a:lnTo>
                <a:lnTo>
                  <a:pt x="380" y="847"/>
                </a:lnTo>
                <a:lnTo>
                  <a:pt x="367" y="791"/>
                </a:lnTo>
                <a:lnTo>
                  <a:pt x="353" y="738"/>
                </a:lnTo>
                <a:lnTo>
                  <a:pt x="340" y="687"/>
                </a:lnTo>
                <a:lnTo>
                  <a:pt x="328" y="640"/>
                </a:lnTo>
                <a:lnTo>
                  <a:pt x="317" y="597"/>
                </a:lnTo>
                <a:lnTo>
                  <a:pt x="308" y="558"/>
                </a:lnTo>
                <a:lnTo>
                  <a:pt x="298" y="522"/>
                </a:lnTo>
                <a:lnTo>
                  <a:pt x="291" y="492"/>
                </a:lnTo>
                <a:lnTo>
                  <a:pt x="285" y="466"/>
                </a:lnTo>
                <a:lnTo>
                  <a:pt x="280" y="446"/>
                </a:lnTo>
                <a:lnTo>
                  <a:pt x="275" y="431"/>
                </a:lnTo>
                <a:lnTo>
                  <a:pt x="273" y="422"/>
                </a:lnTo>
                <a:lnTo>
                  <a:pt x="272" y="419"/>
                </a:lnTo>
                <a:lnTo>
                  <a:pt x="118" y="419"/>
                </a:lnTo>
                <a:lnTo>
                  <a:pt x="91" y="419"/>
                </a:lnTo>
                <a:lnTo>
                  <a:pt x="66" y="419"/>
                </a:lnTo>
                <a:lnTo>
                  <a:pt x="43" y="419"/>
                </a:lnTo>
                <a:lnTo>
                  <a:pt x="24" y="419"/>
                </a:lnTo>
                <a:lnTo>
                  <a:pt x="9" y="419"/>
                </a:lnTo>
                <a:lnTo>
                  <a:pt x="0" y="41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8C02FC-EED9-489D-B8A1-ECFBA2B3D86A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48" y="321539"/>
            <a:ext cx="2084429" cy="796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6D1FDA-CCAE-4272-99EE-EE0E4A60BE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59" b="8545"/>
          <a:stretch/>
        </p:blipFill>
        <p:spPr>
          <a:xfrm>
            <a:off x="8068147" y="0"/>
            <a:ext cx="4123852" cy="654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76019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5568">
          <p15:clr>
            <a:srgbClr val="FBAE40"/>
          </p15:clr>
        </p15:guide>
        <p15:guide id="3" pos="32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_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2602" y="4046918"/>
            <a:ext cx="10350500" cy="677108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400"/>
              </a:spcAft>
              <a:buNone/>
              <a:defRPr sz="3800" b="0">
                <a:solidFill>
                  <a:schemeClr val="bg2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name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82602" y="2091146"/>
            <a:ext cx="10325100" cy="1491007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5333"/>
              </a:lnSpc>
              <a:spcBef>
                <a:spcPts val="0"/>
              </a:spcBef>
              <a:defRPr sz="5067" b="0" cap="all" spc="-40" baseline="0">
                <a:solidFill>
                  <a:schemeClr val="bg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This Click to edit master title style</a:t>
            </a:r>
          </a:p>
        </p:txBody>
      </p:sp>
      <p:sp>
        <p:nvSpPr>
          <p:cNvPr id="11" name="Freeform 8"/>
          <p:cNvSpPr>
            <a:spLocks/>
          </p:cNvSpPr>
          <p:nvPr userDrawn="1"/>
        </p:nvSpPr>
        <p:spPr bwMode="auto">
          <a:xfrm>
            <a:off x="-3821" y="3620243"/>
            <a:ext cx="3413760" cy="169333"/>
          </a:xfrm>
          <a:custGeom>
            <a:avLst/>
            <a:gdLst/>
            <a:ahLst/>
            <a:cxnLst/>
            <a:rect l="l" t="t" r="r" b="b"/>
            <a:pathLst>
              <a:path w="3224662" h="127000">
                <a:moveTo>
                  <a:pt x="0" y="0"/>
                </a:moveTo>
                <a:lnTo>
                  <a:pt x="3224662" y="0"/>
                </a:lnTo>
                <a:lnTo>
                  <a:pt x="3191325" y="127000"/>
                </a:lnTo>
                <a:lnTo>
                  <a:pt x="0" y="127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3006" y="5905649"/>
            <a:ext cx="2560319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14007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1339726"/>
          </a:xfrm>
          <a:prstGeom prst="rect">
            <a:avLst/>
          </a:prstGeom>
          <a:solidFill>
            <a:srgbClr val="4B2E84">
              <a:alpha val="75000"/>
            </a:srgbClr>
          </a:solidFill>
        </p:spPr>
        <p:txBody>
          <a:bodyPr vert="horz" wrap="square" lIns="91440" tIns="45720" rIns="91440" bIns="45720" rtlCol="0" anchor="t" anchorCtr="0">
            <a:spAutoFit/>
          </a:bodyPr>
          <a:lstStyle>
            <a:lvl1pPr marL="457200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defRPr lang="en-US" sz="48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1957011"/>
          </a:xfrm>
          <a:prstGeom prst="rect">
            <a:avLst/>
          </a:prstGeom>
        </p:spPr>
        <p:txBody>
          <a:bodyPr vert="horz" wrap="square" lIns="137160" tIns="45720" rIns="91440" bIns="45720" rtlCol="0">
            <a:spAutoFit/>
          </a:bodyPr>
          <a:lstStyle>
            <a:lvl1pPr>
              <a:def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>
              <a:def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2pPr>
            <a:lvl3pPr>
              <a:def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3pPr>
            <a:lvl4pPr>
              <a:def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3605951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443794"/>
            <a:ext cx="11074400" cy="102592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sz="5867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333501"/>
            <a:ext cx="10972800" cy="2103140"/>
          </a:xfrm>
          <a:prstGeom prst="rect">
            <a:avLst/>
          </a:prstGeom>
        </p:spPr>
        <p:txBody>
          <a:bodyPr vert="horz" wrap="square" lIns="137160" tIns="45720" rIns="91440" bIns="45720" rtlCol="0">
            <a:spAutoFit/>
          </a:bodyPr>
          <a:lstStyle>
            <a:lvl1pPr marL="459306" indent="-459306">
              <a:buFont typeface="Arial" panose="020B0604020202020204" pitchFamily="34" charset="0"/>
              <a:buChar char="•"/>
              <a:defRPr lang="en-US" sz="4267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82601" y="6366984"/>
            <a:ext cx="680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mtClean="0"/>
            </a:lvl1pPr>
          </a:lstStyle>
          <a:p>
            <a:fld id="{D82AC86B-39BA-4CB3-92E4-E7DC2740F1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5136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82601" y="6366984"/>
            <a:ext cx="680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mtClean="0"/>
            </a:lvl1pPr>
          </a:lstStyle>
          <a:p>
            <a:fld id="{D82AC86B-39BA-4CB3-92E4-E7DC2740F1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82536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368847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_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8" y="2695484"/>
            <a:ext cx="10894141" cy="1928733"/>
          </a:xfrm>
        </p:spPr>
        <p:txBody>
          <a:bodyPr/>
          <a:lstStyle>
            <a:lvl1pPr algn="ctr">
              <a:defRPr sz="5867" b="0" baseline="0">
                <a:solidFill>
                  <a:schemeClr val="bg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13966" y="5966609"/>
            <a:ext cx="2560317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38043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82600" y="449891"/>
            <a:ext cx="10894141" cy="748988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82600" y="1337859"/>
            <a:ext cx="10894141" cy="2325423"/>
          </a:xfrm>
          <a:prstGeom prst="rect">
            <a:avLst/>
          </a:prstGeom>
        </p:spPr>
        <p:txBody>
          <a:bodyPr vert="horz" wrap="square" lIns="137160" tIns="45720" rIns="91440" bIns="4572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82601" y="6366984"/>
            <a:ext cx="680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D82AC86B-39BA-4CB3-92E4-E7DC2740F1B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970863" y="6133789"/>
            <a:ext cx="1920239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663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>
    <p:fade/>
  </p:transition>
  <p:hf hdr="0" ftr="0" dt="0"/>
  <p:txStyles>
    <p:titleStyle>
      <a:lvl1pPr algn="l" defTabSz="609585" rtl="0" fontAlgn="base">
        <a:spcBef>
          <a:spcPct val="0"/>
        </a:spcBef>
        <a:spcAft>
          <a:spcPct val="0"/>
        </a:spcAft>
        <a:defRPr sz="4267" b="1" kern="1200">
          <a:solidFill>
            <a:schemeClr val="tx2"/>
          </a:solidFill>
          <a:latin typeface="+mj-lt"/>
          <a:ea typeface="+mj-ea"/>
          <a:cs typeface="Arial" panose="020B0604020202020204" pitchFamily="34" charset="0"/>
        </a:defRPr>
      </a:lvl1pPr>
      <a:lvl2pPr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2pPr>
      <a:lvl3pPr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3pPr>
      <a:lvl4pPr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4pPr>
      <a:lvl5pPr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5pPr>
      <a:lvl6pPr marL="609585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6pPr>
      <a:lvl7pPr marL="1219170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7pPr>
      <a:lvl8pPr marL="1828754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8pPr>
      <a:lvl9pPr marL="2438339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9pPr>
    </p:titleStyle>
    <p:bodyStyle>
      <a:lvl1pPr marL="0" indent="0" algn="l" defTabSz="609585" rtl="0" fontAlgn="base">
        <a:spcBef>
          <a:spcPts val="0"/>
        </a:spcBef>
        <a:spcAft>
          <a:spcPts val="133"/>
        </a:spcAft>
        <a:buFont typeface="Arial" charset="0"/>
        <a:buNone/>
        <a:defRPr sz="2933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marL="759865" indent="-304792" algn="l" defTabSz="609585" rtl="0" fontAlgn="base">
        <a:spcBef>
          <a:spcPts val="0"/>
        </a:spcBef>
        <a:spcAft>
          <a:spcPts val="133"/>
        </a:spcAft>
        <a:buFont typeface="Arial" panose="020B0604020202020204" pitchFamily="34" charset="0"/>
        <a:buChar char="•"/>
        <a:defRPr sz="2933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2pPr>
      <a:lvl3pPr marL="1068891" indent="-302676" algn="l" defTabSz="609585" rtl="0" fontAlgn="base">
        <a:spcBef>
          <a:spcPts val="0"/>
        </a:spcBef>
        <a:spcAft>
          <a:spcPts val="133"/>
        </a:spcAft>
        <a:buFont typeface="Arial" charset="0"/>
        <a:buChar char="•"/>
        <a:defRPr sz="2667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3pPr>
      <a:lvl4pPr marL="1369450" indent="-294210" algn="l" defTabSz="609585" rtl="0" fontAlgn="base">
        <a:spcBef>
          <a:spcPts val="0"/>
        </a:spcBef>
        <a:spcAft>
          <a:spcPts val="133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4pPr>
      <a:lvl5pPr marL="1678475" indent="-319609" algn="l" defTabSz="609585" rtl="0" fontAlgn="base">
        <a:spcBef>
          <a:spcPts val="0"/>
        </a:spcBef>
        <a:spcAft>
          <a:spcPts val="133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288">
          <p15:clr>
            <a:srgbClr val="F26B43"/>
          </p15:clr>
        </p15:guide>
        <p15:guide id="4" orient="horz" pos="279">
          <p15:clr>
            <a:srgbClr val="F26B43"/>
          </p15:clr>
        </p15:guide>
        <p15:guide id="5" orient="horz" pos="840">
          <p15:clr>
            <a:srgbClr val="F26B43"/>
          </p15:clr>
        </p15:guide>
        <p15:guide id="6" pos="542">
          <p15:clr>
            <a:srgbClr val="F26B43"/>
          </p15:clr>
        </p15:guide>
        <p15:guide id="7" pos="55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jstor.org/stable/24550588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jstor.org/stable/24550588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sciencedirect.com/science/article/pii/S016541019800026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0203" y="1978962"/>
            <a:ext cx="8685177" cy="1609928"/>
          </a:xfrm>
        </p:spPr>
        <p:txBody>
          <a:bodyPr/>
          <a:lstStyle/>
          <a:p>
            <a:r>
              <a:rPr lang="en-US" b="1" dirty="0"/>
              <a:t>Enhanced FSA with Data Analytics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B2773AAD-913F-4F7D-B76C-297F2718F4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603" y="4019111"/>
            <a:ext cx="8502777" cy="1928733"/>
          </a:xfrm>
        </p:spPr>
        <p:txBody>
          <a:bodyPr/>
          <a:lstStyle/>
          <a:p>
            <a:r>
              <a:rPr lang="en-US" sz="3600" dirty="0"/>
              <a:t>Data Analytics for Professional Accountants </a:t>
            </a:r>
            <a:r>
              <a:rPr lang="en-US" sz="4000" dirty="0"/>
              <a:t>(ACCTG 522)</a:t>
            </a:r>
          </a:p>
          <a:p>
            <a:r>
              <a:rPr lang="en-US" sz="3600" dirty="0"/>
              <a:t>Class 11 | MPAcc Class of 2026</a:t>
            </a:r>
          </a:p>
        </p:txBody>
      </p:sp>
    </p:spTree>
    <p:extLst>
      <p:ext uri="{BB962C8B-B14F-4D97-AF65-F5344CB8AC3E}">
        <p14:creationId xmlns:p14="http://schemas.microsoft.com/office/powerpoint/2010/main" val="228729265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DC738-4ECF-AF4E-DADE-EB14DD2C1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1148071"/>
          </a:xfrm>
        </p:spPr>
        <p:txBody>
          <a:bodyPr/>
          <a:lstStyle/>
          <a:p>
            <a:r>
              <a:rPr lang="en-US" sz="4000" dirty="0"/>
              <a:t>Portfolio Approaches: Lab Simplification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0652B-2294-FE9F-A98F-0D4D1CB91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4478149"/>
          </a:xfrm>
        </p:spPr>
        <p:txBody>
          <a:bodyPr/>
          <a:lstStyle/>
          <a:p>
            <a:r>
              <a:rPr lang="en-US" sz="3200" dirty="0"/>
              <a:t>Using </a:t>
            </a:r>
            <a:r>
              <a:rPr lang="en-US" sz="3200" dirty="0" err="1"/>
              <a:t>Factset</a:t>
            </a:r>
            <a:r>
              <a:rPr lang="en-US" sz="3200" dirty="0"/>
              <a:t> historical data and prices, we will simplify the Frankel and Lee (1998) version of </a:t>
            </a:r>
            <a:r>
              <a:rPr lang="en-US" sz="3200" dirty="0" err="1"/>
              <a:t>Vf</a:t>
            </a:r>
            <a:r>
              <a:rPr lang="en-US" sz="3200" dirty="0"/>
              <a:t> below: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800" dirty="0"/>
              <a:t>To a simplified model used in Curtis (2012</a:t>
            </a:r>
            <a:r>
              <a:rPr lang="en-US" dirty="0"/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8F47DA-E279-E69D-BD2B-2AF368381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8560" y="3700005"/>
            <a:ext cx="4807453" cy="13491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239C7C-DD7B-B7D5-6CBF-F600DAFFD47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5127"/>
          <a:stretch>
            <a:fillRect/>
          </a:stretch>
        </p:blipFill>
        <p:spPr>
          <a:xfrm>
            <a:off x="7803425" y="5625853"/>
            <a:ext cx="3439034" cy="884486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9D33211-248B-F747-0791-7C5B4482AE61}"/>
              </a:ext>
            </a:extLst>
          </p:cNvPr>
          <p:cNvCxnSpPr>
            <a:cxnSpLocks/>
          </p:cNvCxnSpPr>
          <p:nvPr/>
        </p:nvCxnSpPr>
        <p:spPr>
          <a:xfrm flipH="1">
            <a:off x="5762694" y="3700005"/>
            <a:ext cx="2434014" cy="1352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A84D306-C33C-BDF1-1584-E62F16F02B00}"/>
              </a:ext>
            </a:extLst>
          </p:cNvPr>
          <p:cNvSpPr txBox="1"/>
          <p:nvPr/>
        </p:nvSpPr>
        <p:spPr>
          <a:xfrm>
            <a:off x="8196709" y="3187692"/>
            <a:ext cx="39952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12985"/>
                </a:solidFill>
                <a:latin typeface="+mn-lt"/>
              </a:rPr>
              <a:t>Key differences: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Don’t require analysts forecasts, or estimates of future book value, use current data on income and book value and add growth in the denominator.</a:t>
            </a:r>
            <a:endParaRPr lang="en-US" dirty="0">
              <a:latin typeface="+mn-lt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9AA98DF-12F2-2ADB-6CA4-F067A16A5795}"/>
              </a:ext>
            </a:extLst>
          </p:cNvPr>
          <p:cNvCxnSpPr/>
          <p:nvPr/>
        </p:nvCxnSpPr>
        <p:spPr>
          <a:xfrm flipH="1">
            <a:off x="4644363" y="3700005"/>
            <a:ext cx="3552345" cy="11746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EE2A64E-CE38-A782-33E9-470296A360EA}"/>
              </a:ext>
            </a:extLst>
          </p:cNvPr>
          <p:cNvCxnSpPr>
            <a:cxnSpLocks/>
          </p:cNvCxnSpPr>
          <p:nvPr/>
        </p:nvCxnSpPr>
        <p:spPr>
          <a:xfrm>
            <a:off x="8894020" y="4942018"/>
            <a:ext cx="1664340" cy="13009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6D3932C-CC89-855C-7F2C-4E5670F9446F}"/>
              </a:ext>
            </a:extLst>
          </p:cNvPr>
          <p:cNvCxnSpPr/>
          <p:nvPr/>
        </p:nvCxnSpPr>
        <p:spPr>
          <a:xfrm>
            <a:off x="8867706" y="4942018"/>
            <a:ext cx="565744" cy="7614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20525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723D4E-5F13-211F-8417-EB02CD410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F9EF7-1E1E-FB59-5246-0FF0FE9A5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86042-06A3-1729-EAE8-ED126D0AE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4105996"/>
          </a:xfrm>
        </p:spPr>
        <p:txBody>
          <a:bodyPr/>
          <a:lstStyle/>
          <a:p>
            <a:r>
              <a:rPr lang="en-US" sz="2800" b="1" dirty="0"/>
              <a:t>Class Agenda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Review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412985"/>
                </a:solidFill>
              </a:rPr>
              <a:t>Valuation-based screening</a:t>
            </a:r>
          </a:p>
          <a:p>
            <a:pPr marL="1331365" lvl="1" indent="-571500"/>
            <a:r>
              <a:rPr lang="en-US" sz="2133" dirty="0">
                <a:solidFill>
                  <a:schemeClr val="bg1">
                    <a:lumMod val="75000"/>
                  </a:schemeClr>
                </a:solidFill>
              </a:rPr>
              <a:t>Portfolio Approaches</a:t>
            </a:r>
          </a:p>
          <a:p>
            <a:pPr marL="1331365" lvl="1" indent="-571500"/>
            <a:r>
              <a:rPr lang="en-US" sz="2133" b="1" dirty="0">
                <a:solidFill>
                  <a:srgbClr val="412985"/>
                </a:solidFill>
              </a:rPr>
              <a:t>Additional considerations for Short Positions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Lab:</a:t>
            </a:r>
          </a:p>
          <a:p>
            <a:pPr marL="1331365" lvl="1" indent="-571500"/>
            <a:r>
              <a:rPr lang="en-US" sz="2133" dirty="0"/>
              <a:t>Simplified RIV-to-Price screen (</a:t>
            </a:r>
            <a:r>
              <a:rPr lang="en-US" sz="2133" dirty="0" err="1"/>
              <a:t>Factset</a:t>
            </a:r>
            <a:r>
              <a:rPr lang="en-US" sz="2133" dirty="0"/>
              <a:t> Inputs, Alteryx workflow)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Team Selection and Justification Time</a:t>
            </a:r>
          </a:p>
          <a:p>
            <a:pPr marL="1331365" lvl="1" indent="-571500"/>
            <a:r>
              <a:rPr lang="en-US" sz="2133" dirty="0"/>
              <a:t>Team Memo with initial write-up of long-short justification.</a:t>
            </a:r>
            <a:endParaRPr lang="en-US" sz="1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Conclusion and look ahead.</a:t>
            </a:r>
          </a:p>
        </p:txBody>
      </p:sp>
    </p:spTree>
    <p:extLst>
      <p:ext uri="{BB962C8B-B14F-4D97-AF65-F5344CB8AC3E}">
        <p14:creationId xmlns:p14="http://schemas.microsoft.com/office/powerpoint/2010/main" val="53849060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67CC0-DEB7-06EA-B04C-EEC12EBA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1042465"/>
          </a:xfrm>
        </p:spPr>
        <p:txBody>
          <a:bodyPr/>
          <a:lstStyle/>
          <a:p>
            <a:r>
              <a:rPr lang="en-US" sz="3600" dirty="0"/>
              <a:t>Additional Considerations for Short Positions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6B009-2CEA-6CD8-920C-22CFFFBC6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F2B735-625F-AEAD-FE28-A001C395D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593" y="1476648"/>
            <a:ext cx="6506055" cy="47262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516208-4BBD-552F-3A6F-87165BED33E2}"/>
              </a:ext>
            </a:extLst>
          </p:cNvPr>
          <p:cNvSpPr txBox="1"/>
          <p:nvPr/>
        </p:nvSpPr>
        <p:spPr>
          <a:xfrm>
            <a:off x="0" y="6202886"/>
            <a:ext cx="60949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4"/>
              </a:rPr>
              <a:t>https://www.jstor.org/stable/24550588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121706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45A917-7C0A-2EAF-74A9-590410E46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9494B-AABD-DC85-DF86-BCD1BAA93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1042465"/>
          </a:xfrm>
        </p:spPr>
        <p:txBody>
          <a:bodyPr/>
          <a:lstStyle/>
          <a:p>
            <a:r>
              <a:rPr lang="en-US" sz="3600" dirty="0"/>
              <a:t>Additional Considerations for Short Positions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FA4FE2-5E49-FDC7-2714-A2703955C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5667" y="1534634"/>
            <a:ext cx="7992590" cy="38200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7AC24F-D887-C57D-C5E3-9B4B4E9F534C}"/>
              </a:ext>
            </a:extLst>
          </p:cNvPr>
          <p:cNvSpPr txBox="1"/>
          <p:nvPr/>
        </p:nvSpPr>
        <p:spPr>
          <a:xfrm>
            <a:off x="-55915" y="6576769"/>
            <a:ext cx="60949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4"/>
              </a:rPr>
              <a:t>https://www.jstor.org/stable/24550588</a:t>
            </a:r>
            <a:r>
              <a:rPr lang="en-US" dirty="0"/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15B94A-B140-8671-F026-E6DCF90EE84D}"/>
              </a:ext>
            </a:extLst>
          </p:cNvPr>
          <p:cNvSpPr/>
          <p:nvPr/>
        </p:nvSpPr>
        <p:spPr>
          <a:xfrm>
            <a:off x="5756115" y="3940472"/>
            <a:ext cx="565744" cy="138289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66AB47-E317-9C15-0FF3-72CE1758DCEA}"/>
              </a:ext>
            </a:extLst>
          </p:cNvPr>
          <p:cNvSpPr/>
          <p:nvPr/>
        </p:nvSpPr>
        <p:spPr>
          <a:xfrm>
            <a:off x="5749537" y="2952831"/>
            <a:ext cx="565744" cy="476169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0C5B47-569E-9B3C-02F6-6297E8EBE108}"/>
              </a:ext>
            </a:extLst>
          </p:cNvPr>
          <p:cNvSpPr txBox="1"/>
          <p:nvPr/>
        </p:nvSpPr>
        <p:spPr>
          <a:xfrm>
            <a:off x="171039" y="5071609"/>
            <a:ext cx="2582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Other metrics to consider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DA9525F-B7D2-F2ED-516B-943320BEC22C}"/>
              </a:ext>
            </a:extLst>
          </p:cNvPr>
          <p:cNvCxnSpPr>
            <a:stCxn id="12" idx="3"/>
          </p:cNvCxnSpPr>
          <p:nvPr/>
        </p:nvCxnSpPr>
        <p:spPr>
          <a:xfrm flipV="1">
            <a:off x="2753221" y="3039794"/>
            <a:ext cx="1352446" cy="22164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CE6A011-06FB-C7C6-80FD-9B1A91856FA1}"/>
              </a:ext>
            </a:extLst>
          </p:cNvPr>
          <p:cNvCxnSpPr>
            <a:stCxn id="12" idx="3"/>
          </p:cNvCxnSpPr>
          <p:nvPr/>
        </p:nvCxnSpPr>
        <p:spPr>
          <a:xfrm flipV="1">
            <a:off x="2753221" y="4131246"/>
            <a:ext cx="1338104" cy="11250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28C96D9-72FB-8BF2-D860-420ECB2CD686}"/>
              </a:ext>
            </a:extLst>
          </p:cNvPr>
          <p:cNvCxnSpPr>
            <a:stCxn id="12" idx="3"/>
          </p:cNvCxnSpPr>
          <p:nvPr/>
        </p:nvCxnSpPr>
        <p:spPr>
          <a:xfrm flipV="1">
            <a:off x="2753221" y="4544954"/>
            <a:ext cx="1352446" cy="7113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444276A-40D3-443E-726B-BEBDCC3CCC64}"/>
              </a:ext>
            </a:extLst>
          </p:cNvPr>
          <p:cNvCxnSpPr>
            <a:stCxn id="12" idx="3"/>
          </p:cNvCxnSpPr>
          <p:nvPr/>
        </p:nvCxnSpPr>
        <p:spPr>
          <a:xfrm flipV="1">
            <a:off x="2753221" y="4966705"/>
            <a:ext cx="1338104" cy="2895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0F95D6C-EE5D-6235-1A3D-188F06F3DB02}"/>
              </a:ext>
            </a:extLst>
          </p:cNvPr>
          <p:cNvCxnSpPr>
            <a:cxnSpLocks/>
          </p:cNvCxnSpPr>
          <p:nvPr/>
        </p:nvCxnSpPr>
        <p:spPr>
          <a:xfrm flipH="1" flipV="1">
            <a:off x="8775609" y="5354692"/>
            <a:ext cx="696237" cy="5790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9017CE2-CA09-6C4A-973C-E9E0F97E3B3F}"/>
              </a:ext>
            </a:extLst>
          </p:cNvPr>
          <p:cNvSpPr txBox="1"/>
          <p:nvPr/>
        </p:nvSpPr>
        <p:spPr>
          <a:xfrm>
            <a:off x="4494573" y="5994372"/>
            <a:ext cx="7805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Prior declines (already correcting some overvaluation), larger stock market values</a:t>
            </a:r>
          </a:p>
          <a:p>
            <a:r>
              <a:rPr lang="en-US" dirty="0">
                <a:latin typeface="+mn-lt"/>
              </a:rPr>
              <a:t>Dividend paying stocks, stocks with large institutional holdings.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41B756C-BE7B-2461-5030-C015C0B8DBA3}"/>
              </a:ext>
            </a:extLst>
          </p:cNvPr>
          <p:cNvCxnSpPr>
            <a:cxnSpLocks/>
          </p:cNvCxnSpPr>
          <p:nvPr/>
        </p:nvCxnSpPr>
        <p:spPr>
          <a:xfrm flipH="1" flipV="1">
            <a:off x="7308622" y="5354692"/>
            <a:ext cx="2177567" cy="5790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AC10AA2-FFB9-5126-8326-75CD932C5537}"/>
              </a:ext>
            </a:extLst>
          </p:cNvPr>
          <p:cNvCxnSpPr/>
          <p:nvPr/>
        </p:nvCxnSpPr>
        <p:spPr>
          <a:xfrm flipV="1">
            <a:off x="9471846" y="5354692"/>
            <a:ext cx="652338" cy="5790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D167BA5-B0EE-1E43-62B5-2F8E914630FA}"/>
              </a:ext>
            </a:extLst>
          </p:cNvPr>
          <p:cNvCxnSpPr/>
          <p:nvPr/>
        </p:nvCxnSpPr>
        <p:spPr>
          <a:xfrm flipV="1">
            <a:off x="9486189" y="5323366"/>
            <a:ext cx="0" cy="6103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20121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D35E02-FD3E-F940-0F2A-B4F7D02785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2A54-37A9-AEA4-9384-E2FA792E4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18653-6577-8BFA-B110-34AE02E92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4105996"/>
          </a:xfrm>
        </p:spPr>
        <p:txBody>
          <a:bodyPr/>
          <a:lstStyle/>
          <a:p>
            <a:r>
              <a:rPr lang="en-US" sz="2800" b="1" dirty="0"/>
              <a:t>Class Agenda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Review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Valuation-based screening</a:t>
            </a:r>
          </a:p>
          <a:p>
            <a:pPr marL="1331365" lvl="1" indent="-571500"/>
            <a:r>
              <a:rPr lang="en-US" sz="2133" dirty="0">
                <a:solidFill>
                  <a:schemeClr val="bg1">
                    <a:lumMod val="75000"/>
                  </a:schemeClr>
                </a:solidFill>
              </a:rPr>
              <a:t>Portfolio Approaches</a:t>
            </a:r>
          </a:p>
          <a:p>
            <a:pPr marL="1331365" lvl="1" indent="-571500"/>
            <a:r>
              <a:rPr lang="en-US" sz="2133" dirty="0">
                <a:solidFill>
                  <a:schemeClr val="bg1">
                    <a:lumMod val="75000"/>
                  </a:schemeClr>
                </a:solidFill>
              </a:rPr>
              <a:t>Additional considerations for Short Positions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412985"/>
                </a:solidFill>
              </a:rPr>
              <a:t>Lab:</a:t>
            </a:r>
          </a:p>
          <a:p>
            <a:pPr marL="1331365" lvl="1" indent="-571500"/>
            <a:r>
              <a:rPr lang="en-US" sz="2133" b="1" dirty="0">
                <a:solidFill>
                  <a:srgbClr val="412985"/>
                </a:solidFill>
              </a:rPr>
              <a:t>Simplified RIV-to-Price screen (</a:t>
            </a:r>
            <a:r>
              <a:rPr lang="en-US" sz="2133" b="1" dirty="0" err="1">
                <a:solidFill>
                  <a:srgbClr val="412985"/>
                </a:solidFill>
              </a:rPr>
              <a:t>Factset</a:t>
            </a:r>
            <a:r>
              <a:rPr lang="en-US" sz="2133" b="1" dirty="0">
                <a:solidFill>
                  <a:srgbClr val="412985"/>
                </a:solidFill>
              </a:rPr>
              <a:t> Inputs, Alteryx workflow)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412985"/>
                </a:solidFill>
              </a:rPr>
              <a:t>Team Selection and Justification Time</a:t>
            </a:r>
          </a:p>
          <a:p>
            <a:pPr marL="1331365" lvl="1" indent="-571500"/>
            <a:r>
              <a:rPr lang="en-US" sz="2133" b="1" dirty="0">
                <a:solidFill>
                  <a:srgbClr val="412985"/>
                </a:solidFill>
              </a:rPr>
              <a:t>Team Memo with initial write-up of long-short justification.</a:t>
            </a:r>
            <a:endParaRPr lang="en-US" sz="100" b="1" dirty="0">
              <a:solidFill>
                <a:srgbClr val="412985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Conclusion and look ahead.</a:t>
            </a:r>
          </a:p>
        </p:txBody>
      </p:sp>
    </p:spTree>
    <p:extLst>
      <p:ext uri="{BB962C8B-B14F-4D97-AF65-F5344CB8AC3E}">
        <p14:creationId xmlns:p14="http://schemas.microsoft.com/office/powerpoint/2010/main" val="292457031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D2DAF-7FBE-6E52-D1C6-4C3A5379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936923"/>
          </a:xfrm>
        </p:spPr>
        <p:txBody>
          <a:bodyPr/>
          <a:lstStyle/>
          <a:p>
            <a:r>
              <a:rPr lang="en-US" sz="3200" dirty="0"/>
              <a:t>Future Potential Analyses to improve with data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B376E-6E4A-A917-CABD-89E329B1F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3454792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Forecasting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Risk analyses, sentiment (10-K data / words), Fog index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Ratios, forecasts (</a:t>
            </a:r>
            <a:r>
              <a:rPr lang="en-US" dirty="0" err="1"/>
              <a:t>xbrl</a:t>
            </a:r>
            <a:r>
              <a:rPr lang="en-US" dirty="0"/>
              <a:t> data)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Other forms 8-K (events), Form 4 (insider selling).</a:t>
            </a:r>
          </a:p>
        </p:txBody>
      </p:sp>
    </p:spTree>
    <p:extLst>
      <p:ext uri="{BB962C8B-B14F-4D97-AF65-F5344CB8AC3E}">
        <p14:creationId xmlns:p14="http://schemas.microsoft.com/office/powerpoint/2010/main" val="287916777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8E59E-D035-442F-B808-80D34A409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8" y="2695485"/>
            <a:ext cx="10894141" cy="1025921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4F8A0F-A392-468B-83F5-F4CB4C1F3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36270"/>
            <a:ext cx="12192000" cy="81305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C65860-206F-486C-94A8-1A3581784A71}"/>
              </a:ext>
            </a:extLst>
          </p:cNvPr>
          <p:cNvSpPr txBox="1"/>
          <p:nvPr/>
        </p:nvSpPr>
        <p:spPr>
          <a:xfrm>
            <a:off x="3996705" y="1536193"/>
            <a:ext cx="4198585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70"/>
            <a:r>
              <a:rPr lang="en-US" sz="5867" b="1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Thank you!</a:t>
            </a: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289969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CD141-81F8-4A93-87DE-D9885DC62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37BDE-DD2F-4C40-9423-74EA2798C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4105996"/>
          </a:xfrm>
        </p:spPr>
        <p:txBody>
          <a:bodyPr/>
          <a:lstStyle/>
          <a:p>
            <a:r>
              <a:rPr lang="en-US" sz="2800" b="1" dirty="0"/>
              <a:t>Class Agenda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4B2E84"/>
                </a:solidFill>
              </a:rPr>
              <a:t>Review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Valuation-based screening</a:t>
            </a:r>
          </a:p>
          <a:p>
            <a:pPr marL="1331365" lvl="1" indent="-571500"/>
            <a:r>
              <a:rPr lang="en-US" sz="2133" dirty="0"/>
              <a:t>Portfolio Approaches</a:t>
            </a:r>
          </a:p>
          <a:p>
            <a:pPr marL="1331365" lvl="1" indent="-571500"/>
            <a:r>
              <a:rPr lang="en-US" sz="2133" dirty="0"/>
              <a:t>Additional considerations for Short Positions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Lab:</a:t>
            </a:r>
          </a:p>
          <a:p>
            <a:pPr marL="1331365" lvl="1" indent="-571500"/>
            <a:r>
              <a:rPr lang="en-US" sz="2133" dirty="0"/>
              <a:t>Simplified RIV-to-Price screen (</a:t>
            </a:r>
            <a:r>
              <a:rPr lang="en-US" sz="2133" dirty="0" err="1"/>
              <a:t>Factset</a:t>
            </a:r>
            <a:r>
              <a:rPr lang="en-US" sz="2133" dirty="0"/>
              <a:t> Inputs, Alteryx workflow)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Team Selection and Justification Time</a:t>
            </a:r>
          </a:p>
          <a:p>
            <a:pPr marL="1331365" lvl="1" indent="-571500"/>
            <a:r>
              <a:rPr lang="en-US" sz="2133" dirty="0"/>
              <a:t>Team Memo with initial write-up of long-short justification.</a:t>
            </a:r>
            <a:endParaRPr lang="en-US" sz="1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Conclusion and look ahead.</a:t>
            </a:r>
          </a:p>
        </p:txBody>
      </p:sp>
    </p:spTree>
    <p:extLst>
      <p:ext uri="{BB962C8B-B14F-4D97-AF65-F5344CB8AC3E}">
        <p14:creationId xmlns:p14="http://schemas.microsoft.com/office/powerpoint/2010/main" val="407411157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F5694-D450-D429-0D0A-7680331A1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1359283"/>
          </a:xfrm>
        </p:spPr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B909D-3252-E8D9-0D7A-8ECD4A73A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3665106"/>
          </a:xfrm>
        </p:spPr>
        <p:txBody>
          <a:bodyPr/>
          <a:lstStyle/>
          <a:p>
            <a:r>
              <a:rPr lang="en-US" dirty="0"/>
              <a:t>Final Project Consists of an Initiation Report for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Two stocks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One long and one short position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Often called a “Pairs strategy” and attempts to hedge market-wide (or common) stock movements</a:t>
            </a:r>
          </a:p>
          <a:p>
            <a:endParaRPr lang="en-US" sz="3200" dirty="0"/>
          </a:p>
          <a:p>
            <a:r>
              <a:rPr lang="en-US" sz="3200" dirty="0"/>
              <a:t>With supporting documentation and justification.</a:t>
            </a:r>
          </a:p>
        </p:txBody>
      </p:sp>
    </p:spTree>
    <p:extLst>
      <p:ext uri="{BB962C8B-B14F-4D97-AF65-F5344CB8AC3E}">
        <p14:creationId xmlns:p14="http://schemas.microsoft.com/office/powerpoint/2010/main" val="72149493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50ACE-D868-FAD6-08D9-CD1C923AA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1359283"/>
          </a:xfrm>
        </p:spPr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6DA2E-412B-88BC-0F74-E2A96C489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2477345"/>
          </a:xfrm>
        </p:spPr>
        <p:txBody>
          <a:bodyPr/>
          <a:lstStyle/>
          <a:p>
            <a:r>
              <a:rPr lang="en-US" dirty="0"/>
              <a:t>The first step is to use screening to identify:</a:t>
            </a:r>
          </a:p>
          <a:p>
            <a:pPr marL="1502815" lvl="1" indent="-742950">
              <a:buFont typeface="+mj-lt"/>
              <a:buAutoNum type="arabicPeriod"/>
            </a:pPr>
            <a:r>
              <a:rPr lang="en-US" dirty="0"/>
              <a:t>An </a:t>
            </a:r>
            <a:r>
              <a:rPr lang="en-US" dirty="0">
                <a:solidFill>
                  <a:schemeClr val="tx2"/>
                </a:solidFill>
              </a:rPr>
              <a:t>undervalued</a:t>
            </a:r>
            <a:r>
              <a:rPr lang="en-US" dirty="0"/>
              <a:t> stock, with relatively higher expected returns over the next year as a </a:t>
            </a:r>
            <a:r>
              <a:rPr lang="en-US" dirty="0">
                <a:solidFill>
                  <a:schemeClr val="tx2"/>
                </a:solidFill>
              </a:rPr>
              <a:t>long</a:t>
            </a:r>
            <a:r>
              <a:rPr lang="en-US" dirty="0"/>
              <a:t> target.</a:t>
            </a:r>
          </a:p>
          <a:p>
            <a:pPr marL="1502815" lvl="1" indent="-742950">
              <a:buFont typeface="+mj-lt"/>
              <a:buAutoNum type="arabicPeriod"/>
            </a:pPr>
            <a:r>
              <a:rPr lang="en-US" dirty="0"/>
              <a:t>An </a:t>
            </a:r>
            <a:r>
              <a:rPr lang="en-US" dirty="0">
                <a:solidFill>
                  <a:schemeClr val="tx2"/>
                </a:solidFill>
              </a:rPr>
              <a:t>overvalued</a:t>
            </a:r>
            <a:r>
              <a:rPr lang="en-US" dirty="0"/>
              <a:t> stock, with relatively poor expected returns over the next year as a </a:t>
            </a:r>
            <a:r>
              <a:rPr lang="en-US" dirty="0">
                <a:solidFill>
                  <a:schemeClr val="tx2"/>
                </a:solidFill>
              </a:rPr>
              <a:t>short</a:t>
            </a:r>
            <a:r>
              <a:rPr lang="en-US" dirty="0"/>
              <a:t> target.</a:t>
            </a:r>
          </a:p>
        </p:txBody>
      </p:sp>
    </p:spTree>
    <p:extLst>
      <p:ext uri="{BB962C8B-B14F-4D97-AF65-F5344CB8AC3E}">
        <p14:creationId xmlns:p14="http://schemas.microsoft.com/office/powerpoint/2010/main" val="329659768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C8111-AEFC-96DA-A1FA-16E4657E5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1359283"/>
          </a:xfrm>
        </p:spPr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44903-AF9E-A742-7A23-44A444466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2641749"/>
          </a:xfrm>
        </p:spPr>
        <p:txBody>
          <a:bodyPr/>
          <a:lstStyle/>
          <a:p>
            <a:r>
              <a:rPr lang="en-US" dirty="0"/>
              <a:t>Data Analytics can enhance FSA by: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Providing more </a:t>
            </a:r>
            <a:r>
              <a:rPr lang="en-US" sz="3200" b="1" dirty="0">
                <a:solidFill>
                  <a:schemeClr val="tx2"/>
                </a:solidFill>
              </a:rPr>
              <a:t>targeted metrics </a:t>
            </a:r>
            <a:r>
              <a:rPr lang="en-US" sz="3200" dirty="0"/>
              <a:t>for screening stocks into over and undervalued.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Providing more disaggregated or theoretically driven data to support forecasting.</a:t>
            </a:r>
          </a:p>
        </p:txBody>
      </p:sp>
    </p:spTree>
    <p:extLst>
      <p:ext uri="{BB962C8B-B14F-4D97-AF65-F5344CB8AC3E}">
        <p14:creationId xmlns:p14="http://schemas.microsoft.com/office/powerpoint/2010/main" val="46275613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CC56B3-C6DE-3C33-3F5C-6A484E05B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ADE9C-C12D-8235-6CAF-8E7B06962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107E2-7AB1-0014-E183-507F13700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4105996"/>
          </a:xfrm>
        </p:spPr>
        <p:txBody>
          <a:bodyPr/>
          <a:lstStyle/>
          <a:p>
            <a:r>
              <a:rPr lang="en-US" sz="2800" b="1" dirty="0"/>
              <a:t>Class Agenda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Review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2"/>
                </a:solidFill>
              </a:rPr>
              <a:t>Valuation-based screening</a:t>
            </a:r>
          </a:p>
          <a:p>
            <a:pPr marL="1331365" lvl="1" indent="-571500"/>
            <a:r>
              <a:rPr lang="en-US" sz="2133" b="1" dirty="0">
                <a:solidFill>
                  <a:schemeClr val="tx2"/>
                </a:solidFill>
              </a:rPr>
              <a:t>Portfolio Approaches</a:t>
            </a:r>
          </a:p>
          <a:p>
            <a:pPr marL="1331365" lvl="1" indent="-571500"/>
            <a:r>
              <a:rPr lang="en-US" sz="2133" dirty="0"/>
              <a:t>Additional considerations for Short Positions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Lab:</a:t>
            </a:r>
          </a:p>
          <a:p>
            <a:pPr marL="1331365" lvl="1" indent="-571500"/>
            <a:r>
              <a:rPr lang="en-US" sz="2133" dirty="0"/>
              <a:t>Simplified RIV-to-Price screen (</a:t>
            </a:r>
            <a:r>
              <a:rPr lang="en-US" sz="2133" dirty="0" err="1"/>
              <a:t>Factset</a:t>
            </a:r>
            <a:r>
              <a:rPr lang="en-US" sz="2133" dirty="0"/>
              <a:t> Inputs, Alteryx workflow)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Team Selection and Justification Time</a:t>
            </a:r>
          </a:p>
          <a:p>
            <a:pPr marL="1331365" lvl="1" indent="-571500"/>
            <a:r>
              <a:rPr lang="en-US" sz="2133" dirty="0"/>
              <a:t>Team Memo with initial write-up of long-short justification.</a:t>
            </a:r>
            <a:endParaRPr lang="en-US" sz="1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Conclusion and look ahead.</a:t>
            </a:r>
          </a:p>
        </p:txBody>
      </p:sp>
    </p:spTree>
    <p:extLst>
      <p:ext uri="{BB962C8B-B14F-4D97-AF65-F5344CB8AC3E}">
        <p14:creationId xmlns:p14="http://schemas.microsoft.com/office/powerpoint/2010/main" val="204748964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CFE8A-EECE-D951-34B9-11888A099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1359283"/>
          </a:xfrm>
        </p:spPr>
        <p:txBody>
          <a:bodyPr/>
          <a:lstStyle/>
          <a:p>
            <a:r>
              <a:rPr lang="en-US" dirty="0"/>
              <a:t>Valuation-based screening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E120-7513-5842-1DAC-4F8576C96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3659720"/>
          </a:xfrm>
        </p:spPr>
        <p:txBody>
          <a:bodyPr/>
          <a:lstStyle/>
          <a:p>
            <a:r>
              <a:rPr lang="en-US" sz="3200" b="1" dirty="0">
                <a:solidFill>
                  <a:srgbClr val="412985"/>
                </a:solidFill>
              </a:rPr>
              <a:t>Goal </a:t>
            </a:r>
          </a:p>
          <a:p>
            <a:r>
              <a:rPr lang="en-US" sz="3200" dirty="0"/>
              <a:t>Use an estimate of the fundamental value (</a:t>
            </a:r>
            <a:r>
              <a:rPr lang="en-US" sz="3200" dirty="0" err="1"/>
              <a:t>Vf</a:t>
            </a:r>
            <a:r>
              <a:rPr lang="en-US" sz="3200" dirty="0"/>
              <a:t>), or intrinsic value, of a stock and compare it to price (p), so that the ratio </a:t>
            </a:r>
            <a:r>
              <a:rPr lang="en-US" sz="3200" dirty="0" err="1"/>
              <a:t>Vf</a:t>
            </a:r>
            <a:r>
              <a:rPr lang="en-US" sz="3200" dirty="0"/>
              <a:t>/p can be used to identify: </a:t>
            </a:r>
          </a:p>
          <a:p>
            <a:pPr marL="1274215" lvl="1" indent="-514350">
              <a:buFont typeface="+mj-lt"/>
              <a:buAutoNum type="arabicPeriod"/>
            </a:pPr>
            <a:r>
              <a:rPr lang="en-US" sz="2533" dirty="0"/>
              <a:t>Stocks that are potentially </a:t>
            </a:r>
            <a:r>
              <a:rPr lang="en-US" sz="2533" dirty="0">
                <a:solidFill>
                  <a:srgbClr val="412985"/>
                </a:solidFill>
              </a:rPr>
              <a:t>undervalued</a:t>
            </a:r>
            <a:r>
              <a:rPr lang="en-US" sz="2533" dirty="0"/>
              <a:t> because </a:t>
            </a:r>
            <a:r>
              <a:rPr lang="en-US" sz="2533" dirty="0" err="1"/>
              <a:t>Vf</a:t>
            </a:r>
            <a:r>
              <a:rPr lang="en-US" sz="2533" dirty="0"/>
              <a:t>/p is relatively high (</a:t>
            </a:r>
            <a:r>
              <a:rPr lang="en-US" sz="2533" dirty="0" err="1"/>
              <a:t>Vf</a:t>
            </a:r>
            <a:r>
              <a:rPr lang="en-US" sz="2533" dirty="0"/>
              <a:t>&gt;p)</a:t>
            </a:r>
          </a:p>
          <a:p>
            <a:pPr marL="1274215" lvl="1" indent="-514350">
              <a:buFont typeface="+mj-lt"/>
              <a:buAutoNum type="arabicPeriod"/>
            </a:pPr>
            <a:r>
              <a:rPr lang="en-US" sz="2533" dirty="0"/>
              <a:t>Stocks that are potentially </a:t>
            </a:r>
            <a:r>
              <a:rPr lang="en-US" sz="2533" dirty="0">
                <a:solidFill>
                  <a:srgbClr val="412985"/>
                </a:solidFill>
              </a:rPr>
              <a:t>overvalued</a:t>
            </a:r>
            <a:r>
              <a:rPr lang="en-US" sz="2533" dirty="0"/>
              <a:t> because </a:t>
            </a:r>
            <a:r>
              <a:rPr lang="en-US" sz="2533" dirty="0" err="1"/>
              <a:t>Vf</a:t>
            </a:r>
            <a:r>
              <a:rPr lang="en-US" sz="2533" dirty="0"/>
              <a:t>/p is relatively low (</a:t>
            </a:r>
            <a:r>
              <a:rPr lang="en-US" sz="2533" dirty="0" err="1"/>
              <a:t>Vf</a:t>
            </a:r>
            <a:r>
              <a:rPr lang="en-US" sz="2533" dirty="0"/>
              <a:t>&lt;p)</a:t>
            </a:r>
          </a:p>
        </p:txBody>
      </p:sp>
    </p:spTree>
    <p:extLst>
      <p:ext uri="{BB962C8B-B14F-4D97-AF65-F5344CB8AC3E}">
        <p14:creationId xmlns:p14="http://schemas.microsoft.com/office/powerpoint/2010/main" val="90613870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DD51B-60F5-D259-379D-EAFF103EC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1359283"/>
          </a:xfrm>
        </p:spPr>
        <p:txBody>
          <a:bodyPr/>
          <a:lstStyle/>
          <a:p>
            <a:r>
              <a:rPr lang="en-US" dirty="0"/>
              <a:t>Portfolio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F5497-24A0-2786-2964-3EC7CCE6E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1767150"/>
          </a:xfrm>
        </p:spPr>
        <p:txBody>
          <a:bodyPr/>
          <a:lstStyle/>
          <a:p>
            <a:r>
              <a:rPr lang="en-US" dirty="0"/>
              <a:t>What does the data tell us about the </a:t>
            </a:r>
            <a:r>
              <a:rPr lang="en-US" dirty="0" err="1"/>
              <a:t>fv</a:t>
            </a:r>
            <a:r>
              <a:rPr lang="en-US" dirty="0"/>
              <a:t>/p’s ability to pick over v under valued stocks?</a:t>
            </a:r>
          </a:p>
          <a:p>
            <a:r>
              <a:rPr lang="en-US" dirty="0"/>
              <a:t> </a:t>
            </a:r>
          </a:p>
        </p:txBody>
      </p:sp>
      <p:pic>
        <p:nvPicPr>
          <p:cNvPr id="5" name="Picture 4" descr="A graph of a line graph&#10;&#10;AI-generated content may be incorrect.">
            <a:extLst>
              <a:ext uri="{FF2B5EF4-FFF2-40B4-BE49-F238E27FC236}">
                <a16:creationId xmlns:a16="http://schemas.microsoft.com/office/drawing/2014/main" id="{13CBC329-1D72-04E2-103D-4E01CD1E81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108" y="3298082"/>
            <a:ext cx="499110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26680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082DE-CB20-0BAD-48FF-F30AA3FDD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1359283"/>
          </a:xfrm>
        </p:spPr>
        <p:txBody>
          <a:bodyPr/>
          <a:lstStyle/>
          <a:p>
            <a:r>
              <a:rPr lang="en-US" dirty="0"/>
              <a:t>Portfolio Approaches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4FBBDD-2C65-6226-A7CB-D4CE490B7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24" y="1993261"/>
            <a:ext cx="7877343" cy="301291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BA6DA20-7CE5-F60C-F4CE-B533CBDD9F71}"/>
              </a:ext>
            </a:extLst>
          </p:cNvPr>
          <p:cNvCxnSpPr>
            <a:cxnSpLocks/>
          </p:cNvCxnSpPr>
          <p:nvPr/>
        </p:nvCxnSpPr>
        <p:spPr>
          <a:xfrm flipH="1">
            <a:off x="8190129" y="3486561"/>
            <a:ext cx="1177537" cy="4999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8302002-6C01-0D4D-49D6-7DAE0B573B1F}"/>
              </a:ext>
            </a:extLst>
          </p:cNvPr>
          <p:cNvSpPr txBox="1"/>
          <p:nvPr/>
        </p:nvSpPr>
        <p:spPr>
          <a:xfrm>
            <a:off x="9301882" y="2762935"/>
            <a:ext cx="25195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“Hedge returns”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Average over performance of the overvalued “Q1” relative to the undervalued “Q5”</a:t>
            </a:r>
            <a:endParaRPr lang="en-US" dirty="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8D0414-E01E-FECA-E9A1-DB07BD743919}"/>
              </a:ext>
            </a:extLst>
          </p:cNvPr>
          <p:cNvSpPr txBox="1"/>
          <p:nvPr/>
        </p:nvSpPr>
        <p:spPr>
          <a:xfrm>
            <a:off x="644686" y="5308783"/>
            <a:ext cx="113477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What does this mean? In each of the five portfolios/quintile groupings, we see the average return for the portfolio above, but not the individual return.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412985"/>
                </a:solidFill>
              </a:rPr>
              <a:t>Key interpretation: </a:t>
            </a:r>
            <a:r>
              <a:rPr lang="en-US" dirty="0" err="1"/>
              <a:t>Vf</a:t>
            </a:r>
            <a:r>
              <a:rPr lang="en-US" dirty="0"/>
              <a:t>/P gets it right on average (especially in the extremes Q1,5), but it isn’t guaranteed or perfect.</a:t>
            </a:r>
            <a:endParaRPr lang="en-US" dirty="0"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FC74B4-C4E9-1022-02F2-3FEAF5935107}"/>
              </a:ext>
            </a:extLst>
          </p:cNvPr>
          <p:cNvSpPr/>
          <p:nvPr/>
        </p:nvSpPr>
        <p:spPr>
          <a:xfrm>
            <a:off x="565744" y="3861531"/>
            <a:ext cx="6282388" cy="710469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812E9C-79B8-1935-FCB3-4A43CBE2D678}"/>
              </a:ext>
            </a:extLst>
          </p:cNvPr>
          <p:cNvSpPr txBox="1"/>
          <p:nvPr/>
        </p:nvSpPr>
        <p:spPr>
          <a:xfrm>
            <a:off x="4201143" y="6409889"/>
            <a:ext cx="102014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Source: Accounting valuation, market expectation, and cross-sectional stock returns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15406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W Foster MBA Career Mgmt">
  <a:themeElements>
    <a:clrScheme name="Foster">
      <a:dk1>
        <a:sysClr val="windowText" lastClr="000000"/>
      </a:dk1>
      <a:lt1>
        <a:sysClr val="window" lastClr="FFFFFF"/>
      </a:lt1>
      <a:dk2>
        <a:srgbClr val="4B2E84"/>
      </a:dk2>
      <a:lt2>
        <a:srgbClr val="B9A077"/>
      </a:lt2>
      <a:accent1>
        <a:srgbClr val="86754D"/>
      </a:accent1>
      <a:accent2>
        <a:srgbClr val="0988C1"/>
      </a:accent2>
      <a:accent3>
        <a:srgbClr val="3CB2A7"/>
      </a:accent3>
      <a:accent4>
        <a:srgbClr val="41AD49"/>
      </a:accent4>
      <a:accent5>
        <a:srgbClr val="DC4327"/>
      </a:accent5>
      <a:accent6>
        <a:srgbClr val="D2B887"/>
      </a:accent6>
      <a:hlink>
        <a:srgbClr val="4B2E84"/>
      </a:hlink>
      <a:folHlink>
        <a:srgbClr val="4B2E84"/>
      </a:folHlink>
    </a:clrScheme>
    <a:fontScheme name="Custom 1">
      <a:majorFont>
        <a:latin typeface="Open San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6b6dd5b-f02f-441a-99a0-162ac5060bd2}" enabled="0" method="" siteId="{f6b6dd5b-f02f-441a-99a0-162ac5060b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695</Words>
  <Application>Microsoft Office PowerPoint</Application>
  <PresentationFormat>Widescreen</PresentationFormat>
  <Paragraphs>115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 Black</vt:lpstr>
      <vt:lpstr>Calibri</vt:lpstr>
      <vt:lpstr>Open Sans</vt:lpstr>
      <vt:lpstr>W Foster MBA Career Mgmt</vt:lpstr>
      <vt:lpstr>Enhanced FSA with Data Analytics</vt:lpstr>
      <vt:lpstr>Welcome!</vt:lpstr>
      <vt:lpstr>Review</vt:lpstr>
      <vt:lpstr>Review</vt:lpstr>
      <vt:lpstr>Review</vt:lpstr>
      <vt:lpstr>Welcome!</vt:lpstr>
      <vt:lpstr>Valuation-based screening</vt:lpstr>
      <vt:lpstr>Portfolio Approaches</vt:lpstr>
      <vt:lpstr>Portfolio Approaches</vt:lpstr>
      <vt:lpstr>Portfolio Approaches: Lab Simplification</vt:lpstr>
      <vt:lpstr>Welcome!</vt:lpstr>
      <vt:lpstr>Additional Considerations for Short Positions</vt:lpstr>
      <vt:lpstr>Additional Considerations for Short Positions</vt:lpstr>
      <vt:lpstr>Welcome!</vt:lpstr>
      <vt:lpstr>Future Potential Analyses to improve with data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2021-10-04T16:58:22Z</dcterms:created>
  <dcterms:modified xsi:type="dcterms:W3CDTF">2025-10-29T17:17:05Z</dcterms:modified>
</cp:coreProperties>
</file>