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8"/>
  </p:notesMasterIdLst>
  <p:sldIdLst>
    <p:sldId id="947" r:id="rId2"/>
    <p:sldId id="948" r:id="rId3"/>
    <p:sldId id="2147481762" r:id="rId4"/>
    <p:sldId id="2147481773" r:id="rId5"/>
    <p:sldId id="2147481774" r:id="rId6"/>
    <p:sldId id="2147481775" r:id="rId7"/>
    <p:sldId id="2147481783" r:id="rId8"/>
    <p:sldId id="2147481778" r:id="rId9"/>
    <p:sldId id="2147481781" r:id="rId10"/>
    <p:sldId id="2147481790" r:id="rId11"/>
    <p:sldId id="2147481776" r:id="rId12"/>
    <p:sldId id="2147481789" r:id="rId13"/>
    <p:sldId id="2147481791" r:id="rId14"/>
    <p:sldId id="2147481777" r:id="rId15"/>
    <p:sldId id="949" r:id="rId16"/>
    <p:sldId id="950" r:id="rId17"/>
    <p:sldId id="954" r:id="rId18"/>
    <p:sldId id="2147481779" r:id="rId19"/>
    <p:sldId id="2147481782" r:id="rId20"/>
    <p:sldId id="2147481784" r:id="rId21"/>
    <p:sldId id="2147481785" r:id="rId22"/>
    <p:sldId id="2147481786" r:id="rId23"/>
    <p:sldId id="2147481788" r:id="rId24"/>
    <p:sldId id="2147481787" r:id="rId25"/>
    <p:sldId id="2147481780" r:id="rId26"/>
    <p:sldId id="8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4"/>
    <a:srgbClr val="715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E4DAF-AAFB-45AD-8840-FDFE8CB630AA}" v="21" dt="2025-11-19T18:00:05.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55" d="100"/>
          <a:sy n="155" d="100"/>
        </p:scale>
        <p:origin x="2682" y="138"/>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3229F-290C-4F18-9BC2-F59739490F78}"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4417D-1188-4C37-8002-C7B0954B3805}" type="slidenum">
              <a:rPr lang="en-US" smtClean="0"/>
              <a:t>‹#›</a:t>
            </a:fld>
            <a:endParaRPr lang="en-US"/>
          </a:p>
        </p:txBody>
      </p:sp>
    </p:spTree>
    <p:extLst>
      <p:ext uri="{BB962C8B-B14F-4D97-AF65-F5344CB8AC3E}">
        <p14:creationId xmlns:p14="http://schemas.microsoft.com/office/powerpoint/2010/main" val="62268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a:t>
            </a:fld>
            <a:endParaRPr lang="en-US"/>
          </a:p>
        </p:txBody>
      </p:sp>
    </p:spTree>
    <p:extLst>
      <p:ext uri="{BB962C8B-B14F-4D97-AF65-F5344CB8AC3E}">
        <p14:creationId xmlns:p14="http://schemas.microsoft.com/office/powerpoint/2010/main" val="11637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a:t>
            </a:fld>
            <a:endParaRPr lang="en-US"/>
          </a:p>
        </p:txBody>
      </p:sp>
    </p:spTree>
    <p:extLst>
      <p:ext uri="{BB962C8B-B14F-4D97-AF65-F5344CB8AC3E}">
        <p14:creationId xmlns:p14="http://schemas.microsoft.com/office/powerpoint/2010/main" val="362105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6D99-A774-7AB0-893D-26148CDBE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09EDB-119C-F43E-D276-6EB41EF2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8F5EB-6630-65F6-F3FC-164308FAB1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72F81A-265D-A473-C527-FAC8636898D7}"/>
              </a:ext>
            </a:extLst>
          </p:cNvPr>
          <p:cNvSpPr>
            <a:spLocks noGrp="1"/>
          </p:cNvSpPr>
          <p:nvPr>
            <p:ph type="sldNum" sz="quarter" idx="5"/>
          </p:nvPr>
        </p:nvSpPr>
        <p:spPr/>
        <p:txBody>
          <a:bodyPr/>
          <a:lstStyle/>
          <a:p>
            <a:fld id="{9E84417D-1188-4C37-8002-C7B0954B3805}" type="slidenum">
              <a:rPr lang="en-US" smtClean="0"/>
              <a:t>8</a:t>
            </a:fld>
            <a:endParaRPr lang="en-US"/>
          </a:p>
        </p:txBody>
      </p:sp>
    </p:spTree>
    <p:extLst>
      <p:ext uri="{BB962C8B-B14F-4D97-AF65-F5344CB8AC3E}">
        <p14:creationId xmlns:p14="http://schemas.microsoft.com/office/powerpoint/2010/main" val="301213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8EF8-C1E6-B6DE-2413-71B4DAE16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2FD5C-9217-1837-8DE6-E3590A4F1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0E406-ACE6-9B92-9DFC-4C3A18A241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F8425-4D51-F236-D104-6F545D54E734}"/>
              </a:ext>
            </a:extLst>
          </p:cNvPr>
          <p:cNvSpPr>
            <a:spLocks noGrp="1"/>
          </p:cNvSpPr>
          <p:nvPr>
            <p:ph type="sldNum" sz="quarter" idx="5"/>
          </p:nvPr>
        </p:nvSpPr>
        <p:spPr/>
        <p:txBody>
          <a:bodyPr/>
          <a:lstStyle/>
          <a:p>
            <a:fld id="{9E84417D-1188-4C37-8002-C7B0954B3805}" type="slidenum">
              <a:rPr lang="en-US" smtClean="0"/>
              <a:t>11</a:t>
            </a:fld>
            <a:endParaRPr lang="en-US"/>
          </a:p>
        </p:txBody>
      </p:sp>
    </p:spTree>
    <p:extLst>
      <p:ext uri="{BB962C8B-B14F-4D97-AF65-F5344CB8AC3E}">
        <p14:creationId xmlns:p14="http://schemas.microsoft.com/office/powerpoint/2010/main" val="193617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FB14D-5317-3604-7A97-31D1E17D7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32317-A4C1-F3A6-BA9F-6829FC129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C589E-B94A-5D70-B7A3-D988EFA4EF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3B0602-901B-411C-007F-5DB553AF2267}"/>
              </a:ext>
            </a:extLst>
          </p:cNvPr>
          <p:cNvSpPr>
            <a:spLocks noGrp="1"/>
          </p:cNvSpPr>
          <p:nvPr>
            <p:ph type="sldNum" sz="quarter" idx="5"/>
          </p:nvPr>
        </p:nvSpPr>
        <p:spPr/>
        <p:txBody>
          <a:bodyPr/>
          <a:lstStyle/>
          <a:p>
            <a:fld id="{9E84417D-1188-4C37-8002-C7B0954B3805}" type="slidenum">
              <a:rPr lang="en-US" smtClean="0"/>
              <a:t>14</a:t>
            </a:fld>
            <a:endParaRPr lang="en-US"/>
          </a:p>
        </p:txBody>
      </p:sp>
    </p:spTree>
    <p:extLst>
      <p:ext uri="{BB962C8B-B14F-4D97-AF65-F5344CB8AC3E}">
        <p14:creationId xmlns:p14="http://schemas.microsoft.com/office/powerpoint/2010/main" val="256466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D92A-ED94-19B2-AF88-C1EF6AE79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B4D07-50B1-764D-FBFD-847D033BC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25B5C-F21B-9692-4D55-F839CB30E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F7523-DCA7-1B85-FF7B-6E884F6FB8CB}"/>
              </a:ext>
            </a:extLst>
          </p:cNvPr>
          <p:cNvSpPr>
            <a:spLocks noGrp="1"/>
          </p:cNvSpPr>
          <p:nvPr>
            <p:ph type="sldNum" sz="quarter" idx="5"/>
          </p:nvPr>
        </p:nvSpPr>
        <p:spPr/>
        <p:txBody>
          <a:bodyPr/>
          <a:lstStyle/>
          <a:p>
            <a:fld id="{9E84417D-1188-4C37-8002-C7B0954B3805}" type="slidenum">
              <a:rPr lang="en-US" smtClean="0"/>
              <a:t>18</a:t>
            </a:fld>
            <a:endParaRPr lang="en-US"/>
          </a:p>
        </p:txBody>
      </p:sp>
    </p:spTree>
    <p:extLst>
      <p:ext uri="{BB962C8B-B14F-4D97-AF65-F5344CB8AC3E}">
        <p14:creationId xmlns:p14="http://schemas.microsoft.com/office/powerpoint/2010/main" val="356927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92F87-5551-1B22-1741-E3935CE12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67183-C53C-4DCC-15F2-26C6B521F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DAA4E-F419-5B45-C789-175D80EA0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1ACB5-EC4E-AF44-B445-71A36DF01C4E}"/>
              </a:ext>
            </a:extLst>
          </p:cNvPr>
          <p:cNvSpPr>
            <a:spLocks noGrp="1"/>
          </p:cNvSpPr>
          <p:nvPr>
            <p:ph type="sldNum" sz="quarter" idx="5"/>
          </p:nvPr>
        </p:nvSpPr>
        <p:spPr/>
        <p:txBody>
          <a:bodyPr/>
          <a:lstStyle/>
          <a:p>
            <a:fld id="{9E84417D-1188-4C37-8002-C7B0954B3805}" type="slidenum">
              <a:rPr lang="en-US" smtClean="0"/>
              <a:t>25</a:t>
            </a:fld>
            <a:endParaRPr lang="en-US"/>
          </a:p>
        </p:txBody>
      </p:sp>
    </p:spTree>
    <p:extLst>
      <p:ext uri="{BB962C8B-B14F-4D97-AF65-F5344CB8AC3E}">
        <p14:creationId xmlns:p14="http://schemas.microsoft.com/office/powerpoint/2010/main" val="76227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26</a:t>
            </a:fld>
            <a:endParaRPr lang="en-US"/>
          </a:p>
        </p:txBody>
      </p:sp>
    </p:spTree>
    <p:extLst>
      <p:ext uri="{BB962C8B-B14F-4D97-AF65-F5344CB8AC3E}">
        <p14:creationId xmlns:p14="http://schemas.microsoft.com/office/powerpoint/2010/main" val="685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19110"/>
            <a:ext cx="7871689" cy="687432"/>
          </a:xfrm>
          <a:prstGeom prst="rect">
            <a:avLst/>
          </a:prstGeom>
        </p:spPr>
        <p:txBody>
          <a:bodyPr anchor="t" anchorCtr="0"/>
          <a:lstStyle>
            <a:lvl1pPr marL="0" indent="0" algn="l">
              <a:spcBef>
                <a:spcPts val="0"/>
              </a:spcBef>
              <a:spcAft>
                <a:spcPts val="400"/>
              </a:spcAft>
              <a:buNone/>
              <a:defRPr sz="3867" b="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1978961"/>
            <a:ext cx="7871689" cy="1609928"/>
          </a:xfrm>
          <a:prstGeom prst="rect">
            <a:avLst/>
          </a:prstGeom>
        </p:spPr>
        <p:txBody>
          <a:bodyPr anchor="b" anchorCtr="0"/>
          <a:lstStyle>
            <a:lvl1pPr algn="l">
              <a:lnSpc>
                <a:spcPts val="6133"/>
              </a:lnSpc>
              <a:spcBef>
                <a:spcPts val="0"/>
              </a:spcBef>
              <a:defRPr sz="4400" b="0" cap="all" spc="-40" baseline="0">
                <a:solidFill>
                  <a:schemeClr val="tx2"/>
                </a:solidFill>
                <a:latin typeface="Arial Black" panose="020B0A04020102020204" pitchFamily="34" charset="0"/>
              </a:defRPr>
            </a:lvl1pPr>
          </a:lstStyle>
          <a:p>
            <a:r>
              <a:rPr lang="en-US" dirty="0"/>
              <a:t>Click to edit master title style</a:t>
            </a:r>
          </a:p>
        </p:txBody>
      </p:sp>
      <p:grpSp>
        <p:nvGrpSpPr>
          <p:cNvPr id="5" name="Group 4"/>
          <p:cNvGrpSpPr/>
          <p:nvPr userDrawn="1"/>
        </p:nvGrpSpPr>
        <p:grpSpPr>
          <a:xfrm>
            <a:off x="0" y="6551875"/>
            <a:ext cx="12192000" cy="306125"/>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3620243"/>
            <a:ext cx="6501384" cy="169333"/>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sp>
        <p:nvSpPr>
          <p:cNvPr id="2" name="Freeform 12">
            <a:extLst>
              <a:ext uri="{FF2B5EF4-FFF2-40B4-BE49-F238E27FC236}">
                <a16:creationId xmlns:a16="http://schemas.microsoft.com/office/drawing/2014/main" id="{5DB9B2FA-4418-4794-B0BC-0E6815046AA2}"/>
              </a:ext>
            </a:extLst>
          </p:cNvPr>
          <p:cNvSpPr>
            <a:spLocks/>
          </p:cNvSpPr>
          <p:nvPr userDrawn="1"/>
        </p:nvSpPr>
        <p:spPr bwMode="auto">
          <a:xfrm>
            <a:off x="1" y="381215"/>
            <a:ext cx="970889" cy="650631"/>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 name="Picture 3">
            <a:extLst>
              <a:ext uri="{FF2B5EF4-FFF2-40B4-BE49-F238E27FC236}">
                <a16:creationId xmlns:a16="http://schemas.microsoft.com/office/drawing/2014/main" id="{968C02FC-EED9-489D-B8A1-ECFBA2B3D86A}"/>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548" y="321539"/>
            <a:ext cx="2084429" cy="796131"/>
          </a:xfrm>
          <a:prstGeom prst="rect">
            <a:avLst/>
          </a:prstGeom>
          <a:noFill/>
          <a:ln>
            <a:noFill/>
          </a:ln>
        </p:spPr>
      </p:pic>
      <p:pic>
        <p:nvPicPr>
          <p:cNvPr id="6" name="Picture 5">
            <a:extLst>
              <a:ext uri="{FF2B5EF4-FFF2-40B4-BE49-F238E27FC236}">
                <a16:creationId xmlns:a16="http://schemas.microsoft.com/office/drawing/2014/main" id="{D16D1FDA-CCAE-4272-99EE-EE0E4A60BE97}"/>
              </a:ext>
            </a:extLst>
          </p:cNvPr>
          <p:cNvPicPr>
            <a:picLocks noChangeAspect="1"/>
          </p:cNvPicPr>
          <p:nvPr userDrawn="1"/>
        </p:nvPicPr>
        <p:blipFill rotWithShape="1">
          <a:blip r:embed="rId4">
            <a:clrChange>
              <a:clrFrom>
                <a:srgbClr val="FFFFFF"/>
              </a:clrFrom>
              <a:clrTo>
                <a:srgbClr val="FFFFFF">
                  <a:alpha val="0"/>
                </a:srgbClr>
              </a:clrTo>
            </a:clrChange>
          </a:blip>
          <a:srcRect t="3759" b="8545"/>
          <a:stretch/>
        </p:blipFill>
        <p:spPr>
          <a:xfrm>
            <a:off x="8068147" y="0"/>
            <a:ext cx="4123852" cy="6543769"/>
          </a:xfrm>
          <a:prstGeom prst="rect">
            <a:avLst/>
          </a:prstGeom>
        </p:spPr>
      </p:pic>
    </p:spTree>
    <p:extLst>
      <p:ext uri="{BB962C8B-B14F-4D97-AF65-F5344CB8AC3E}">
        <p14:creationId xmlns:p14="http://schemas.microsoft.com/office/powerpoint/2010/main" val="2052760197"/>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pos="5568">
          <p15:clr>
            <a:srgbClr val="FBAE40"/>
          </p15:clr>
        </p15:guide>
        <p15:guide id="3" pos="3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46918"/>
            <a:ext cx="10350500" cy="677108"/>
          </a:xfrm>
          <a:prstGeom prst="rect">
            <a:avLst/>
          </a:prstGeom>
        </p:spPr>
        <p:txBody>
          <a:bodyPr anchor="t" anchorCtr="0"/>
          <a:lstStyle>
            <a:lvl1pPr marL="0" indent="0" algn="l">
              <a:spcBef>
                <a:spcPts val="0"/>
              </a:spcBef>
              <a:spcAft>
                <a:spcPts val="400"/>
              </a:spcAft>
              <a:buNone/>
              <a:defRPr sz="3800" b="0">
                <a:solidFill>
                  <a:schemeClr val="bg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2091146"/>
            <a:ext cx="10325100" cy="1491007"/>
          </a:xfrm>
          <a:prstGeom prst="rect">
            <a:avLst/>
          </a:prstGeom>
        </p:spPr>
        <p:txBody>
          <a:bodyPr anchor="t" anchorCtr="0"/>
          <a:lstStyle>
            <a:lvl1pPr algn="l">
              <a:lnSpc>
                <a:spcPts val="5333"/>
              </a:lnSpc>
              <a:spcBef>
                <a:spcPts val="0"/>
              </a:spcBef>
              <a:defRPr sz="5067" b="0" cap="all" spc="-40" baseline="0">
                <a:solidFill>
                  <a:schemeClr val="bg2"/>
                </a:solidFill>
                <a:latin typeface="Arial Black" panose="020B0A04020102020204" pitchFamily="34" charset="0"/>
              </a:defRPr>
            </a:lvl1pPr>
          </a:lstStyle>
          <a:p>
            <a:r>
              <a:rPr lang="en-US" dirty="0"/>
              <a:t>This Click to edit master title style</a:t>
            </a:r>
          </a:p>
        </p:txBody>
      </p:sp>
      <p:sp>
        <p:nvSpPr>
          <p:cNvPr id="11" name="Freeform 8"/>
          <p:cNvSpPr>
            <a:spLocks/>
          </p:cNvSpPr>
          <p:nvPr userDrawn="1"/>
        </p:nvSpPr>
        <p:spPr bwMode="auto">
          <a:xfrm>
            <a:off x="-3821" y="3620243"/>
            <a:ext cx="3413760" cy="169333"/>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9353006" y="5905649"/>
            <a:ext cx="2560319" cy="731520"/>
          </a:xfrm>
          <a:prstGeom prst="rect">
            <a:avLst/>
          </a:prstGeom>
        </p:spPr>
      </p:pic>
    </p:spTree>
    <p:extLst>
      <p:ext uri="{BB962C8B-B14F-4D97-AF65-F5344CB8AC3E}">
        <p14:creationId xmlns:p14="http://schemas.microsoft.com/office/powerpoint/2010/main" val="23101400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4233"/>
            <a:ext cx="11187404" cy="1339726"/>
          </a:xfrm>
          <a:prstGeom prst="rect">
            <a:avLst/>
          </a:prstGeom>
          <a:solidFill>
            <a:srgbClr val="4B2E84">
              <a:alpha val="75000"/>
            </a:srgbClr>
          </a:solidFill>
        </p:spPr>
        <p:txBody>
          <a:bodyPr vert="horz" wrap="square" lIns="91440" tIns="45720" rIns="91440" bIns="45720" rtlCol="0" anchor="t" anchorCtr="0">
            <a:spAutoFit/>
          </a:bodyPr>
          <a:lstStyle>
            <a:lvl1pPr marL="457200">
              <a:lnSpc>
                <a:spcPct val="200000"/>
              </a:lnSpc>
              <a:spcBef>
                <a:spcPts val="1200"/>
              </a:spcBef>
              <a:spcAft>
                <a:spcPts val="1200"/>
              </a:spcAft>
              <a:defRPr lang="en-US" sz="4800" dirty="0">
                <a:solidFill>
                  <a:schemeClr val="bg1"/>
                </a:solidFill>
              </a:defRPr>
            </a:lvl1pPr>
          </a:lstStyle>
          <a:p>
            <a:pPr lvl="0"/>
            <a:r>
              <a:rPr lang="en-US" dirty="0"/>
              <a:t>Click to edit Master title style</a:t>
            </a:r>
          </a:p>
        </p:txBody>
      </p:sp>
      <p:sp>
        <p:nvSpPr>
          <p:cNvPr id="3" name="Content Placeholder 2"/>
          <p:cNvSpPr>
            <a:spLocks noGrp="1"/>
          </p:cNvSpPr>
          <p:nvPr>
            <p:ph idx="1"/>
          </p:nvPr>
        </p:nvSpPr>
        <p:spPr>
          <a:xfrm>
            <a:off x="370632" y="2061289"/>
            <a:ext cx="10994053" cy="1957011"/>
          </a:xfrm>
          <a:prstGeom prst="rect">
            <a:avLst/>
          </a:prstGeom>
        </p:spPr>
        <p:txBody>
          <a:bodyPr vert="horz" wrap="square" lIns="137160" tIns="45720" rIns="91440" bIns="45720" rtlCol="0">
            <a:spAutoFit/>
          </a:bodyPr>
          <a:lstStyle>
            <a:lvl1pPr>
              <a:defRPr lang="en-US" sz="3600" dirty="0" smtClean="0">
                <a:solidFill>
                  <a:schemeClr val="tx1">
                    <a:lumMod val="65000"/>
                    <a:lumOff val="35000"/>
                  </a:schemeClr>
                </a:solidFill>
                <a:latin typeface="+mj-lt"/>
              </a:defRPr>
            </a:lvl1pPr>
            <a:lvl2pPr>
              <a:defRPr lang="en-US" dirty="0" smtClean="0">
                <a:solidFill>
                  <a:schemeClr val="tx1">
                    <a:lumMod val="65000"/>
                    <a:lumOff val="35000"/>
                  </a:schemeClr>
                </a:solidFill>
                <a:latin typeface="+mj-lt"/>
              </a:defRPr>
            </a:lvl2pPr>
            <a:lvl3pPr>
              <a:defRPr lang="en-US" dirty="0" smtClean="0">
                <a:solidFill>
                  <a:schemeClr val="tx1">
                    <a:lumMod val="65000"/>
                    <a:lumOff val="35000"/>
                  </a:schemeClr>
                </a:solidFill>
                <a:latin typeface="+mj-lt"/>
              </a:defRPr>
            </a:lvl3pPr>
            <a:lvl4pPr>
              <a:defRPr lang="en-US" dirty="0">
                <a:solidFill>
                  <a:schemeClr val="tx1">
                    <a:lumMod val="65000"/>
                    <a:lumOff val="35000"/>
                  </a:schemeClr>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60595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482600" y="443794"/>
            <a:ext cx="11074400" cy="1025921"/>
          </a:xfrm>
          <a:prstGeom prst="rect">
            <a:avLst/>
          </a:prstGeom>
        </p:spPr>
        <p:txBody>
          <a:bodyPr vert="horz" wrap="square" lIns="91440" tIns="45720" rIns="91440" bIns="45720" rtlCol="0" anchor="t" anchorCtr="0">
            <a:spAutoFit/>
          </a:bodyPr>
          <a:lstStyle>
            <a:lvl1pPr>
              <a:defRPr lang="en-US" sz="5867" dirty="0"/>
            </a:lvl1pPr>
          </a:lstStyle>
          <a:p>
            <a:pPr lvl="0"/>
            <a:r>
              <a:rPr lang="en-US" dirty="0"/>
              <a:t>Click to edit Master title style</a:t>
            </a:r>
          </a:p>
        </p:txBody>
      </p:sp>
      <p:sp>
        <p:nvSpPr>
          <p:cNvPr id="3" name="Content Placeholder 2"/>
          <p:cNvSpPr>
            <a:spLocks noGrp="1"/>
          </p:cNvSpPr>
          <p:nvPr>
            <p:ph idx="1"/>
          </p:nvPr>
        </p:nvSpPr>
        <p:spPr>
          <a:xfrm>
            <a:off x="482600" y="1333501"/>
            <a:ext cx="10972800" cy="2103140"/>
          </a:xfrm>
          <a:prstGeom prst="rect">
            <a:avLst/>
          </a:prstGeom>
        </p:spPr>
        <p:txBody>
          <a:bodyPr vert="horz" wrap="square" lIns="137160" tIns="45720" rIns="91440" bIns="45720" rtlCol="0">
            <a:spAutoFit/>
          </a:bodyPr>
          <a:lstStyle>
            <a:lvl1pPr marL="459306" indent="-459306">
              <a:buFont typeface="Arial" panose="020B0604020202020204" pitchFamily="34" charset="0"/>
              <a:buChar char="•"/>
              <a:defRPr lang="en-US" sz="4267" dirty="0" smtClean="0"/>
            </a:lvl1pPr>
            <a:lvl2pPr>
              <a:defRPr lang="en-US" dirty="0" smtClean="0"/>
            </a:lvl2pPr>
            <a:lvl3pPr>
              <a:defRPr lang="en-US" dirty="0" smtClean="0"/>
            </a:lvl3pPr>
            <a:lvl4pPr>
              <a:defRPr lang="en-US" dirty="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2370513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7928253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6884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8" y="2695484"/>
            <a:ext cx="10894141" cy="1928733"/>
          </a:xfrm>
        </p:spPr>
        <p:txBody>
          <a:bodyPr/>
          <a:lstStyle>
            <a:lvl1pPr algn="ctr">
              <a:defRPr sz="5867" b="0" baseline="0">
                <a:solidFill>
                  <a:schemeClr val="bg2"/>
                </a:solidFill>
                <a:latin typeface="Arial Black" panose="020B0A04020102020204" pitchFamily="34" charset="0"/>
              </a:defRPr>
            </a:lvl1pPr>
          </a:lstStyle>
          <a:p>
            <a:r>
              <a:rPr lang="en-US" dirty="0"/>
              <a:t>Click to edit Master title style</a:t>
            </a:r>
          </a:p>
        </p:txBody>
      </p:sp>
      <p:pic>
        <p:nvPicPr>
          <p:cNvPr id="9" name="Picture 8"/>
          <p:cNvPicPr>
            <a:picLocks noChangeAspect="1"/>
          </p:cNvPicPr>
          <p:nvPr userDrawn="1"/>
        </p:nvPicPr>
        <p:blipFill>
          <a:blip r:embed="rId2"/>
          <a:stretch>
            <a:fillRect/>
          </a:stretch>
        </p:blipFill>
        <p:spPr>
          <a:xfrm>
            <a:off x="9413966" y="5966609"/>
            <a:ext cx="2560317" cy="731520"/>
          </a:xfrm>
          <a:prstGeom prst="rect">
            <a:avLst/>
          </a:prstGeom>
        </p:spPr>
      </p:pic>
    </p:spTree>
    <p:extLst>
      <p:ext uri="{BB962C8B-B14F-4D97-AF65-F5344CB8AC3E}">
        <p14:creationId xmlns:p14="http://schemas.microsoft.com/office/powerpoint/2010/main" val="42683804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82600" y="449891"/>
            <a:ext cx="10894141" cy="748988"/>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6" name="Text Placeholder 5"/>
          <p:cNvSpPr>
            <a:spLocks noGrp="1"/>
          </p:cNvSpPr>
          <p:nvPr>
            <p:ph type="body" idx="1"/>
          </p:nvPr>
        </p:nvSpPr>
        <p:spPr>
          <a:xfrm>
            <a:off x="482600" y="1337859"/>
            <a:ext cx="10894141" cy="2325423"/>
          </a:xfrm>
          <a:prstGeom prst="rect">
            <a:avLst/>
          </a:prstGeom>
        </p:spPr>
        <p:txBody>
          <a:bodyPr vert="horz" wrap="square" lIns="13716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fld id="{D82AC86B-39BA-4CB3-92E4-E7DC2740F1BF}" type="slidenum">
              <a:rPr lang="en-US" smtClean="0"/>
              <a:pPr/>
              <a:t>‹#›</a:t>
            </a:fld>
            <a:endParaRPr lang="en-US" dirty="0"/>
          </a:p>
        </p:txBody>
      </p:sp>
      <p:pic>
        <p:nvPicPr>
          <p:cNvPr id="15" name="Picture 14"/>
          <p:cNvPicPr>
            <a:picLocks noChangeAspect="1"/>
          </p:cNvPicPr>
          <p:nvPr userDrawn="1"/>
        </p:nvPicPr>
        <p:blipFill>
          <a:blip r:embed="rId9"/>
          <a:stretch>
            <a:fillRect/>
          </a:stretch>
        </p:blipFill>
        <p:spPr>
          <a:xfrm>
            <a:off x="9970863" y="6133789"/>
            <a:ext cx="1920239" cy="548640"/>
          </a:xfrm>
          <a:prstGeom prst="rect">
            <a:avLst/>
          </a:prstGeom>
        </p:spPr>
      </p:pic>
    </p:spTree>
    <p:extLst>
      <p:ext uri="{BB962C8B-B14F-4D97-AF65-F5344CB8AC3E}">
        <p14:creationId xmlns:p14="http://schemas.microsoft.com/office/powerpoint/2010/main" val="364666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609585" rtl="0" fontAlgn="base">
        <a:spcBef>
          <a:spcPct val="0"/>
        </a:spcBef>
        <a:spcAft>
          <a:spcPct val="0"/>
        </a:spcAft>
        <a:defRPr sz="4267" b="1" kern="1200">
          <a:solidFill>
            <a:schemeClr val="tx2"/>
          </a:solidFill>
          <a:latin typeface="+mj-lt"/>
          <a:ea typeface="+mj-ea"/>
          <a:cs typeface="Arial" panose="020B0604020202020204" pitchFamily="34" charset="0"/>
        </a:defRPr>
      </a:lvl1pPr>
      <a:lvl2pPr algn="ctr" defTabSz="609585" rtl="0" fontAlgn="base">
        <a:spcBef>
          <a:spcPct val="0"/>
        </a:spcBef>
        <a:spcAft>
          <a:spcPct val="0"/>
        </a:spcAft>
        <a:defRPr sz="5867">
          <a:solidFill>
            <a:schemeClr val="tx1"/>
          </a:solidFill>
          <a:latin typeface="Calibri" pitchFamily="34" charset="0"/>
        </a:defRPr>
      </a:lvl2pPr>
      <a:lvl3pPr algn="ctr" defTabSz="609585" rtl="0" fontAlgn="base">
        <a:spcBef>
          <a:spcPct val="0"/>
        </a:spcBef>
        <a:spcAft>
          <a:spcPct val="0"/>
        </a:spcAft>
        <a:defRPr sz="5867">
          <a:solidFill>
            <a:schemeClr val="tx1"/>
          </a:solidFill>
          <a:latin typeface="Calibri" pitchFamily="34" charset="0"/>
        </a:defRPr>
      </a:lvl3pPr>
      <a:lvl4pPr algn="ctr" defTabSz="609585" rtl="0" fontAlgn="base">
        <a:spcBef>
          <a:spcPct val="0"/>
        </a:spcBef>
        <a:spcAft>
          <a:spcPct val="0"/>
        </a:spcAft>
        <a:defRPr sz="5867">
          <a:solidFill>
            <a:schemeClr val="tx1"/>
          </a:solidFill>
          <a:latin typeface="Calibri" pitchFamily="34" charset="0"/>
        </a:defRPr>
      </a:lvl4pPr>
      <a:lvl5pPr algn="ctr" defTabSz="609585" rtl="0" fontAlgn="base">
        <a:spcBef>
          <a:spcPct val="0"/>
        </a:spcBef>
        <a:spcAft>
          <a:spcPct val="0"/>
        </a:spcAft>
        <a:defRPr sz="5867">
          <a:solidFill>
            <a:schemeClr val="tx1"/>
          </a:solidFill>
          <a:latin typeface="Calibri" pitchFamily="34" charset="0"/>
        </a:defRPr>
      </a:lvl5pPr>
      <a:lvl6pPr marL="609585" algn="ctr" defTabSz="609585" rtl="0" fontAlgn="base">
        <a:spcBef>
          <a:spcPct val="0"/>
        </a:spcBef>
        <a:spcAft>
          <a:spcPct val="0"/>
        </a:spcAft>
        <a:defRPr sz="5867">
          <a:solidFill>
            <a:schemeClr val="tx1"/>
          </a:solidFill>
          <a:latin typeface="Calibri" pitchFamily="34" charset="0"/>
        </a:defRPr>
      </a:lvl6pPr>
      <a:lvl7pPr marL="1219170" algn="ctr" defTabSz="609585" rtl="0" fontAlgn="base">
        <a:spcBef>
          <a:spcPct val="0"/>
        </a:spcBef>
        <a:spcAft>
          <a:spcPct val="0"/>
        </a:spcAft>
        <a:defRPr sz="5867">
          <a:solidFill>
            <a:schemeClr val="tx1"/>
          </a:solidFill>
          <a:latin typeface="Calibri" pitchFamily="34" charset="0"/>
        </a:defRPr>
      </a:lvl7pPr>
      <a:lvl8pPr marL="1828754" algn="ctr" defTabSz="609585" rtl="0" fontAlgn="base">
        <a:spcBef>
          <a:spcPct val="0"/>
        </a:spcBef>
        <a:spcAft>
          <a:spcPct val="0"/>
        </a:spcAft>
        <a:defRPr sz="5867">
          <a:solidFill>
            <a:schemeClr val="tx1"/>
          </a:solidFill>
          <a:latin typeface="Calibri" pitchFamily="34" charset="0"/>
        </a:defRPr>
      </a:lvl8pPr>
      <a:lvl9pPr marL="2438339" algn="ctr" defTabSz="609585" rtl="0" fontAlgn="base">
        <a:spcBef>
          <a:spcPct val="0"/>
        </a:spcBef>
        <a:spcAft>
          <a:spcPct val="0"/>
        </a:spcAft>
        <a:defRPr sz="5867">
          <a:solidFill>
            <a:schemeClr val="tx1"/>
          </a:solidFill>
          <a:latin typeface="Calibri" pitchFamily="34" charset="0"/>
        </a:defRPr>
      </a:lvl9pPr>
    </p:titleStyle>
    <p:bodyStyle>
      <a:lvl1pPr marL="0" indent="0" algn="l" defTabSz="609585" rtl="0" fontAlgn="base">
        <a:spcBef>
          <a:spcPts val="0"/>
        </a:spcBef>
        <a:spcAft>
          <a:spcPts val="133"/>
        </a:spcAft>
        <a:buFont typeface="Arial" charset="0"/>
        <a:buNone/>
        <a:defRPr sz="2933" kern="1200">
          <a:solidFill>
            <a:schemeClr val="tx1"/>
          </a:solidFill>
          <a:latin typeface="+mn-lt"/>
          <a:ea typeface="Open Sans" panose="020B0606030504020204" pitchFamily="34" charset="0"/>
          <a:cs typeface="Open Sans" panose="020B0606030504020204" pitchFamily="34" charset="0"/>
        </a:defRPr>
      </a:lvl1pPr>
      <a:lvl2pPr marL="759865" indent="-304792" algn="l" defTabSz="609585" rtl="0" fontAlgn="base">
        <a:spcBef>
          <a:spcPts val="0"/>
        </a:spcBef>
        <a:spcAft>
          <a:spcPts val="133"/>
        </a:spcAft>
        <a:buFont typeface="Arial" panose="020B0604020202020204" pitchFamily="34" charset="0"/>
        <a:buChar char="•"/>
        <a:defRPr sz="2933" kern="1200">
          <a:solidFill>
            <a:schemeClr val="tx1"/>
          </a:solidFill>
          <a:latin typeface="+mn-lt"/>
          <a:ea typeface="Open Sans" panose="020B0606030504020204" pitchFamily="34" charset="0"/>
          <a:cs typeface="Open Sans" panose="020B0606030504020204" pitchFamily="34" charset="0"/>
        </a:defRPr>
      </a:lvl2pPr>
      <a:lvl3pPr marL="1068891" indent="-302676" algn="l" defTabSz="609585" rtl="0" fontAlgn="base">
        <a:spcBef>
          <a:spcPts val="0"/>
        </a:spcBef>
        <a:spcAft>
          <a:spcPts val="133"/>
        </a:spcAft>
        <a:buFont typeface="Arial" charset="0"/>
        <a:buChar char="•"/>
        <a:defRPr sz="2667" kern="1200">
          <a:solidFill>
            <a:schemeClr val="tx1"/>
          </a:solidFill>
          <a:latin typeface="+mn-lt"/>
          <a:ea typeface="Open Sans" panose="020B0606030504020204" pitchFamily="34" charset="0"/>
          <a:cs typeface="Open Sans" panose="020B0606030504020204" pitchFamily="34" charset="0"/>
        </a:defRPr>
      </a:lvl3pPr>
      <a:lvl4pPr marL="1369450" indent="-294210"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4pPr>
      <a:lvl5pPr marL="1678475" indent="-319609"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orient="horz" pos="279">
          <p15:clr>
            <a:srgbClr val="F26B43"/>
          </p15:clr>
        </p15:guide>
        <p15:guide id="5" orient="horz" pos="840">
          <p15:clr>
            <a:srgbClr val="F26B43"/>
          </p15:clr>
        </p15:guide>
        <p15:guide id="6" pos="542">
          <p15:clr>
            <a:srgbClr val="F26B43"/>
          </p15:clr>
        </p15:guide>
        <p15:guide id="7" pos="55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lteryx-academy-certifications.s3.us-east-1.amazonaws.com/Alteryx_Core_exam_prep_guide_2025.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lteryx-academy-certifications.s3.us-east-1.amazonaws.com/Alteryx_Advanced_exam_prep_guide_2025.pdf"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pulse/alteryx-expert-certification-exam-prep-guide-top-tips-bingqian-gao/"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203" y="1196697"/>
            <a:ext cx="8685177" cy="2392193"/>
          </a:xfrm>
        </p:spPr>
        <p:txBody>
          <a:bodyPr/>
          <a:lstStyle/>
          <a:p>
            <a:r>
              <a:rPr lang="en-US" b="1" dirty="0"/>
              <a:t>Advanced Analytics and Final Project Workshop</a:t>
            </a:r>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482603" y="4019111"/>
            <a:ext cx="8502777" cy="1928733"/>
          </a:xfrm>
        </p:spPr>
        <p:txBody>
          <a:bodyPr/>
          <a:lstStyle/>
          <a:p>
            <a:r>
              <a:rPr lang="en-US" sz="3600" dirty="0"/>
              <a:t>Data Analytics for Professional Accountants </a:t>
            </a:r>
            <a:r>
              <a:rPr lang="en-US" sz="4000" dirty="0"/>
              <a:t>(ACCTG 522)</a:t>
            </a:r>
          </a:p>
          <a:p>
            <a:r>
              <a:rPr lang="en-US" sz="3600" dirty="0"/>
              <a:t>Class 17 | MPAcc Class of 2026</a:t>
            </a:r>
          </a:p>
        </p:txBody>
      </p:sp>
    </p:spTree>
    <p:extLst>
      <p:ext uri="{BB962C8B-B14F-4D97-AF65-F5344CB8AC3E}">
        <p14:creationId xmlns:p14="http://schemas.microsoft.com/office/powerpoint/2010/main" val="10628712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5554-7D61-EB85-498E-2AD5F8A6190F}"/>
              </a:ext>
            </a:extLst>
          </p:cNvPr>
          <p:cNvSpPr>
            <a:spLocks noGrp="1"/>
          </p:cNvSpPr>
          <p:nvPr>
            <p:ph type="title"/>
          </p:nvPr>
        </p:nvSpPr>
        <p:spPr>
          <a:xfrm>
            <a:off x="0" y="354233"/>
            <a:ext cx="11187404" cy="1359283"/>
          </a:xfrm>
        </p:spPr>
        <p:txBody>
          <a:bodyPr/>
          <a:lstStyle/>
          <a:p>
            <a:r>
              <a:rPr lang="en-US" dirty="0"/>
              <a:t>XBRL Data</a:t>
            </a:r>
          </a:p>
        </p:txBody>
      </p:sp>
      <p:sp>
        <p:nvSpPr>
          <p:cNvPr id="3" name="Content Placeholder 2">
            <a:extLst>
              <a:ext uri="{FF2B5EF4-FFF2-40B4-BE49-F238E27FC236}">
                <a16:creationId xmlns:a16="http://schemas.microsoft.com/office/drawing/2014/main" id="{E56F4534-4CAE-09A9-0937-79EB9C899A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5996A08-60BD-DA5A-9E51-5B7BC43F77EE}"/>
              </a:ext>
            </a:extLst>
          </p:cNvPr>
          <p:cNvPicPr>
            <a:picLocks noChangeAspect="1"/>
          </p:cNvPicPr>
          <p:nvPr/>
        </p:nvPicPr>
        <p:blipFill>
          <a:blip r:embed="rId2"/>
          <a:stretch>
            <a:fillRect/>
          </a:stretch>
        </p:blipFill>
        <p:spPr>
          <a:xfrm>
            <a:off x="337624" y="1713516"/>
            <a:ext cx="11060068" cy="5992061"/>
          </a:xfrm>
          <a:prstGeom prst="rect">
            <a:avLst/>
          </a:prstGeom>
        </p:spPr>
      </p:pic>
    </p:spTree>
    <p:extLst>
      <p:ext uri="{BB962C8B-B14F-4D97-AF65-F5344CB8AC3E}">
        <p14:creationId xmlns:p14="http://schemas.microsoft.com/office/powerpoint/2010/main" val="28482219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8EA9-C3B8-0AA5-32B7-48B19D9D2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B88A3-1D44-0771-F16A-86A45CA9D7C8}"/>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0FE9AD95-3D47-5A58-78BD-5E31456260DD}"/>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b="1" dirty="0">
                <a:solidFill>
                  <a:srgbClr val="4B2E84"/>
                </a:solidFill>
              </a:rPr>
              <a:t>Welcome!</a:t>
            </a:r>
          </a:p>
          <a:p>
            <a:pPr marL="571500" indent="-571500">
              <a:buFont typeface="Arial" panose="020B0604020202020204" pitchFamily="34" charset="0"/>
              <a:buChar char="•"/>
            </a:pPr>
            <a:r>
              <a:rPr lang="en-US" sz="2800" b="1" dirty="0">
                <a:solidFill>
                  <a:srgbClr val="4B2E84"/>
                </a:solidFill>
              </a:rPr>
              <a:t>Review: Final Project</a:t>
            </a:r>
          </a:p>
          <a:p>
            <a:pPr marL="1331365" lvl="1" indent="-571500"/>
            <a:r>
              <a:rPr lang="en-US" sz="2133" dirty="0">
                <a:solidFill>
                  <a:schemeClr val="bg1">
                    <a:lumMod val="75000"/>
                  </a:schemeClr>
                </a:solidFill>
              </a:rPr>
              <a:t>Thoughts on </a:t>
            </a:r>
            <a:r>
              <a:rPr lang="en-US" sz="2133" dirty="0" err="1">
                <a:solidFill>
                  <a:schemeClr val="bg1">
                    <a:lumMod val="75000"/>
                  </a:schemeClr>
                </a:solidFill>
              </a:rPr>
              <a:t>eVal</a:t>
            </a:r>
            <a:r>
              <a:rPr lang="en-US" sz="2133" dirty="0">
                <a:solidFill>
                  <a:schemeClr val="bg1">
                    <a:lumMod val="75000"/>
                  </a:schemeClr>
                </a:solidFill>
              </a:rPr>
              <a:t> integrations</a:t>
            </a:r>
          </a:p>
          <a:p>
            <a:pPr marL="1331365" lvl="1" indent="-571500"/>
            <a:r>
              <a:rPr lang="en-US" sz="2133" b="1" dirty="0">
                <a:solidFill>
                  <a:srgbClr val="4B2E84"/>
                </a:solidFill>
              </a:rPr>
              <a:t>Final Project Checklist</a:t>
            </a:r>
          </a:p>
          <a:p>
            <a:pPr marL="571500" indent="-571500">
              <a:buFont typeface="Arial" panose="020B0604020202020204" pitchFamily="34" charset="0"/>
              <a:buChar char="•"/>
            </a:pPr>
            <a:r>
              <a:rPr lang="en-US" sz="2800" dirty="0"/>
              <a:t>Advanced Alteryx Workflows: </a:t>
            </a:r>
          </a:p>
          <a:p>
            <a:pPr marL="1331365" lvl="1" indent="-571500"/>
            <a:r>
              <a:rPr lang="en-US" sz="2133" dirty="0"/>
              <a:t>Core v. Advanced v. Expert Certification Tools</a:t>
            </a:r>
          </a:p>
          <a:p>
            <a:pPr marL="1331365" lvl="1" indent="-571500"/>
            <a:r>
              <a:rPr lang="en-US" sz="2133" dirty="0"/>
              <a:t>Using Macros  </a:t>
            </a:r>
          </a:p>
          <a:p>
            <a:pPr marL="571500" indent="-571500">
              <a:buFont typeface="Arial" panose="020B0604020202020204" pitchFamily="34" charset="0"/>
              <a:buChar char="•"/>
            </a:pPr>
            <a:r>
              <a:rPr lang="en-US" sz="2800" dirty="0"/>
              <a:t>Final Project Workshop: </a:t>
            </a:r>
          </a:p>
          <a:p>
            <a:pPr marL="1331365" lvl="1" indent="-571500"/>
            <a:r>
              <a:rPr lang="en-US" sz="2133" dirty="0"/>
              <a:t>Teams to work on the Final Project Checklist</a:t>
            </a:r>
          </a:p>
          <a:p>
            <a:pPr marL="1331365" lvl="1" indent="-571500"/>
            <a:r>
              <a:rPr lang="en-US" sz="2133" dirty="0"/>
              <a:t>Finalize any requests (see form)</a:t>
            </a:r>
          </a:p>
        </p:txBody>
      </p:sp>
    </p:spTree>
    <p:extLst>
      <p:ext uri="{BB962C8B-B14F-4D97-AF65-F5344CB8AC3E}">
        <p14:creationId xmlns:p14="http://schemas.microsoft.com/office/powerpoint/2010/main" val="305850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4852-28EF-4794-1E43-7247EE57112E}"/>
              </a:ext>
            </a:extLst>
          </p:cNvPr>
          <p:cNvSpPr>
            <a:spLocks noGrp="1"/>
          </p:cNvSpPr>
          <p:nvPr>
            <p:ph type="title"/>
          </p:nvPr>
        </p:nvSpPr>
        <p:spPr>
          <a:xfrm>
            <a:off x="0" y="354233"/>
            <a:ext cx="11187404" cy="1359283"/>
          </a:xfrm>
        </p:spPr>
        <p:txBody>
          <a:bodyPr/>
          <a:lstStyle/>
          <a:p>
            <a:r>
              <a:rPr lang="en-US" dirty="0"/>
              <a:t>Checklist</a:t>
            </a:r>
          </a:p>
        </p:txBody>
      </p:sp>
      <p:sp>
        <p:nvSpPr>
          <p:cNvPr id="3" name="Content Placeholder 2">
            <a:extLst>
              <a:ext uri="{FF2B5EF4-FFF2-40B4-BE49-F238E27FC236}">
                <a16:creationId xmlns:a16="http://schemas.microsoft.com/office/drawing/2014/main" id="{E2A14884-7396-B093-780A-36F32CC1087E}"/>
              </a:ext>
            </a:extLst>
          </p:cNvPr>
          <p:cNvSpPr>
            <a:spLocks noGrp="1"/>
          </p:cNvSpPr>
          <p:nvPr>
            <p:ph idx="1"/>
          </p:nvPr>
        </p:nvSpPr>
        <p:spPr>
          <a:xfrm>
            <a:off x="370632" y="2061289"/>
            <a:ext cx="10994053" cy="4008790"/>
          </a:xfrm>
        </p:spPr>
        <p:txBody>
          <a:bodyPr/>
          <a:lstStyle/>
          <a:p>
            <a:r>
              <a:rPr lang="en-US" dirty="0"/>
              <a:t>For each item you wish to enhance with data:</a:t>
            </a:r>
          </a:p>
          <a:p>
            <a:pPr marL="571500" indent="-571500">
              <a:buFont typeface="Arial" panose="020B0604020202020204" pitchFamily="34" charset="0"/>
              <a:buChar char="•"/>
            </a:pPr>
            <a:r>
              <a:rPr lang="en-US" dirty="0"/>
              <a:t>Where can I get the data? Is it free? Do I have an API key? Are there restrictions on the data?</a:t>
            </a:r>
          </a:p>
          <a:p>
            <a:pPr marL="571500" indent="-571500">
              <a:buFont typeface="Arial" panose="020B0604020202020204" pitchFamily="34" charset="0"/>
              <a:buChar char="•"/>
            </a:pPr>
            <a:r>
              <a:rPr lang="en-US" dirty="0"/>
              <a:t>Is the ETL easy or difficult to get into </a:t>
            </a:r>
            <a:r>
              <a:rPr lang="en-US" dirty="0" err="1"/>
              <a:t>eVal</a:t>
            </a:r>
            <a:r>
              <a:rPr lang="en-US" dirty="0"/>
              <a:t>? What kind of workflow do I need to use? Will the transpose be easy or difficult?</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1499249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EBA0-4355-6012-E709-88C7610C1BA2}"/>
              </a:ext>
            </a:extLst>
          </p:cNvPr>
          <p:cNvSpPr>
            <a:spLocks noGrp="1"/>
          </p:cNvSpPr>
          <p:nvPr>
            <p:ph type="title"/>
          </p:nvPr>
        </p:nvSpPr>
        <p:spPr>
          <a:xfrm>
            <a:off x="0" y="354233"/>
            <a:ext cx="11187404" cy="1359283"/>
          </a:xfrm>
        </p:spPr>
        <p:txBody>
          <a:bodyPr/>
          <a:lstStyle/>
          <a:p>
            <a:r>
              <a:rPr lang="en-US" dirty="0"/>
              <a:t>Checklist</a:t>
            </a:r>
          </a:p>
        </p:txBody>
      </p:sp>
      <p:graphicFrame>
        <p:nvGraphicFramePr>
          <p:cNvPr id="4" name="Content Placeholder 3">
            <a:extLst>
              <a:ext uri="{FF2B5EF4-FFF2-40B4-BE49-F238E27FC236}">
                <a16:creationId xmlns:a16="http://schemas.microsoft.com/office/drawing/2014/main" id="{3D797D23-05B0-3B04-FF96-36E4C22EDBA8}"/>
              </a:ext>
            </a:extLst>
          </p:cNvPr>
          <p:cNvGraphicFramePr>
            <a:graphicFrameLocks noGrp="1"/>
          </p:cNvGraphicFramePr>
          <p:nvPr>
            <p:ph idx="1"/>
            <p:extLst>
              <p:ext uri="{D42A27DB-BD31-4B8C-83A1-F6EECF244321}">
                <p14:modId xmlns:p14="http://schemas.microsoft.com/office/powerpoint/2010/main" val="3036318559"/>
              </p:ext>
            </p:extLst>
          </p:nvPr>
        </p:nvGraphicFramePr>
        <p:xfrm>
          <a:off x="369888" y="2060575"/>
          <a:ext cx="10995024" cy="4023360"/>
        </p:xfrm>
        <a:graphic>
          <a:graphicData uri="http://schemas.openxmlformats.org/drawingml/2006/table">
            <a:tbl>
              <a:tblPr firstRow="1" bandRow="1">
                <a:tableStyleId>{5C22544A-7EE6-4342-B048-85BDC9FD1C3A}</a:tableStyleId>
              </a:tblPr>
              <a:tblGrid>
                <a:gridCol w="3665008">
                  <a:extLst>
                    <a:ext uri="{9D8B030D-6E8A-4147-A177-3AD203B41FA5}">
                      <a16:colId xmlns:a16="http://schemas.microsoft.com/office/drawing/2014/main" val="3931286831"/>
                    </a:ext>
                  </a:extLst>
                </a:gridCol>
                <a:gridCol w="3665008">
                  <a:extLst>
                    <a:ext uri="{9D8B030D-6E8A-4147-A177-3AD203B41FA5}">
                      <a16:colId xmlns:a16="http://schemas.microsoft.com/office/drawing/2014/main" val="3471976454"/>
                    </a:ext>
                  </a:extLst>
                </a:gridCol>
                <a:gridCol w="3665008">
                  <a:extLst>
                    <a:ext uri="{9D8B030D-6E8A-4147-A177-3AD203B41FA5}">
                      <a16:colId xmlns:a16="http://schemas.microsoft.com/office/drawing/2014/main" val="978082430"/>
                    </a:ext>
                  </a:extLst>
                </a:gridCol>
              </a:tblGrid>
              <a:tr h="370840">
                <a:tc>
                  <a:txBody>
                    <a:bodyPr/>
                    <a:lstStyle/>
                    <a:p>
                      <a:r>
                        <a:rPr lang="en-US" dirty="0"/>
                        <a:t>Task</a:t>
                      </a:r>
                    </a:p>
                  </a:txBody>
                  <a:tcPr/>
                </a:tc>
                <a:tc>
                  <a:txBody>
                    <a:bodyPr/>
                    <a:lstStyle/>
                    <a:p>
                      <a:r>
                        <a:rPr lang="en-US" dirty="0"/>
                        <a:t>Access to Data?</a:t>
                      </a:r>
                    </a:p>
                  </a:txBody>
                  <a:tcPr/>
                </a:tc>
                <a:tc>
                  <a:txBody>
                    <a:bodyPr/>
                    <a:lstStyle/>
                    <a:p>
                      <a:r>
                        <a:rPr lang="en-US" dirty="0"/>
                        <a:t>ETL Comments</a:t>
                      </a:r>
                    </a:p>
                  </a:txBody>
                  <a:tcPr/>
                </a:tc>
                <a:extLst>
                  <a:ext uri="{0D108BD9-81ED-4DB2-BD59-A6C34878D82A}">
                    <a16:rowId xmlns:a16="http://schemas.microsoft.com/office/drawing/2014/main" val="2398078208"/>
                  </a:ext>
                </a:extLst>
              </a:tr>
              <a:tr h="370840">
                <a:tc>
                  <a:txBody>
                    <a:bodyPr/>
                    <a:lstStyle/>
                    <a:p>
                      <a:r>
                        <a:rPr lang="en-US" dirty="0"/>
                        <a:t>Replace </a:t>
                      </a:r>
                      <a:r>
                        <a:rPr lang="en-US" dirty="0" err="1"/>
                        <a:t>eVal</a:t>
                      </a:r>
                      <a:r>
                        <a:rPr lang="en-US" dirty="0"/>
                        <a:t> historical with EDGAR</a:t>
                      </a:r>
                    </a:p>
                  </a:txBody>
                  <a:tcPr/>
                </a:tc>
                <a:tc>
                  <a:txBody>
                    <a:bodyPr/>
                    <a:lstStyle/>
                    <a:p>
                      <a:r>
                        <a:rPr lang="en-US" dirty="0"/>
                        <a:t>EDGAR Explorer / SEC API</a:t>
                      </a:r>
                    </a:p>
                  </a:txBody>
                  <a:tcPr/>
                </a:tc>
                <a:tc>
                  <a:txBody>
                    <a:bodyPr/>
                    <a:lstStyle/>
                    <a:p>
                      <a:r>
                        <a:rPr lang="en-US" dirty="0"/>
                        <a:t>Data needs extraction using CFRAME and will need to be transposed to be pasted to </a:t>
                      </a:r>
                      <a:r>
                        <a:rPr lang="en-US" dirty="0" err="1"/>
                        <a:t>eVal</a:t>
                      </a:r>
                      <a:r>
                        <a:rPr lang="en-US" dirty="0"/>
                        <a:t> Financial Statements Tab</a:t>
                      </a:r>
                    </a:p>
                  </a:txBody>
                  <a:tcPr/>
                </a:tc>
                <a:extLst>
                  <a:ext uri="{0D108BD9-81ED-4DB2-BD59-A6C34878D82A}">
                    <a16:rowId xmlns:a16="http://schemas.microsoft.com/office/drawing/2014/main" val="2243996955"/>
                  </a:ext>
                </a:extLst>
              </a:tr>
              <a:tr h="370840">
                <a:tc>
                  <a:txBody>
                    <a:bodyPr/>
                    <a:lstStyle/>
                    <a:p>
                      <a:r>
                        <a:rPr lang="en-US" dirty="0"/>
                        <a:t>Replace </a:t>
                      </a:r>
                      <a:r>
                        <a:rPr lang="en-US" dirty="0" err="1"/>
                        <a:t>eVal</a:t>
                      </a:r>
                      <a:r>
                        <a:rPr lang="en-US" dirty="0"/>
                        <a:t> forecasts with Predictive tools based forecasts</a:t>
                      </a:r>
                    </a:p>
                  </a:txBody>
                  <a:tcPr/>
                </a:tc>
                <a:tc>
                  <a:txBody>
                    <a:bodyPr/>
                    <a:lstStyle/>
                    <a:p>
                      <a:r>
                        <a:rPr lang="en-US" dirty="0"/>
                        <a:t>Workflow to be developed in Alteryx</a:t>
                      </a:r>
                    </a:p>
                  </a:txBody>
                  <a:tcPr/>
                </a:tc>
                <a:tc>
                  <a:txBody>
                    <a:bodyPr/>
                    <a:lstStyle/>
                    <a:p>
                      <a:r>
                        <a:rPr lang="en-US" dirty="0"/>
                        <a:t>Leverages data above, need to better understand predictive tools.</a:t>
                      </a:r>
                    </a:p>
                  </a:txBody>
                  <a:tcPr/>
                </a:tc>
                <a:extLst>
                  <a:ext uri="{0D108BD9-81ED-4DB2-BD59-A6C34878D82A}">
                    <a16:rowId xmlns:a16="http://schemas.microsoft.com/office/drawing/2014/main" val="790552803"/>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25796759"/>
                  </a:ext>
                </a:extLst>
              </a:tr>
            </a:tbl>
          </a:graphicData>
        </a:graphic>
      </p:graphicFrame>
    </p:spTree>
    <p:extLst>
      <p:ext uri="{BB962C8B-B14F-4D97-AF65-F5344CB8AC3E}">
        <p14:creationId xmlns:p14="http://schemas.microsoft.com/office/powerpoint/2010/main" val="22826421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1DDA-0DA3-7986-7152-DBA5B6865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59564-C6DC-92C2-35C3-29ECF9D70AFC}"/>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972F8D57-0D54-60F6-2286-DC25DFC1DB7C}"/>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dirty="0">
                <a:solidFill>
                  <a:schemeClr val="bg1">
                    <a:lumMod val="75000"/>
                  </a:schemeClr>
                </a:solidFill>
              </a:rPr>
              <a:t>Welcome!</a:t>
            </a:r>
          </a:p>
          <a:p>
            <a:pPr marL="571500" indent="-571500">
              <a:buFont typeface="Arial" panose="020B0604020202020204" pitchFamily="34" charset="0"/>
              <a:buChar char="•"/>
            </a:pPr>
            <a:r>
              <a:rPr lang="en-US" sz="2800" dirty="0">
                <a:solidFill>
                  <a:schemeClr val="bg1">
                    <a:lumMod val="75000"/>
                  </a:schemeClr>
                </a:solidFill>
              </a:rPr>
              <a:t>Review: Final Project</a:t>
            </a:r>
          </a:p>
          <a:p>
            <a:pPr marL="1331365" lvl="1" indent="-571500"/>
            <a:r>
              <a:rPr lang="en-US" sz="2133" dirty="0">
                <a:solidFill>
                  <a:schemeClr val="bg1">
                    <a:lumMod val="75000"/>
                  </a:schemeClr>
                </a:solidFill>
              </a:rPr>
              <a:t>Thoughts on </a:t>
            </a:r>
            <a:r>
              <a:rPr lang="en-US" sz="2133" dirty="0" err="1">
                <a:solidFill>
                  <a:schemeClr val="bg1">
                    <a:lumMod val="75000"/>
                  </a:schemeClr>
                </a:solidFill>
              </a:rPr>
              <a:t>eVal</a:t>
            </a:r>
            <a:r>
              <a:rPr lang="en-US" sz="2133" dirty="0">
                <a:solidFill>
                  <a:schemeClr val="bg1">
                    <a:lumMod val="75000"/>
                  </a:schemeClr>
                </a:solidFill>
              </a:rPr>
              <a:t> integrations</a:t>
            </a:r>
          </a:p>
          <a:p>
            <a:pPr marL="1331365" lvl="1" indent="-571500"/>
            <a:r>
              <a:rPr lang="en-US" sz="2133" dirty="0">
                <a:solidFill>
                  <a:schemeClr val="bg1">
                    <a:lumMod val="75000"/>
                  </a:schemeClr>
                </a:solidFill>
              </a:rPr>
              <a:t>Final Project Checklist</a:t>
            </a:r>
          </a:p>
          <a:p>
            <a:pPr marL="571500" indent="-571500">
              <a:buFont typeface="Arial" panose="020B0604020202020204" pitchFamily="34" charset="0"/>
              <a:buChar char="•"/>
            </a:pPr>
            <a:r>
              <a:rPr lang="en-US" sz="2800" b="1" dirty="0">
                <a:solidFill>
                  <a:srgbClr val="4B2E84"/>
                </a:solidFill>
              </a:rPr>
              <a:t>Advanced Alteryx Workflows: </a:t>
            </a:r>
          </a:p>
          <a:p>
            <a:pPr marL="1331365" lvl="1" indent="-571500"/>
            <a:r>
              <a:rPr lang="en-US" sz="2133" b="1" dirty="0">
                <a:solidFill>
                  <a:srgbClr val="4B2E84"/>
                </a:solidFill>
              </a:rPr>
              <a:t>Core v. Advanced v. Expert Certification Tools</a:t>
            </a:r>
          </a:p>
          <a:p>
            <a:pPr marL="1331365" lvl="1" indent="-571500"/>
            <a:r>
              <a:rPr lang="en-US" sz="2133" dirty="0"/>
              <a:t>Using Macros  </a:t>
            </a:r>
          </a:p>
          <a:p>
            <a:pPr marL="571500" indent="-571500">
              <a:buFont typeface="Arial" panose="020B0604020202020204" pitchFamily="34" charset="0"/>
              <a:buChar char="•"/>
            </a:pPr>
            <a:r>
              <a:rPr lang="en-US" sz="2800" dirty="0"/>
              <a:t>Final Project Workshop: </a:t>
            </a:r>
          </a:p>
          <a:p>
            <a:pPr marL="1331365" lvl="1" indent="-571500"/>
            <a:r>
              <a:rPr lang="en-US" sz="2133" dirty="0"/>
              <a:t>Teams to work on the Final Project Checklist</a:t>
            </a:r>
          </a:p>
          <a:p>
            <a:pPr marL="1331365" lvl="1" indent="-571500"/>
            <a:r>
              <a:rPr lang="en-US" sz="2133" dirty="0"/>
              <a:t>Finalize any requests</a:t>
            </a:r>
          </a:p>
        </p:txBody>
      </p:sp>
    </p:spTree>
    <p:extLst>
      <p:ext uri="{BB962C8B-B14F-4D97-AF65-F5344CB8AC3E}">
        <p14:creationId xmlns:p14="http://schemas.microsoft.com/office/powerpoint/2010/main" val="25411895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261D-C951-9B31-8048-177B6EC81BBE}"/>
              </a:ext>
            </a:extLst>
          </p:cNvPr>
          <p:cNvSpPr>
            <a:spLocks noGrp="1"/>
          </p:cNvSpPr>
          <p:nvPr>
            <p:ph type="title"/>
          </p:nvPr>
        </p:nvSpPr>
        <p:spPr>
          <a:xfrm>
            <a:off x="0" y="354233"/>
            <a:ext cx="11187404" cy="1359283"/>
          </a:xfrm>
        </p:spPr>
        <p:txBody>
          <a:bodyPr/>
          <a:lstStyle/>
          <a:p>
            <a:r>
              <a:rPr lang="en-US" dirty="0"/>
              <a:t>Core Certification Tools</a:t>
            </a:r>
          </a:p>
        </p:txBody>
      </p:sp>
      <p:sp>
        <p:nvSpPr>
          <p:cNvPr id="3" name="Content Placeholder 2">
            <a:extLst>
              <a:ext uri="{FF2B5EF4-FFF2-40B4-BE49-F238E27FC236}">
                <a16:creationId xmlns:a16="http://schemas.microsoft.com/office/drawing/2014/main" id="{2F69EF5C-F2F8-6D4A-1106-DD5288CBBC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14B72B3-0D0E-3890-14D5-D573DAAF2BE8}"/>
              </a:ext>
            </a:extLst>
          </p:cNvPr>
          <p:cNvPicPr>
            <a:picLocks noChangeAspect="1"/>
          </p:cNvPicPr>
          <p:nvPr/>
        </p:nvPicPr>
        <p:blipFill>
          <a:blip r:embed="rId2"/>
          <a:stretch>
            <a:fillRect/>
          </a:stretch>
        </p:blipFill>
        <p:spPr>
          <a:xfrm>
            <a:off x="2547853" y="1716848"/>
            <a:ext cx="6725589" cy="3238952"/>
          </a:xfrm>
          <a:prstGeom prst="rect">
            <a:avLst/>
          </a:prstGeom>
        </p:spPr>
      </p:pic>
      <p:sp>
        <p:nvSpPr>
          <p:cNvPr id="7" name="TextBox 6">
            <a:extLst>
              <a:ext uri="{FF2B5EF4-FFF2-40B4-BE49-F238E27FC236}">
                <a16:creationId xmlns:a16="http://schemas.microsoft.com/office/drawing/2014/main" id="{4C9AF532-F904-621F-C2D3-0D688CC12CA4}"/>
              </a:ext>
            </a:extLst>
          </p:cNvPr>
          <p:cNvSpPr txBox="1"/>
          <p:nvPr/>
        </p:nvSpPr>
        <p:spPr>
          <a:xfrm>
            <a:off x="5778328" y="5954067"/>
            <a:ext cx="6094970" cy="646331"/>
          </a:xfrm>
          <a:prstGeom prst="rect">
            <a:avLst/>
          </a:prstGeom>
          <a:noFill/>
        </p:spPr>
        <p:txBody>
          <a:bodyPr wrap="square">
            <a:spAutoFit/>
          </a:bodyPr>
          <a:lstStyle/>
          <a:p>
            <a:r>
              <a:rPr lang="en-US" dirty="0">
                <a:hlinkClick r:id="rId3"/>
              </a:rPr>
              <a:t>https://alteryx-academy-certifications.s3.us-east-1.amazonaws.com/Alteryx_Core_exam_prep_guide_2025.pdf</a:t>
            </a:r>
            <a:r>
              <a:rPr lang="en-US" dirty="0"/>
              <a:t> </a:t>
            </a:r>
          </a:p>
        </p:txBody>
      </p:sp>
    </p:spTree>
    <p:extLst>
      <p:ext uri="{BB962C8B-B14F-4D97-AF65-F5344CB8AC3E}">
        <p14:creationId xmlns:p14="http://schemas.microsoft.com/office/powerpoint/2010/main" val="32542678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A851-25D4-E0E9-48E9-680A516BD534}"/>
              </a:ext>
            </a:extLst>
          </p:cNvPr>
          <p:cNvSpPr>
            <a:spLocks noGrp="1"/>
          </p:cNvSpPr>
          <p:nvPr>
            <p:ph type="title"/>
          </p:nvPr>
        </p:nvSpPr>
        <p:spPr>
          <a:xfrm>
            <a:off x="0" y="354233"/>
            <a:ext cx="11187404" cy="1359283"/>
          </a:xfrm>
        </p:spPr>
        <p:txBody>
          <a:bodyPr/>
          <a:lstStyle/>
          <a:p>
            <a:r>
              <a:rPr lang="en-US" dirty="0"/>
              <a:t>Advanced Certification Tools</a:t>
            </a:r>
          </a:p>
        </p:txBody>
      </p:sp>
      <p:sp>
        <p:nvSpPr>
          <p:cNvPr id="3" name="Content Placeholder 2">
            <a:extLst>
              <a:ext uri="{FF2B5EF4-FFF2-40B4-BE49-F238E27FC236}">
                <a16:creationId xmlns:a16="http://schemas.microsoft.com/office/drawing/2014/main" id="{67DC6FFE-B736-1AF5-9330-6ABD6D1184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136509-BFFE-051F-3307-9D92468F9A1A}"/>
              </a:ext>
            </a:extLst>
          </p:cNvPr>
          <p:cNvPicPr>
            <a:picLocks noChangeAspect="1"/>
          </p:cNvPicPr>
          <p:nvPr/>
        </p:nvPicPr>
        <p:blipFill>
          <a:blip r:embed="rId2"/>
          <a:stretch>
            <a:fillRect/>
          </a:stretch>
        </p:blipFill>
        <p:spPr>
          <a:xfrm>
            <a:off x="196512" y="1796279"/>
            <a:ext cx="6077798" cy="4896533"/>
          </a:xfrm>
          <a:prstGeom prst="rect">
            <a:avLst/>
          </a:prstGeom>
        </p:spPr>
      </p:pic>
      <p:sp>
        <p:nvSpPr>
          <p:cNvPr id="7" name="TextBox 6">
            <a:extLst>
              <a:ext uri="{FF2B5EF4-FFF2-40B4-BE49-F238E27FC236}">
                <a16:creationId xmlns:a16="http://schemas.microsoft.com/office/drawing/2014/main" id="{194CF8C1-589C-C4AF-6785-31F09344971A}"/>
              </a:ext>
            </a:extLst>
          </p:cNvPr>
          <p:cNvSpPr txBox="1"/>
          <p:nvPr/>
        </p:nvSpPr>
        <p:spPr>
          <a:xfrm>
            <a:off x="6203092" y="6108037"/>
            <a:ext cx="6135129" cy="584775"/>
          </a:xfrm>
          <a:prstGeom prst="rect">
            <a:avLst/>
          </a:prstGeom>
          <a:noFill/>
        </p:spPr>
        <p:txBody>
          <a:bodyPr wrap="square">
            <a:spAutoFit/>
          </a:bodyPr>
          <a:lstStyle/>
          <a:p>
            <a:r>
              <a:rPr lang="en-US" sz="1600" dirty="0">
                <a:hlinkClick r:id="rId3"/>
              </a:rPr>
              <a:t>https://alteryx-academy-certifications.s3.us-east-1.amazonaws.com/Alteryx_Advanced_exam_prep_guide_2025.pdf</a:t>
            </a:r>
            <a:r>
              <a:rPr lang="en-US" sz="1600" dirty="0"/>
              <a:t> </a:t>
            </a:r>
          </a:p>
        </p:txBody>
      </p:sp>
    </p:spTree>
    <p:extLst>
      <p:ext uri="{BB962C8B-B14F-4D97-AF65-F5344CB8AC3E}">
        <p14:creationId xmlns:p14="http://schemas.microsoft.com/office/powerpoint/2010/main" val="2123761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5FB8-0D57-4E5E-0758-944970712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C29F2-DB90-F059-792A-A6F5367F2DB4}"/>
              </a:ext>
            </a:extLst>
          </p:cNvPr>
          <p:cNvSpPr>
            <a:spLocks noGrp="1"/>
          </p:cNvSpPr>
          <p:nvPr>
            <p:ph type="title"/>
          </p:nvPr>
        </p:nvSpPr>
        <p:spPr>
          <a:xfrm>
            <a:off x="0" y="354233"/>
            <a:ext cx="11187404" cy="1359283"/>
          </a:xfrm>
        </p:spPr>
        <p:txBody>
          <a:bodyPr/>
          <a:lstStyle/>
          <a:p>
            <a:r>
              <a:rPr lang="en-US" dirty="0"/>
              <a:t>Description of Expert Tools</a:t>
            </a:r>
          </a:p>
        </p:txBody>
      </p:sp>
      <p:pic>
        <p:nvPicPr>
          <p:cNvPr id="4" name="Picture 3">
            <a:extLst>
              <a:ext uri="{FF2B5EF4-FFF2-40B4-BE49-F238E27FC236}">
                <a16:creationId xmlns:a16="http://schemas.microsoft.com/office/drawing/2014/main" id="{82C482A4-50CB-8AB9-67D6-FABD1CD191DA}"/>
              </a:ext>
            </a:extLst>
          </p:cNvPr>
          <p:cNvPicPr>
            <a:picLocks noChangeAspect="1"/>
          </p:cNvPicPr>
          <p:nvPr/>
        </p:nvPicPr>
        <p:blipFill>
          <a:blip r:embed="rId2"/>
          <a:stretch>
            <a:fillRect/>
          </a:stretch>
        </p:blipFill>
        <p:spPr>
          <a:xfrm>
            <a:off x="312603" y="1982418"/>
            <a:ext cx="4642457" cy="4656611"/>
          </a:xfrm>
          <a:prstGeom prst="rect">
            <a:avLst/>
          </a:prstGeom>
        </p:spPr>
      </p:pic>
      <p:sp>
        <p:nvSpPr>
          <p:cNvPr id="7" name="TextBox 6">
            <a:extLst>
              <a:ext uri="{FF2B5EF4-FFF2-40B4-BE49-F238E27FC236}">
                <a16:creationId xmlns:a16="http://schemas.microsoft.com/office/drawing/2014/main" id="{90ECB27D-CDF7-6E14-2AD3-1C6240BB4268}"/>
              </a:ext>
            </a:extLst>
          </p:cNvPr>
          <p:cNvSpPr txBox="1"/>
          <p:nvPr/>
        </p:nvSpPr>
        <p:spPr>
          <a:xfrm>
            <a:off x="6272598" y="6225750"/>
            <a:ext cx="6094970" cy="646331"/>
          </a:xfrm>
          <a:prstGeom prst="rect">
            <a:avLst/>
          </a:prstGeom>
          <a:noFill/>
        </p:spPr>
        <p:txBody>
          <a:bodyPr wrap="square">
            <a:spAutoFit/>
          </a:bodyPr>
          <a:lstStyle/>
          <a:p>
            <a:r>
              <a:rPr lang="en-US" dirty="0">
                <a:hlinkClick r:id="rId3"/>
              </a:rPr>
              <a:t>https://www.linkedin.com/pulse/alteryx-expert-certification-exam-prep-guide-top-tips-bingqian-gao/</a:t>
            </a:r>
            <a:r>
              <a:rPr lang="en-US" dirty="0"/>
              <a:t> </a:t>
            </a:r>
          </a:p>
        </p:txBody>
      </p:sp>
      <p:sp>
        <p:nvSpPr>
          <p:cNvPr id="8" name="TextBox 7">
            <a:extLst>
              <a:ext uri="{FF2B5EF4-FFF2-40B4-BE49-F238E27FC236}">
                <a16:creationId xmlns:a16="http://schemas.microsoft.com/office/drawing/2014/main" id="{CB14FDF7-021E-43D4-1437-CAB95B0C12ED}"/>
              </a:ext>
            </a:extLst>
          </p:cNvPr>
          <p:cNvSpPr txBox="1"/>
          <p:nvPr/>
        </p:nvSpPr>
        <p:spPr>
          <a:xfrm>
            <a:off x="6272598" y="2263243"/>
            <a:ext cx="3273012" cy="369332"/>
          </a:xfrm>
          <a:prstGeom prst="rect">
            <a:avLst/>
          </a:prstGeom>
          <a:noFill/>
        </p:spPr>
        <p:txBody>
          <a:bodyPr wrap="none" rtlCol="0">
            <a:spAutoFit/>
          </a:bodyPr>
          <a:lstStyle/>
          <a:p>
            <a:r>
              <a:rPr lang="en-US" dirty="0">
                <a:latin typeface="+mn-lt"/>
              </a:rPr>
              <a:t>**Note: Not available until 2026.</a:t>
            </a:r>
          </a:p>
        </p:txBody>
      </p:sp>
    </p:spTree>
    <p:extLst>
      <p:ext uri="{BB962C8B-B14F-4D97-AF65-F5344CB8AC3E}">
        <p14:creationId xmlns:p14="http://schemas.microsoft.com/office/powerpoint/2010/main" val="37419618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6129-7958-A6AB-B421-04F541010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58E60-BA6B-C310-EE55-AEC497CD9CED}"/>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EE8AC0B9-C04E-4F8E-8CC2-DE2EDD349879}"/>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dirty="0">
                <a:solidFill>
                  <a:schemeClr val="bg1">
                    <a:lumMod val="75000"/>
                  </a:schemeClr>
                </a:solidFill>
              </a:rPr>
              <a:t>Welcome!</a:t>
            </a:r>
          </a:p>
          <a:p>
            <a:pPr marL="571500" indent="-571500">
              <a:buFont typeface="Arial" panose="020B0604020202020204" pitchFamily="34" charset="0"/>
              <a:buChar char="•"/>
            </a:pPr>
            <a:r>
              <a:rPr lang="en-US" sz="2800" dirty="0">
                <a:solidFill>
                  <a:schemeClr val="bg1">
                    <a:lumMod val="75000"/>
                  </a:schemeClr>
                </a:solidFill>
              </a:rPr>
              <a:t>Review: Final Project</a:t>
            </a:r>
          </a:p>
          <a:p>
            <a:pPr marL="1331365" lvl="1" indent="-571500"/>
            <a:r>
              <a:rPr lang="en-US" sz="2133" dirty="0">
                <a:solidFill>
                  <a:schemeClr val="bg1">
                    <a:lumMod val="75000"/>
                  </a:schemeClr>
                </a:solidFill>
              </a:rPr>
              <a:t>Thoughts on </a:t>
            </a:r>
            <a:r>
              <a:rPr lang="en-US" sz="2133" dirty="0" err="1">
                <a:solidFill>
                  <a:schemeClr val="bg1">
                    <a:lumMod val="75000"/>
                  </a:schemeClr>
                </a:solidFill>
              </a:rPr>
              <a:t>eVal</a:t>
            </a:r>
            <a:r>
              <a:rPr lang="en-US" sz="2133" dirty="0">
                <a:solidFill>
                  <a:schemeClr val="bg1">
                    <a:lumMod val="75000"/>
                  </a:schemeClr>
                </a:solidFill>
              </a:rPr>
              <a:t> integrations</a:t>
            </a:r>
          </a:p>
          <a:p>
            <a:pPr marL="1331365" lvl="1" indent="-571500"/>
            <a:r>
              <a:rPr lang="en-US" sz="2133" dirty="0">
                <a:solidFill>
                  <a:schemeClr val="bg1">
                    <a:lumMod val="75000"/>
                  </a:schemeClr>
                </a:solidFill>
              </a:rPr>
              <a:t>Final Project Checklist</a:t>
            </a:r>
          </a:p>
          <a:p>
            <a:pPr marL="571500" indent="-571500">
              <a:buFont typeface="Arial" panose="020B0604020202020204" pitchFamily="34" charset="0"/>
              <a:buChar char="•"/>
            </a:pPr>
            <a:r>
              <a:rPr lang="en-US" sz="2800" b="1" dirty="0">
                <a:solidFill>
                  <a:srgbClr val="4B2E84"/>
                </a:solidFill>
              </a:rPr>
              <a:t>Advanced Alteryx Workflows: </a:t>
            </a:r>
          </a:p>
          <a:p>
            <a:pPr marL="1331365" lvl="1" indent="-571500"/>
            <a:r>
              <a:rPr lang="en-US" sz="2133" dirty="0">
                <a:solidFill>
                  <a:schemeClr val="bg1">
                    <a:lumMod val="75000"/>
                  </a:schemeClr>
                </a:solidFill>
              </a:rPr>
              <a:t>Core v. Advanced v. Expert Certification Tools</a:t>
            </a:r>
          </a:p>
          <a:p>
            <a:pPr marL="1331365" lvl="1" indent="-571500"/>
            <a:r>
              <a:rPr lang="en-US" sz="2133" b="1" dirty="0">
                <a:solidFill>
                  <a:srgbClr val="4B2E84"/>
                </a:solidFill>
              </a:rPr>
              <a:t>Using Macros  </a:t>
            </a:r>
          </a:p>
          <a:p>
            <a:pPr marL="571500" indent="-571500">
              <a:buFont typeface="Arial" panose="020B0604020202020204" pitchFamily="34" charset="0"/>
              <a:buChar char="•"/>
            </a:pPr>
            <a:r>
              <a:rPr lang="en-US" sz="2800" dirty="0"/>
              <a:t>Final Project Workshop: </a:t>
            </a:r>
          </a:p>
          <a:p>
            <a:pPr marL="1331365" lvl="1" indent="-571500"/>
            <a:r>
              <a:rPr lang="en-US" sz="2133" dirty="0"/>
              <a:t>Teams to work on the Final Project Checklist</a:t>
            </a:r>
          </a:p>
          <a:p>
            <a:pPr marL="1331365" lvl="1" indent="-571500"/>
            <a:r>
              <a:rPr lang="en-US" sz="2133" dirty="0"/>
              <a:t>Finalize any requests</a:t>
            </a:r>
          </a:p>
        </p:txBody>
      </p:sp>
    </p:spTree>
    <p:extLst>
      <p:ext uri="{BB962C8B-B14F-4D97-AF65-F5344CB8AC3E}">
        <p14:creationId xmlns:p14="http://schemas.microsoft.com/office/powerpoint/2010/main" val="20878599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9968-588C-BAB3-6C0A-6297DEBCCF28}"/>
              </a:ext>
            </a:extLst>
          </p:cNvPr>
          <p:cNvSpPr>
            <a:spLocks noGrp="1"/>
          </p:cNvSpPr>
          <p:nvPr>
            <p:ph type="title"/>
          </p:nvPr>
        </p:nvSpPr>
        <p:spPr>
          <a:xfrm>
            <a:off x="0" y="354233"/>
            <a:ext cx="11187404" cy="1359283"/>
          </a:xfrm>
        </p:spPr>
        <p:txBody>
          <a:bodyPr/>
          <a:lstStyle/>
          <a:p>
            <a:r>
              <a:rPr lang="en-US" dirty="0"/>
              <a:t>Standard Macro</a:t>
            </a:r>
          </a:p>
        </p:txBody>
      </p:sp>
      <p:sp>
        <p:nvSpPr>
          <p:cNvPr id="3" name="Content Placeholder 2">
            <a:extLst>
              <a:ext uri="{FF2B5EF4-FFF2-40B4-BE49-F238E27FC236}">
                <a16:creationId xmlns:a16="http://schemas.microsoft.com/office/drawing/2014/main" id="{47CF0CDF-AD72-4F24-791C-81B98DF92C4F}"/>
              </a:ext>
            </a:extLst>
          </p:cNvPr>
          <p:cNvSpPr>
            <a:spLocks noGrp="1"/>
          </p:cNvSpPr>
          <p:nvPr>
            <p:ph idx="1"/>
          </p:nvPr>
        </p:nvSpPr>
        <p:spPr>
          <a:xfrm>
            <a:off x="370632" y="2061289"/>
            <a:ext cx="10994053" cy="4021614"/>
          </a:xfrm>
        </p:spPr>
        <p:txBody>
          <a:bodyPr/>
          <a:lstStyle/>
          <a:p>
            <a:r>
              <a:rPr lang="en-US" dirty="0"/>
              <a:t>A workflow can be converted to a standard macro (select all tools, right click </a:t>
            </a:r>
            <a:r>
              <a:rPr lang="en-US" dirty="0">
                <a:sym typeface="Wingdings" panose="05000000000000000000" pitchFamily="2" charset="2"/>
              </a:rPr>
              <a:t> convert to macro…)</a:t>
            </a:r>
          </a:p>
          <a:p>
            <a:endParaRPr lang="en-US" dirty="0">
              <a:sym typeface="Wingdings" panose="05000000000000000000" pitchFamily="2" charset="2"/>
            </a:endParaRPr>
          </a:p>
          <a:p>
            <a:r>
              <a:rPr lang="en-US" dirty="0">
                <a:sym typeface="Wingdings" panose="05000000000000000000" pitchFamily="2" charset="2"/>
              </a:rPr>
              <a:t>Example from our last case</a:t>
            </a:r>
          </a:p>
          <a:p>
            <a:endParaRPr lang="en-US" dirty="0">
              <a:sym typeface="Wingdings" panose="05000000000000000000" pitchFamily="2" charset="2"/>
            </a:endParaRPr>
          </a:p>
          <a:p>
            <a:r>
              <a:rPr lang="en-US" dirty="0">
                <a:sym typeface="Wingdings" panose="05000000000000000000" pitchFamily="2" charset="2"/>
              </a:rPr>
              <a:t>**If you want to consider Iterative or Batch Macros let me know.</a:t>
            </a:r>
            <a:endParaRPr lang="en-US" dirty="0"/>
          </a:p>
        </p:txBody>
      </p:sp>
    </p:spTree>
    <p:extLst>
      <p:ext uri="{BB962C8B-B14F-4D97-AF65-F5344CB8AC3E}">
        <p14:creationId xmlns:p14="http://schemas.microsoft.com/office/powerpoint/2010/main" val="10483420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D141-81F8-4A93-87DE-D9885DC62340}"/>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0D437BDE-DD2F-4C40-9423-74EA2798C118}"/>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b="1" dirty="0">
                <a:solidFill>
                  <a:srgbClr val="4B2E84"/>
                </a:solidFill>
              </a:rPr>
              <a:t>Welcome!</a:t>
            </a:r>
          </a:p>
          <a:p>
            <a:pPr marL="571500" indent="-571500">
              <a:buFont typeface="Arial" panose="020B0604020202020204" pitchFamily="34" charset="0"/>
              <a:buChar char="•"/>
            </a:pPr>
            <a:r>
              <a:rPr lang="en-US" sz="2800" b="1" dirty="0">
                <a:solidFill>
                  <a:srgbClr val="4B2E84"/>
                </a:solidFill>
              </a:rPr>
              <a:t>Review: Final Project</a:t>
            </a:r>
          </a:p>
          <a:p>
            <a:pPr marL="1331365" lvl="1" indent="-571500"/>
            <a:r>
              <a:rPr lang="en-US" sz="2133" dirty="0"/>
              <a:t>Thoughts on </a:t>
            </a:r>
            <a:r>
              <a:rPr lang="en-US" sz="2133" dirty="0" err="1"/>
              <a:t>eVal</a:t>
            </a:r>
            <a:r>
              <a:rPr lang="en-US" sz="2133" dirty="0"/>
              <a:t> integrations</a:t>
            </a:r>
          </a:p>
          <a:p>
            <a:pPr marL="1331365" lvl="1" indent="-571500"/>
            <a:r>
              <a:rPr lang="en-US" sz="2133" dirty="0"/>
              <a:t>Final Project Checklist</a:t>
            </a:r>
          </a:p>
          <a:p>
            <a:pPr marL="571500" indent="-571500">
              <a:buFont typeface="Arial" panose="020B0604020202020204" pitchFamily="34" charset="0"/>
              <a:buChar char="•"/>
            </a:pPr>
            <a:r>
              <a:rPr lang="en-US" sz="2800" dirty="0"/>
              <a:t>Advanced Alteryx Workflows: </a:t>
            </a:r>
          </a:p>
          <a:p>
            <a:pPr marL="1331365" lvl="1" indent="-571500"/>
            <a:r>
              <a:rPr lang="en-US" sz="2133" dirty="0"/>
              <a:t>Core v. Advanced v. Expert Certification Tools</a:t>
            </a:r>
          </a:p>
          <a:p>
            <a:pPr marL="1331365" lvl="1" indent="-571500"/>
            <a:r>
              <a:rPr lang="en-US" sz="2133" dirty="0"/>
              <a:t>Using Macros  </a:t>
            </a:r>
          </a:p>
          <a:p>
            <a:pPr marL="571500" indent="-571500">
              <a:buFont typeface="Arial" panose="020B0604020202020204" pitchFamily="34" charset="0"/>
              <a:buChar char="•"/>
            </a:pPr>
            <a:r>
              <a:rPr lang="en-US" sz="2800" dirty="0"/>
              <a:t>Final Project Workshop: </a:t>
            </a:r>
          </a:p>
          <a:p>
            <a:pPr marL="1331365" lvl="1" indent="-571500"/>
            <a:r>
              <a:rPr lang="en-US" sz="2133" dirty="0"/>
              <a:t>Teams to work on the Final Project Checklist</a:t>
            </a:r>
          </a:p>
          <a:p>
            <a:pPr marL="1331365" lvl="1" indent="-571500"/>
            <a:r>
              <a:rPr lang="en-US" sz="2133" dirty="0"/>
              <a:t>Finalize any requests</a:t>
            </a:r>
          </a:p>
        </p:txBody>
      </p:sp>
    </p:spTree>
    <p:extLst>
      <p:ext uri="{BB962C8B-B14F-4D97-AF65-F5344CB8AC3E}">
        <p14:creationId xmlns:p14="http://schemas.microsoft.com/office/powerpoint/2010/main" val="1722691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0AC10-0815-48FB-134D-A37ED53E259A}"/>
              </a:ext>
            </a:extLst>
          </p:cNvPr>
          <p:cNvPicPr>
            <a:picLocks noChangeAspect="1"/>
          </p:cNvPicPr>
          <p:nvPr/>
        </p:nvPicPr>
        <p:blipFill>
          <a:blip r:embed="rId2"/>
          <a:stretch>
            <a:fillRect/>
          </a:stretch>
        </p:blipFill>
        <p:spPr>
          <a:xfrm>
            <a:off x="0" y="597538"/>
            <a:ext cx="12192000" cy="2672587"/>
          </a:xfrm>
          <a:prstGeom prst="rect">
            <a:avLst/>
          </a:prstGeom>
        </p:spPr>
      </p:pic>
    </p:spTree>
    <p:extLst>
      <p:ext uri="{BB962C8B-B14F-4D97-AF65-F5344CB8AC3E}">
        <p14:creationId xmlns:p14="http://schemas.microsoft.com/office/powerpoint/2010/main" val="27833298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CACA1-A0DA-CB29-15A6-4E35F7B276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C1B759-7EDD-41A1-CB17-FAD5D3270860}"/>
              </a:ext>
            </a:extLst>
          </p:cNvPr>
          <p:cNvPicPr>
            <a:picLocks noChangeAspect="1"/>
          </p:cNvPicPr>
          <p:nvPr/>
        </p:nvPicPr>
        <p:blipFill>
          <a:blip r:embed="rId2"/>
          <a:stretch>
            <a:fillRect/>
          </a:stretch>
        </p:blipFill>
        <p:spPr>
          <a:xfrm>
            <a:off x="0" y="597538"/>
            <a:ext cx="12192000" cy="2672587"/>
          </a:xfrm>
          <a:prstGeom prst="rect">
            <a:avLst/>
          </a:prstGeom>
        </p:spPr>
      </p:pic>
      <p:pic>
        <p:nvPicPr>
          <p:cNvPr id="5" name="Picture 4">
            <a:extLst>
              <a:ext uri="{FF2B5EF4-FFF2-40B4-BE49-F238E27FC236}">
                <a16:creationId xmlns:a16="http://schemas.microsoft.com/office/drawing/2014/main" id="{25516215-A4C8-EC8A-9F2A-93428692D762}"/>
              </a:ext>
            </a:extLst>
          </p:cNvPr>
          <p:cNvPicPr>
            <a:picLocks noChangeAspect="1"/>
          </p:cNvPicPr>
          <p:nvPr/>
        </p:nvPicPr>
        <p:blipFill>
          <a:blip r:embed="rId3"/>
          <a:stretch>
            <a:fillRect/>
          </a:stretch>
        </p:blipFill>
        <p:spPr>
          <a:xfrm>
            <a:off x="0" y="565318"/>
            <a:ext cx="12192000" cy="5727363"/>
          </a:xfrm>
          <a:prstGeom prst="rect">
            <a:avLst/>
          </a:prstGeom>
        </p:spPr>
      </p:pic>
      <p:cxnSp>
        <p:nvCxnSpPr>
          <p:cNvPr id="4" name="Straight Arrow Connector 3">
            <a:extLst>
              <a:ext uri="{FF2B5EF4-FFF2-40B4-BE49-F238E27FC236}">
                <a16:creationId xmlns:a16="http://schemas.microsoft.com/office/drawing/2014/main" id="{84124E8D-0A41-1F8D-A22A-3C80D9151B9E}"/>
              </a:ext>
            </a:extLst>
          </p:cNvPr>
          <p:cNvCxnSpPr/>
          <p:nvPr/>
        </p:nvCxnSpPr>
        <p:spPr>
          <a:xfrm>
            <a:off x="3608173" y="5949778"/>
            <a:ext cx="28420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3243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04713-9FE4-024A-61A3-FA6193706C87}"/>
              </a:ext>
            </a:extLst>
          </p:cNvPr>
          <p:cNvPicPr>
            <a:picLocks noChangeAspect="1"/>
          </p:cNvPicPr>
          <p:nvPr/>
        </p:nvPicPr>
        <p:blipFill>
          <a:blip r:embed="rId2"/>
          <a:stretch>
            <a:fillRect/>
          </a:stretch>
        </p:blipFill>
        <p:spPr>
          <a:xfrm>
            <a:off x="0" y="3002294"/>
            <a:ext cx="12192000" cy="2459789"/>
          </a:xfrm>
          <a:prstGeom prst="rect">
            <a:avLst/>
          </a:prstGeom>
        </p:spPr>
      </p:pic>
      <p:pic>
        <p:nvPicPr>
          <p:cNvPr id="5" name="Picture 4">
            <a:extLst>
              <a:ext uri="{FF2B5EF4-FFF2-40B4-BE49-F238E27FC236}">
                <a16:creationId xmlns:a16="http://schemas.microsoft.com/office/drawing/2014/main" id="{CACC6D97-9231-E8D0-6088-1430AE8056FE}"/>
              </a:ext>
            </a:extLst>
          </p:cNvPr>
          <p:cNvPicPr>
            <a:picLocks noChangeAspect="1"/>
          </p:cNvPicPr>
          <p:nvPr/>
        </p:nvPicPr>
        <p:blipFill>
          <a:blip r:embed="rId3"/>
          <a:stretch>
            <a:fillRect/>
          </a:stretch>
        </p:blipFill>
        <p:spPr>
          <a:xfrm>
            <a:off x="84032" y="0"/>
            <a:ext cx="7649643" cy="2429214"/>
          </a:xfrm>
          <a:prstGeom prst="rect">
            <a:avLst/>
          </a:prstGeom>
        </p:spPr>
      </p:pic>
      <p:sp>
        <p:nvSpPr>
          <p:cNvPr id="6" name="Equals 5">
            <a:extLst>
              <a:ext uri="{FF2B5EF4-FFF2-40B4-BE49-F238E27FC236}">
                <a16:creationId xmlns:a16="http://schemas.microsoft.com/office/drawing/2014/main" id="{BBDB77EA-62FA-D5F1-4B81-40202CA41C99}"/>
              </a:ext>
            </a:extLst>
          </p:cNvPr>
          <p:cNvSpPr/>
          <p:nvPr/>
        </p:nvSpPr>
        <p:spPr>
          <a:xfrm>
            <a:off x="5536857" y="2422638"/>
            <a:ext cx="1118286" cy="827903"/>
          </a:xfrm>
          <a:prstGeom prst="mathEqual">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4BD39007-81D0-D6D1-9B31-1547F33511BA}"/>
              </a:ext>
            </a:extLst>
          </p:cNvPr>
          <p:cNvCxnSpPr/>
          <p:nvPr/>
        </p:nvCxnSpPr>
        <p:spPr>
          <a:xfrm flipH="1">
            <a:off x="6820930" y="729049"/>
            <a:ext cx="2798805" cy="7166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488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F6480-F30E-DEFF-6BFE-772DA90FC0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284863-B9E6-6835-56F0-9687AFF3B8B8}"/>
              </a:ext>
            </a:extLst>
          </p:cNvPr>
          <p:cNvPicPr>
            <a:picLocks noChangeAspect="1"/>
          </p:cNvPicPr>
          <p:nvPr/>
        </p:nvPicPr>
        <p:blipFill>
          <a:blip r:embed="rId2"/>
          <a:stretch>
            <a:fillRect/>
          </a:stretch>
        </p:blipFill>
        <p:spPr>
          <a:xfrm>
            <a:off x="0" y="3002294"/>
            <a:ext cx="12192000" cy="2459789"/>
          </a:xfrm>
          <a:prstGeom prst="rect">
            <a:avLst/>
          </a:prstGeom>
        </p:spPr>
      </p:pic>
    </p:spTree>
    <p:extLst>
      <p:ext uri="{BB962C8B-B14F-4D97-AF65-F5344CB8AC3E}">
        <p14:creationId xmlns:p14="http://schemas.microsoft.com/office/powerpoint/2010/main" val="26381321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6E07E-347F-D4A3-3A98-55DAE780C904}"/>
              </a:ext>
            </a:extLst>
          </p:cNvPr>
          <p:cNvPicPr>
            <a:picLocks noChangeAspect="1"/>
          </p:cNvPicPr>
          <p:nvPr/>
        </p:nvPicPr>
        <p:blipFill>
          <a:blip r:embed="rId2"/>
          <a:stretch>
            <a:fillRect/>
          </a:stretch>
        </p:blipFill>
        <p:spPr>
          <a:xfrm>
            <a:off x="366635" y="258952"/>
            <a:ext cx="4810796" cy="2200582"/>
          </a:xfrm>
          <a:prstGeom prst="rect">
            <a:avLst/>
          </a:prstGeom>
        </p:spPr>
      </p:pic>
      <p:pic>
        <p:nvPicPr>
          <p:cNvPr id="5" name="Picture 4">
            <a:extLst>
              <a:ext uri="{FF2B5EF4-FFF2-40B4-BE49-F238E27FC236}">
                <a16:creationId xmlns:a16="http://schemas.microsoft.com/office/drawing/2014/main" id="{0CF6B614-E26D-59C6-5E2A-60A77443BE20}"/>
              </a:ext>
            </a:extLst>
          </p:cNvPr>
          <p:cNvPicPr>
            <a:picLocks noChangeAspect="1"/>
          </p:cNvPicPr>
          <p:nvPr/>
        </p:nvPicPr>
        <p:blipFill>
          <a:blip r:embed="rId3"/>
          <a:stretch>
            <a:fillRect/>
          </a:stretch>
        </p:blipFill>
        <p:spPr>
          <a:xfrm>
            <a:off x="0" y="3193067"/>
            <a:ext cx="12192000" cy="3215065"/>
          </a:xfrm>
          <a:prstGeom prst="rect">
            <a:avLst/>
          </a:prstGeom>
        </p:spPr>
      </p:pic>
      <p:cxnSp>
        <p:nvCxnSpPr>
          <p:cNvPr id="7" name="Straight Arrow Connector 6">
            <a:extLst>
              <a:ext uri="{FF2B5EF4-FFF2-40B4-BE49-F238E27FC236}">
                <a16:creationId xmlns:a16="http://schemas.microsoft.com/office/drawing/2014/main" id="{DA30D797-45C7-0C6C-1400-C8ACB1351E61}"/>
              </a:ext>
            </a:extLst>
          </p:cNvPr>
          <p:cNvCxnSpPr>
            <a:cxnSpLocks/>
          </p:cNvCxnSpPr>
          <p:nvPr/>
        </p:nvCxnSpPr>
        <p:spPr>
          <a:xfrm flipV="1">
            <a:off x="636373" y="1309816"/>
            <a:ext cx="2922373" cy="231689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855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A47C4-C41A-57F9-1573-1D658D07D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F9753-009A-AFF7-0A1C-8E4DA3371806}"/>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64E0FB5C-1991-CFA9-E92C-63129689FFFB}"/>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dirty="0">
                <a:solidFill>
                  <a:schemeClr val="bg1">
                    <a:lumMod val="75000"/>
                  </a:schemeClr>
                </a:solidFill>
              </a:rPr>
              <a:t>Welcome!</a:t>
            </a:r>
          </a:p>
          <a:p>
            <a:pPr marL="571500" indent="-571500">
              <a:buFont typeface="Arial" panose="020B0604020202020204" pitchFamily="34" charset="0"/>
              <a:buChar char="•"/>
            </a:pPr>
            <a:r>
              <a:rPr lang="en-US" sz="2800" dirty="0">
                <a:solidFill>
                  <a:schemeClr val="bg1">
                    <a:lumMod val="75000"/>
                  </a:schemeClr>
                </a:solidFill>
              </a:rPr>
              <a:t>Review: Final Project</a:t>
            </a:r>
          </a:p>
          <a:p>
            <a:pPr marL="1331365" lvl="1" indent="-571500"/>
            <a:r>
              <a:rPr lang="en-US" sz="2133" dirty="0">
                <a:solidFill>
                  <a:schemeClr val="bg1">
                    <a:lumMod val="75000"/>
                  </a:schemeClr>
                </a:solidFill>
              </a:rPr>
              <a:t>Thoughts on </a:t>
            </a:r>
            <a:r>
              <a:rPr lang="en-US" sz="2133" dirty="0" err="1">
                <a:solidFill>
                  <a:schemeClr val="bg1">
                    <a:lumMod val="75000"/>
                  </a:schemeClr>
                </a:solidFill>
              </a:rPr>
              <a:t>eVal</a:t>
            </a:r>
            <a:r>
              <a:rPr lang="en-US" sz="2133" dirty="0">
                <a:solidFill>
                  <a:schemeClr val="bg1">
                    <a:lumMod val="75000"/>
                  </a:schemeClr>
                </a:solidFill>
              </a:rPr>
              <a:t> integrations</a:t>
            </a:r>
          </a:p>
          <a:p>
            <a:pPr marL="1331365" lvl="1" indent="-571500"/>
            <a:r>
              <a:rPr lang="en-US" sz="2133" dirty="0">
                <a:solidFill>
                  <a:schemeClr val="bg1">
                    <a:lumMod val="75000"/>
                  </a:schemeClr>
                </a:solidFill>
              </a:rPr>
              <a:t>Final Project Checklist</a:t>
            </a:r>
          </a:p>
          <a:p>
            <a:pPr marL="571500" indent="-571500">
              <a:buFont typeface="Arial" panose="020B0604020202020204" pitchFamily="34" charset="0"/>
              <a:buChar char="•"/>
            </a:pPr>
            <a:r>
              <a:rPr lang="en-US" sz="2800" dirty="0">
                <a:solidFill>
                  <a:schemeClr val="bg1">
                    <a:lumMod val="75000"/>
                  </a:schemeClr>
                </a:solidFill>
              </a:rPr>
              <a:t>Advanced Alteryx Workflows: </a:t>
            </a:r>
          </a:p>
          <a:p>
            <a:pPr marL="1331365" lvl="1" indent="-571500"/>
            <a:r>
              <a:rPr lang="en-US" sz="2133" dirty="0">
                <a:solidFill>
                  <a:schemeClr val="bg1">
                    <a:lumMod val="75000"/>
                  </a:schemeClr>
                </a:solidFill>
              </a:rPr>
              <a:t>Core v. Advanced v. Expert Certification Tools</a:t>
            </a:r>
          </a:p>
          <a:p>
            <a:pPr marL="1331365" lvl="1" indent="-571500"/>
            <a:r>
              <a:rPr lang="en-US" sz="2133" dirty="0">
                <a:solidFill>
                  <a:schemeClr val="bg1">
                    <a:lumMod val="75000"/>
                  </a:schemeClr>
                </a:solidFill>
              </a:rPr>
              <a:t>Using Macros  </a:t>
            </a:r>
          </a:p>
          <a:p>
            <a:pPr marL="571500" indent="-571500">
              <a:buFont typeface="Arial" panose="020B0604020202020204" pitchFamily="34" charset="0"/>
              <a:buChar char="•"/>
            </a:pPr>
            <a:r>
              <a:rPr lang="en-US" sz="2800" b="1" dirty="0">
                <a:solidFill>
                  <a:srgbClr val="4B2E84"/>
                </a:solidFill>
              </a:rPr>
              <a:t>Final Project Workshop: </a:t>
            </a:r>
          </a:p>
          <a:p>
            <a:pPr marL="1331365" lvl="1" indent="-571500"/>
            <a:r>
              <a:rPr lang="en-US" sz="2133" b="1" dirty="0">
                <a:solidFill>
                  <a:srgbClr val="4B2E84"/>
                </a:solidFill>
              </a:rPr>
              <a:t>Teams to work on the Final Project Checklist</a:t>
            </a:r>
          </a:p>
          <a:p>
            <a:pPr marL="1331365" lvl="1" indent="-571500"/>
            <a:r>
              <a:rPr lang="en-US" sz="2133" b="1" dirty="0">
                <a:solidFill>
                  <a:srgbClr val="4B2E84"/>
                </a:solidFill>
              </a:rPr>
              <a:t>Finalize any requests</a:t>
            </a:r>
          </a:p>
        </p:txBody>
      </p:sp>
    </p:spTree>
    <p:extLst>
      <p:ext uri="{BB962C8B-B14F-4D97-AF65-F5344CB8AC3E}">
        <p14:creationId xmlns:p14="http://schemas.microsoft.com/office/powerpoint/2010/main" val="2823948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648928" y="2695485"/>
            <a:ext cx="10894141" cy="102592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636270"/>
            <a:ext cx="12192000" cy="8130539"/>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3279000" y="468554"/>
            <a:ext cx="4198585" cy="995209"/>
          </a:xfrm>
          <a:prstGeom prst="rect">
            <a:avLst/>
          </a:prstGeom>
          <a:noFill/>
        </p:spPr>
        <p:txBody>
          <a:bodyPr wrap="none" rtlCol="0">
            <a:spAutoFit/>
          </a:bodyPr>
          <a:lstStyle/>
          <a:p>
            <a:pPr defTabSz="609570"/>
            <a:r>
              <a:rPr lang="en-US" sz="5867" b="1" dirty="0">
                <a:solidFill>
                  <a:prstClr val="white"/>
                </a:solidFill>
                <a:latin typeface="Arial"/>
                <a:cs typeface="Arial" panose="020B0604020202020204" pitchFamily="34" charset="0"/>
              </a:rPr>
              <a:t>Thank you!</a:t>
            </a:r>
            <a:endParaRPr lang="en-US" sz="2400" dirty="0">
              <a:solidFill>
                <a:prstClr val="white"/>
              </a:solidFill>
              <a:latin typeface="Calibri"/>
            </a:endParaRPr>
          </a:p>
        </p:txBody>
      </p:sp>
    </p:spTree>
    <p:extLst>
      <p:ext uri="{BB962C8B-B14F-4D97-AF65-F5344CB8AC3E}">
        <p14:creationId xmlns:p14="http://schemas.microsoft.com/office/powerpoint/2010/main" val="18124057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D2DF37BD-6B00-D333-9E5D-7907884F06B5}"/>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58602E45-53A9-063B-6BA2-1AF16B1098A1}"/>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53346520-D830-93B3-4588-FF239F51CC70}"/>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F316DE27-AE7B-9ADB-B74A-54731506160A}"/>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11E6BD9E-3F2C-FB18-E879-3600AFFBF5BE}"/>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6A9D73F7-B510-C22B-689D-A9A556FA66AE}"/>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E6135635-8AAF-20C5-1BAB-D069AA2312B6}"/>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A384239-0A15-0BB7-FF1E-C9CD57CD78C0}"/>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18DC163C-1A4D-198D-FB71-5D14EB1FCCF2}"/>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A909054C-A9AD-1855-71DF-D0081BA16433}"/>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34753782-F688-99EE-056D-4B834C28D446}"/>
              </a:ext>
            </a:extLst>
          </p:cNvPr>
          <p:cNvSpPr txBox="1"/>
          <p:nvPr/>
        </p:nvSpPr>
        <p:spPr>
          <a:xfrm>
            <a:off x="866020" y="2741121"/>
            <a:ext cx="10157351" cy="4247317"/>
          </a:xfrm>
          <a:prstGeom prst="rect">
            <a:avLst/>
          </a:prstGeom>
          <a:noFill/>
        </p:spPr>
        <p:txBody>
          <a:bodyPr wrap="square" rtlCol="0">
            <a:spAutoFit/>
          </a:bodyPr>
          <a:lstStyle/>
          <a:p>
            <a:pPr marL="342900" indent="-342900">
              <a:buAutoNum type="arabicPeriod"/>
            </a:pPr>
            <a:r>
              <a:rPr lang="en-US" dirty="0">
                <a:latin typeface="+mn-lt"/>
              </a:rPr>
              <a:t>Information collection and processing:</a:t>
            </a:r>
          </a:p>
          <a:p>
            <a:pPr marL="800100" lvl="1" indent="-342900">
              <a:buAutoNum type="arabicPeriod"/>
            </a:pPr>
            <a:r>
              <a:rPr lang="en-US" dirty="0">
                <a:latin typeface="+mn-lt"/>
              </a:rPr>
              <a:t>Screening enhancements: What are the limitations of the current screening tools? Do you want to screen on custom metrics? (e.g., accruals quality, sentiment)</a:t>
            </a:r>
          </a:p>
          <a:p>
            <a:pPr marL="800100" lvl="1" indent="-342900">
              <a:buAutoNum type="arabicPeriod"/>
            </a:pPr>
            <a:r>
              <a:rPr lang="en-US" dirty="0">
                <a:latin typeface="+mn-lt"/>
              </a:rPr>
              <a:t>Account-level refinements: What are the limitations of the current data aggregators groupings? Do you want more disaggregated data for risk assessments and forecasts? (e.g., multiple revenue streams and COS aggregated into single line items)</a:t>
            </a:r>
          </a:p>
          <a:p>
            <a:pPr marL="1257300" lvl="2" indent="-342900">
              <a:buAutoNum type="arabicPeriod"/>
            </a:pPr>
            <a:r>
              <a:rPr lang="en-US" dirty="0"/>
              <a:t>XBRL tagging often includes company specific tags referenced by the company’s ticker. </a:t>
            </a:r>
          </a:p>
          <a:p>
            <a:pPr marL="1257300" lvl="2" indent="-342900">
              <a:buAutoNum type="arabicPeriod"/>
            </a:pPr>
            <a:r>
              <a:rPr lang="en-US" dirty="0">
                <a:latin typeface="+mn-lt"/>
              </a:rPr>
              <a:t>Footnote analysis can also be possible with XBRL tags</a:t>
            </a:r>
          </a:p>
          <a:p>
            <a:pPr marL="800100" lvl="1" indent="-342900">
              <a:buAutoNum type="arabicPeriod"/>
            </a:pPr>
            <a:r>
              <a:rPr lang="en-US" dirty="0"/>
              <a:t>10-K Text Analytics:</a:t>
            </a:r>
          </a:p>
          <a:p>
            <a:pPr marL="1257300" lvl="2" indent="-342900">
              <a:buAutoNum type="arabicPeriod"/>
            </a:pPr>
            <a:r>
              <a:rPr lang="en-US" dirty="0">
                <a:latin typeface="+mn-lt"/>
              </a:rPr>
              <a:t>Sen</a:t>
            </a:r>
            <a:r>
              <a:rPr lang="en-US" dirty="0"/>
              <a:t>timent analysis (usually MD&amp;A)</a:t>
            </a:r>
          </a:p>
          <a:p>
            <a:pPr marL="1257300" lvl="2" indent="-342900">
              <a:buAutoNum type="arabicPeriod"/>
            </a:pPr>
            <a:r>
              <a:rPr lang="en-US" dirty="0">
                <a:latin typeface="+mn-lt"/>
              </a:rPr>
              <a:t>Risk section anal</a:t>
            </a:r>
            <a:r>
              <a:rPr lang="en-US" dirty="0"/>
              <a:t>ysis</a:t>
            </a:r>
          </a:p>
          <a:p>
            <a:pPr marL="1257300" lvl="2" indent="-342900">
              <a:buAutoNum type="arabicPeriod"/>
            </a:pPr>
            <a:r>
              <a:rPr lang="en-US" dirty="0">
                <a:latin typeface="+mn-lt"/>
              </a:rPr>
              <a:t>Keyword searches</a:t>
            </a:r>
          </a:p>
          <a:p>
            <a:pPr marL="1257300" lvl="2" indent="-342900">
              <a:buAutoNum type="arabicPeriod"/>
            </a:pPr>
            <a:r>
              <a:rPr lang="en-US" dirty="0"/>
              <a:t>LLM interpretations/summaries.</a:t>
            </a:r>
            <a:endParaRPr lang="en-US" dirty="0">
              <a:latin typeface="+mn-lt"/>
            </a:endParaRPr>
          </a:p>
          <a:p>
            <a:pPr marL="800100" lvl="1" indent="-342900">
              <a:buAutoNum type="arabicPeriod"/>
            </a:pPr>
            <a:endParaRPr lang="en-US" dirty="0">
              <a:latin typeface="+mn-lt"/>
            </a:endParaRPr>
          </a:p>
          <a:p>
            <a:pPr marL="342900" indent="-342900">
              <a:buAutoNum type="arabicPeriod"/>
            </a:pPr>
            <a:endParaRPr lang="en-US" dirty="0">
              <a:latin typeface="+mn-lt"/>
            </a:endParaRPr>
          </a:p>
        </p:txBody>
      </p:sp>
    </p:spTree>
    <p:extLst>
      <p:ext uri="{BB962C8B-B14F-4D97-AF65-F5344CB8AC3E}">
        <p14:creationId xmlns:p14="http://schemas.microsoft.com/office/powerpoint/2010/main" val="34852570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CBF2-94A9-D495-5EC0-6D16F6261E09}"/>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03FF4076-ABF0-1E92-127A-4EE1BE9C7333}"/>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F85CC64D-A6AB-B6C4-B4C6-5A0F2A2655BB}"/>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678C872A-DB08-CFDC-B8A2-DE7930DF073C}"/>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59103C68-8FAE-485A-DD95-97DF298585C2}"/>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FDAB1589-6A48-0299-AC89-9C5C006B6E28}"/>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4B365BA-2A8D-A610-4253-EF9494C64A24}"/>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7CBF1784-A6EB-DAEB-CD34-B085BE7B5B4B}"/>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047295E-652E-613C-4F3E-666A3AD8B16C}"/>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0EC8A1A8-84B5-91A5-6518-588BDE2D3B12}"/>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74CFA38-CBBD-8B80-3C06-A5F88B9067AA}"/>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43A8E703-4472-FDD6-5484-6EBC5B9CC2A7}"/>
              </a:ext>
            </a:extLst>
          </p:cNvPr>
          <p:cNvSpPr txBox="1"/>
          <p:nvPr/>
        </p:nvSpPr>
        <p:spPr>
          <a:xfrm>
            <a:off x="866020" y="2741121"/>
            <a:ext cx="10157351" cy="1754326"/>
          </a:xfrm>
          <a:prstGeom prst="rect">
            <a:avLst/>
          </a:prstGeom>
          <a:noFill/>
        </p:spPr>
        <p:txBody>
          <a:bodyPr wrap="square" rtlCol="0">
            <a:spAutoFit/>
          </a:bodyPr>
          <a:lstStyle/>
          <a:p>
            <a:pPr marL="342900" indent="-342900">
              <a:buFont typeface="+mj-lt"/>
              <a:buAutoNum type="arabicPeriod" startAt="2"/>
            </a:pPr>
            <a:r>
              <a:rPr lang="en-US" dirty="0">
                <a:latin typeface="+mn-lt"/>
              </a:rPr>
              <a:t>Forecasting </a:t>
            </a:r>
          </a:p>
          <a:p>
            <a:pPr marL="800100" lvl="1" indent="-342900">
              <a:buAutoNum type="arabicPeriod"/>
            </a:pPr>
            <a:r>
              <a:rPr lang="en-US" dirty="0">
                <a:latin typeface="+mn-lt"/>
              </a:rPr>
              <a:t>More </a:t>
            </a:r>
            <a:r>
              <a:rPr lang="en-US" dirty="0"/>
              <a:t>advanced a</a:t>
            </a:r>
            <a:r>
              <a:rPr lang="en-US" dirty="0">
                <a:latin typeface="+mn-lt"/>
              </a:rPr>
              <a:t>nalytics such as time-series estimates / forecasts (regression-based, ARIMA, ML models), cointegration or </a:t>
            </a:r>
            <a:r>
              <a:rPr lang="en-US" dirty="0" err="1">
                <a:latin typeface="+mn-lt"/>
              </a:rPr>
              <a:t>comovement</a:t>
            </a:r>
            <a:r>
              <a:rPr lang="en-US" dirty="0">
                <a:latin typeface="+mn-lt"/>
              </a:rPr>
              <a:t> analysis.</a:t>
            </a:r>
          </a:p>
          <a:p>
            <a:pPr marL="800100" lvl="1" indent="-342900">
              <a:buAutoNum type="arabicPeriod"/>
            </a:pPr>
            <a:r>
              <a:rPr lang="en-US" dirty="0"/>
              <a:t>Formal forecasting models (e.g., revenue driver models: Same store sales, revenue per sq ft </a:t>
            </a:r>
            <a:r>
              <a:rPr lang="en-US" dirty="0" err="1"/>
              <a:t>etc</a:t>
            </a:r>
            <a:r>
              <a:rPr lang="en-US" dirty="0"/>
              <a:t>).</a:t>
            </a:r>
            <a:r>
              <a:rPr lang="en-US" dirty="0">
                <a:latin typeface="+mn-lt"/>
              </a:rPr>
              <a:t>   </a:t>
            </a:r>
          </a:p>
          <a:p>
            <a:pPr marL="800100" lvl="1" indent="-342900">
              <a:buAutoNum type="arabicPeriod"/>
            </a:pPr>
            <a:endParaRPr lang="en-US" dirty="0">
              <a:latin typeface="+mn-lt"/>
            </a:endParaRPr>
          </a:p>
          <a:p>
            <a:pPr marL="342900" indent="-342900">
              <a:buAutoNum type="arabicPeriod" startAt="2"/>
            </a:pPr>
            <a:endParaRPr lang="en-US" dirty="0">
              <a:latin typeface="+mn-lt"/>
            </a:endParaRPr>
          </a:p>
        </p:txBody>
      </p:sp>
    </p:spTree>
    <p:extLst>
      <p:ext uri="{BB962C8B-B14F-4D97-AF65-F5344CB8AC3E}">
        <p14:creationId xmlns:p14="http://schemas.microsoft.com/office/powerpoint/2010/main" val="18287475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D8895-B890-4A85-D256-18364532C7D1}"/>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6C9D58EC-1AB7-0AC8-F62D-58F55D10E3C1}"/>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DB5BC190-6D39-A1E6-175A-264889AC69A8}"/>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408822DE-7F29-BC15-9953-58C99D0ED68E}"/>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46D4C653-DB8A-63BA-91BB-4D8A2CFFE567}"/>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7E77493A-F0B5-C630-64A5-7190F241CDC1}"/>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75BA7A6-5DAA-8B55-0C92-2E8452EA2CD1}"/>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16073410-F9B1-B973-73A3-4BA6D402028E}"/>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E1A5A4C-13D9-7DC8-17E1-24B916A34C9E}"/>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685A2B5-B846-100C-7CF1-6AAA1D59278C}"/>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5E74A3C9-4609-AD23-5B03-76D22ED291E0}"/>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209BDB5C-CE79-D39C-AEB2-13D1C5B82A90}"/>
              </a:ext>
            </a:extLst>
          </p:cNvPr>
          <p:cNvSpPr txBox="1"/>
          <p:nvPr/>
        </p:nvSpPr>
        <p:spPr>
          <a:xfrm>
            <a:off x="866020" y="2741121"/>
            <a:ext cx="10157351" cy="2308324"/>
          </a:xfrm>
          <a:prstGeom prst="rect">
            <a:avLst/>
          </a:prstGeom>
          <a:noFill/>
        </p:spPr>
        <p:txBody>
          <a:bodyPr wrap="square" rtlCol="0">
            <a:spAutoFit/>
          </a:bodyPr>
          <a:lstStyle/>
          <a:p>
            <a:pPr marL="342900" indent="-342900">
              <a:buFont typeface="+mj-lt"/>
              <a:buAutoNum type="arabicPeriod" startAt="3"/>
            </a:pPr>
            <a:r>
              <a:rPr lang="en-US" dirty="0">
                <a:latin typeface="+mn-lt"/>
              </a:rPr>
              <a:t>Fundamental Valuation </a:t>
            </a:r>
          </a:p>
          <a:p>
            <a:pPr marL="800100" lvl="1" indent="-342900">
              <a:buAutoNum type="arabicPeriod"/>
            </a:pPr>
            <a:r>
              <a:rPr lang="en-US" dirty="0">
                <a:latin typeface="+mn-lt"/>
              </a:rPr>
              <a:t>Advanced scenario analysis supported by macros / automation, allowing for changes in multiple forecasting dimensions </a:t>
            </a:r>
            <a:r>
              <a:rPr lang="en-US" dirty="0"/>
              <a:t>used in </a:t>
            </a:r>
            <a:r>
              <a:rPr lang="en-US" dirty="0">
                <a:latin typeface="+mn-lt"/>
              </a:rPr>
              <a:t>the valuation model to estimate scenarios and sensitivity.</a:t>
            </a:r>
          </a:p>
          <a:p>
            <a:pPr marL="800100" lvl="1" indent="-342900">
              <a:buAutoNum type="arabicPeriod"/>
            </a:pPr>
            <a:r>
              <a:rPr lang="en-US" dirty="0"/>
              <a:t>Advanced analytics aimed at estimated risks and growth parameters.</a:t>
            </a:r>
            <a:endParaRPr lang="en-US" dirty="0">
              <a:latin typeface="+mn-lt"/>
            </a:endParaRPr>
          </a:p>
          <a:p>
            <a:pPr marL="800100" lvl="1" indent="-342900">
              <a:buAutoNum type="arabicPeriod"/>
            </a:pPr>
            <a:endParaRPr lang="en-US" dirty="0">
              <a:latin typeface="+mn-lt"/>
            </a:endParaRPr>
          </a:p>
          <a:p>
            <a:pPr lvl="1"/>
            <a:r>
              <a:rPr lang="en-US" dirty="0">
                <a:latin typeface="+mn-lt"/>
              </a:rPr>
              <a:t> </a:t>
            </a:r>
          </a:p>
          <a:p>
            <a:pPr marL="800100" lvl="1" indent="-342900">
              <a:buAutoNum type="arabicPeriod"/>
            </a:pPr>
            <a:endParaRPr lang="en-US" dirty="0">
              <a:latin typeface="+mn-lt"/>
            </a:endParaRPr>
          </a:p>
          <a:p>
            <a:pPr marL="342900" indent="-342900">
              <a:buAutoNum type="arabicPeriod" startAt="3"/>
            </a:pPr>
            <a:endParaRPr lang="en-US" dirty="0">
              <a:latin typeface="+mn-lt"/>
            </a:endParaRPr>
          </a:p>
        </p:txBody>
      </p:sp>
    </p:spTree>
    <p:extLst>
      <p:ext uri="{BB962C8B-B14F-4D97-AF65-F5344CB8AC3E}">
        <p14:creationId xmlns:p14="http://schemas.microsoft.com/office/powerpoint/2010/main" val="31927815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00A6-E952-71CD-52B1-76E8FEFD71B5}"/>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D3B96465-1255-0E93-300C-0C7CA3B2C9DC}"/>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14097C79-DDE2-7D24-8BD6-8EDDB973C489}"/>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CF76DC3E-016A-81C1-F0D1-DC7F79322042}"/>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258FF117-2F08-3C9C-1E98-EC456FB1F2F3}"/>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51E27ACC-3C9E-FA39-085E-7CE1F4B8DF0E}"/>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1CCA006-BDA3-6E53-3BA8-39034C940BB8}"/>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3C41857E-2328-F198-A76A-88DAB33DA63E}"/>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AFCC843-B4C3-7779-A4BA-798472EE619F}"/>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7FF5984A-241A-4E11-EB31-4B1D1A60BF24}"/>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E0FE07D-9E44-AA97-C037-B19AEB7F4D35}"/>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52060E42-0FFC-EB6C-A862-C61740482B6E}"/>
              </a:ext>
            </a:extLst>
          </p:cNvPr>
          <p:cNvSpPr txBox="1"/>
          <p:nvPr/>
        </p:nvSpPr>
        <p:spPr>
          <a:xfrm>
            <a:off x="866020" y="2741121"/>
            <a:ext cx="10157351" cy="2585323"/>
          </a:xfrm>
          <a:prstGeom prst="rect">
            <a:avLst/>
          </a:prstGeom>
          <a:noFill/>
        </p:spPr>
        <p:txBody>
          <a:bodyPr wrap="square" rtlCol="0">
            <a:spAutoFit/>
          </a:bodyPr>
          <a:lstStyle/>
          <a:p>
            <a:pPr marL="342900" indent="-342900">
              <a:buFont typeface="+mj-lt"/>
              <a:buAutoNum type="arabicPeriod" startAt="4"/>
            </a:pPr>
            <a:r>
              <a:rPr lang="en-US" dirty="0">
                <a:latin typeface="+mn-lt"/>
              </a:rPr>
              <a:t>Decisions / Recommendations</a:t>
            </a:r>
          </a:p>
          <a:p>
            <a:pPr marL="800100" lvl="1" indent="-342900">
              <a:buAutoNum type="arabicPeriod"/>
            </a:pPr>
            <a:r>
              <a:rPr lang="en-US" dirty="0">
                <a:latin typeface="+mn-lt"/>
              </a:rPr>
              <a:t>Support recommendations with additional analytics supported risk analysis.</a:t>
            </a:r>
          </a:p>
          <a:p>
            <a:pPr marL="800100" lvl="1" indent="-342900">
              <a:buAutoNum type="arabicPeriod"/>
            </a:pPr>
            <a:r>
              <a:rPr lang="en-US" dirty="0"/>
              <a:t>Support decisions with beta / market </a:t>
            </a:r>
            <a:r>
              <a:rPr lang="en-US" dirty="0" err="1"/>
              <a:t>comovement</a:t>
            </a:r>
            <a:r>
              <a:rPr lang="en-US" dirty="0"/>
              <a:t> analysis and potential for slippage.</a:t>
            </a:r>
          </a:p>
          <a:p>
            <a:pPr marL="800100" lvl="1" indent="-342900">
              <a:buAutoNum type="arabicPeriod"/>
            </a:pPr>
            <a:r>
              <a:rPr lang="en-US" dirty="0"/>
              <a:t>Support decisions with other red-flag and future-looking issues that could affect short and long differently (i.e., not just the overall market changes).</a:t>
            </a:r>
          </a:p>
          <a:p>
            <a:pPr marL="800100" lvl="1" indent="-342900">
              <a:buAutoNum type="arabicPeriod"/>
            </a:pPr>
            <a:endParaRPr lang="en-US" dirty="0">
              <a:latin typeface="+mn-lt"/>
            </a:endParaRPr>
          </a:p>
          <a:p>
            <a:pPr lvl="1"/>
            <a:r>
              <a:rPr lang="en-US" dirty="0">
                <a:latin typeface="+mn-lt"/>
              </a:rPr>
              <a:t> </a:t>
            </a:r>
          </a:p>
          <a:p>
            <a:pPr marL="800100" lvl="1" indent="-342900">
              <a:buAutoNum type="arabicPeriod"/>
            </a:pPr>
            <a:endParaRPr lang="en-US" dirty="0">
              <a:latin typeface="+mn-lt"/>
            </a:endParaRPr>
          </a:p>
          <a:p>
            <a:pPr marL="342900" indent="-342900">
              <a:buAutoNum type="arabicPeriod" startAt="4"/>
            </a:pPr>
            <a:endParaRPr lang="en-US" dirty="0">
              <a:latin typeface="+mn-lt"/>
            </a:endParaRPr>
          </a:p>
        </p:txBody>
      </p:sp>
    </p:spTree>
    <p:extLst>
      <p:ext uri="{BB962C8B-B14F-4D97-AF65-F5344CB8AC3E}">
        <p14:creationId xmlns:p14="http://schemas.microsoft.com/office/powerpoint/2010/main" val="4346991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1B9CD-D911-E039-859D-E1EBFE8D3514}"/>
              </a:ext>
            </a:extLst>
          </p:cNvPr>
          <p:cNvPicPr>
            <a:picLocks noChangeAspect="1"/>
          </p:cNvPicPr>
          <p:nvPr/>
        </p:nvPicPr>
        <p:blipFill>
          <a:blip r:embed="rId2"/>
          <a:stretch>
            <a:fillRect/>
          </a:stretch>
        </p:blipFill>
        <p:spPr>
          <a:xfrm>
            <a:off x="0" y="328378"/>
            <a:ext cx="12192000" cy="6201243"/>
          </a:xfrm>
          <a:prstGeom prst="rect">
            <a:avLst/>
          </a:prstGeom>
        </p:spPr>
      </p:pic>
      <p:sp>
        <p:nvSpPr>
          <p:cNvPr id="4" name="TextBox 3">
            <a:extLst>
              <a:ext uri="{FF2B5EF4-FFF2-40B4-BE49-F238E27FC236}">
                <a16:creationId xmlns:a16="http://schemas.microsoft.com/office/drawing/2014/main" id="{A4DA8E1B-4A7A-6CBE-5FF8-A4147818EA80}"/>
              </a:ext>
            </a:extLst>
          </p:cNvPr>
          <p:cNvSpPr txBox="1"/>
          <p:nvPr/>
        </p:nvSpPr>
        <p:spPr>
          <a:xfrm>
            <a:off x="6277232" y="4429897"/>
            <a:ext cx="4066819" cy="369332"/>
          </a:xfrm>
          <a:prstGeom prst="rect">
            <a:avLst/>
          </a:prstGeom>
          <a:noFill/>
        </p:spPr>
        <p:txBody>
          <a:bodyPr wrap="none" rtlCol="0">
            <a:spAutoFit/>
          </a:bodyPr>
          <a:lstStyle/>
          <a:p>
            <a:r>
              <a:rPr lang="en-US" dirty="0">
                <a:latin typeface="+mn-lt"/>
              </a:rPr>
              <a:t>.\datasets.io\ACCTG522\</a:t>
            </a:r>
            <a:r>
              <a:rPr lang="en-US" dirty="0" err="1">
                <a:latin typeface="+mn-lt"/>
              </a:rPr>
              <a:t>EDGAR_Explorer</a:t>
            </a:r>
            <a:endParaRPr lang="en-US" dirty="0">
              <a:latin typeface="+mn-lt"/>
            </a:endParaRPr>
          </a:p>
        </p:txBody>
      </p:sp>
    </p:spTree>
    <p:extLst>
      <p:ext uri="{BB962C8B-B14F-4D97-AF65-F5344CB8AC3E}">
        <p14:creationId xmlns:p14="http://schemas.microsoft.com/office/powerpoint/2010/main" val="10653045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DDF1-68DB-1CF9-4E4C-71A67D013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83516-35D9-E6DC-68FB-6F8FD7CDE3FD}"/>
              </a:ext>
            </a:extLst>
          </p:cNvPr>
          <p:cNvSpPr>
            <a:spLocks noGrp="1"/>
          </p:cNvSpPr>
          <p:nvPr>
            <p:ph type="title"/>
          </p:nvPr>
        </p:nvSpPr>
        <p:spPr>
          <a:xfrm>
            <a:off x="0" y="354233"/>
            <a:ext cx="11187404" cy="1359283"/>
          </a:xfrm>
        </p:spPr>
        <p:txBody>
          <a:bodyPr/>
          <a:lstStyle/>
          <a:p>
            <a:r>
              <a:rPr lang="en-US" dirty="0"/>
              <a:t>Agenda</a:t>
            </a:r>
          </a:p>
        </p:txBody>
      </p:sp>
      <p:sp>
        <p:nvSpPr>
          <p:cNvPr id="3" name="Content Placeholder 2">
            <a:extLst>
              <a:ext uri="{FF2B5EF4-FFF2-40B4-BE49-F238E27FC236}">
                <a16:creationId xmlns:a16="http://schemas.microsoft.com/office/drawing/2014/main" id="{16B4D673-8B72-895C-6AE8-FF383C1E48D0}"/>
              </a:ext>
            </a:extLst>
          </p:cNvPr>
          <p:cNvSpPr>
            <a:spLocks noGrp="1"/>
          </p:cNvSpPr>
          <p:nvPr>
            <p:ph idx="1"/>
          </p:nvPr>
        </p:nvSpPr>
        <p:spPr>
          <a:xfrm>
            <a:off x="370632" y="2061289"/>
            <a:ext cx="10994053" cy="3900683"/>
          </a:xfrm>
        </p:spPr>
        <p:txBody>
          <a:bodyPr/>
          <a:lstStyle/>
          <a:p>
            <a:pPr marL="571500" indent="-571500">
              <a:buFont typeface="Arial" panose="020B0604020202020204" pitchFamily="34" charset="0"/>
              <a:buChar char="•"/>
            </a:pPr>
            <a:r>
              <a:rPr lang="en-US" sz="2800" b="1" dirty="0">
                <a:solidFill>
                  <a:srgbClr val="4B2E84"/>
                </a:solidFill>
              </a:rPr>
              <a:t>Welcome!</a:t>
            </a:r>
          </a:p>
          <a:p>
            <a:pPr marL="571500" indent="-571500">
              <a:buFont typeface="Arial" panose="020B0604020202020204" pitchFamily="34" charset="0"/>
              <a:buChar char="•"/>
            </a:pPr>
            <a:r>
              <a:rPr lang="en-US" sz="2800" b="1" dirty="0">
                <a:solidFill>
                  <a:srgbClr val="4B2E84"/>
                </a:solidFill>
              </a:rPr>
              <a:t>Review: Final Project</a:t>
            </a:r>
          </a:p>
          <a:p>
            <a:pPr marL="1331365" lvl="1" indent="-571500"/>
            <a:r>
              <a:rPr lang="en-US" sz="2133" b="1" dirty="0">
                <a:solidFill>
                  <a:srgbClr val="4B2E84"/>
                </a:solidFill>
              </a:rPr>
              <a:t>Thoughts on </a:t>
            </a:r>
            <a:r>
              <a:rPr lang="en-US" sz="2133" b="1" dirty="0" err="1">
                <a:solidFill>
                  <a:srgbClr val="4B2E84"/>
                </a:solidFill>
              </a:rPr>
              <a:t>eVal</a:t>
            </a:r>
            <a:r>
              <a:rPr lang="en-US" sz="2133" b="1" dirty="0">
                <a:solidFill>
                  <a:srgbClr val="4B2E84"/>
                </a:solidFill>
              </a:rPr>
              <a:t> integrations</a:t>
            </a:r>
          </a:p>
          <a:p>
            <a:pPr marL="1331365" lvl="1" indent="-571500"/>
            <a:r>
              <a:rPr lang="en-US" sz="2133" dirty="0"/>
              <a:t>Final Project Checklist</a:t>
            </a:r>
          </a:p>
          <a:p>
            <a:pPr marL="571500" indent="-571500">
              <a:buFont typeface="Arial" panose="020B0604020202020204" pitchFamily="34" charset="0"/>
              <a:buChar char="•"/>
            </a:pPr>
            <a:r>
              <a:rPr lang="en-US" sz="2800" dirty="0"/>
              <a:t>Advanced Alteryx Workflows: </a:t>
            </a:r>
          </a:p>
          <a:p>
            <a:pPr marL="1331365" lvl="1" indent="-571500"/>
            <a:r>
              <a:rPr lang="en-US" sz="2133" dirty="0"/>
              <a:t>Core v. Advanced v. Expert Certification Tools</a:t>
            </a:r>
          </a:p>
          <a:p>
            <a:pPr marL="1331365" lvl="1" indent="-571500"/>
            <a:r>
              <a:rPr lang="en-US" sz="2133" dirty="0"/>
              <a:t>Using Macros  </a:t>
            </a:r>
          </a:p>
          <a:p>
            <a:pPr marL="571500" indent="-571500">
              <a:buFont typeface="Arial" panose="020B0604020202020204" pitchFamily="34" charset="0"/>
              <a:buChar char="•"/>
            </a:pPr>
            <a:r>
              <a:rPr lang="en-US" sz="2800" dirty="0"/>
              <a:t>Final Project Workshop: </a:t>
            </a:r>
          </a:p>
          <a:p>
            <a:pPr marL="1331365" lvl="1" indent="-571500"/>
            <a:r>
              <a:rPr lang="en-US" sz="2133" dirty="0"/>
              <a:t>Teams to work on the Final Project Checklist</a:t>
            </a:r>
          </a:p>
          <a:p>
            <a:pPr marL="1331365" lvl="1" indent="-571500"/>
            <a:r>
              <a:rPr lang="en-US" sz="2133" dirty="0"/>
              <a:t>Finalize any requests</a:t>
            </a:r>
          </a:p>
        </p:txBody>
      </p:sp>
    </p:spTree>
    <p:extLst>
      <p:ext uri="{BB962C8B-B14F-4D97-AF65-F5344CB8AC3E}">
        <p14:creationId xmlns:p14="http://schemas.microsoft.com/office/powerpoint/2010/main" val="36181575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C7F2-2B2B-79C0-7EC5-7A2834B5DB28}"/>
              </a:ext>
            </a:extLst>
          </p:cNvPr>
          <p:cNvSpPr>
            <a:spLocks noGrp="1"/>
          </p:cNvSpPr>
          <p:nvPr>
            <p:ph type="title"/>
          </p:nvPr>
        </p:nvSpPr>
        <p:spPr>
          <a:xfrm>
            <a:off x="0" y="354233"/>
            <a:ext cx="11187404" cy="1359283"/>
          </a:xfrm>
        </p:spPr>
        <p:txBody>
          <a:bodyPr/>
          <a:lstStyle/>
          <a:p>
            <a:r>
              <a:rPr lang="en-US" dirty="0"/>
              <a:t>Thoughts on </a:t>
            </a:r>
            <a:r>
              <a:rPr lang="en-US" dirty="0" err="1"/>
              <a:t>eVal</a:t>
            </a:r>
            <a:r>
              <a:rPr lang="en-US" dirty="0"/>
              <a:t> Integration</a:t>
            </a:r>
          </a:p>
        </p:txBody>
      </p:sp>
      <p:pic>
        <p:nvPicPr>
          <p:cNvPr id="7" name="Picture 6">
            <a:extLst>
              <a:ext uri="{FF2B5EF4-FFF2-40B4-BE49-F238E27FC236}">
                <a16:creationId xmlns:a16="http://schemas.microsoft.com/office/drawing/2014/main" id="{1CBAFB5B-8F74-8065-6CC4-1271A34379B5}"/>
              </a:ext>
            </a:extLst>
          </p:cNvPr>
          <p:cNvPicPr>
            <a:picLocks noChangeAspect="1"/>
          </p:cNvPicPr>
          <p:nvPr/>
        </p:nvPicPr>
        <p:blipFill>
          <a:blip r:embed="rId2"/>
          <a:srcRect b="29588"/>
          <a:stretch>
            <a:fillRect/>
          </a:stretch>
        </p:blipFill>
        <p:spPr>
          <a:xfrm>
            <a:off x="0" y="1803171"/>
            <a:ext cx="12192000" cy="4795337"/>
          </a:xfrm>
          <a:prstGeom prst="rect">
            <a:avLst/>
          </a:prstGeom>
        </p:spPr>
      </p:pic>
    </p:spTree>
    <p:extLst>
      <p:ext uri="{BB962C8B-B14F-4D97-AF65-F5344CB8AC3E}">
        <p14:creationId xmlns:p14="http://schemas.microsoft.com/office/powerpoint/2010/main" val="2782736005"/>
      </p:ext>
    </p:extLst>
  </p:cSld>
  <p:clrMapOvr>
    <a:masterClrMapping/>
  </p:clrMapOvr>
  <p:transition>
    <p:fade/>
  </p:transition>
</p:sld>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Custom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Widescreen</PresentationFormat>
  <Paragraphs>164</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Open Sans</vt:lpstr>
      <vt:lpstr>Times New Roman</vt:lpstr>
      <vt:lpstr>Wingdings</vt:lpstr>
      <vt:lpstr>W Foster MBA Career Mgmt</vt:lpstr>
      <vt:lpstr>Advanced Analytics and Final Project Workshop</vt:lpstr>
      <vt:lpstr>Agenda</vt:lpstr>
      <vt:lpstr>PowerPoint Presentation</vt:lpstr>
      <vt:lpstr>PowerPoint Presentation</vt:lpstr>
      <vt:lpstr>PowerPoint Presentation</vt:lpstr>
      <vt:lpstr>PowerPoint Presentation</vt:lpstr>
      <vt:lpstr>PowerPoint Presentation</vt:lpstr>
      <vt:lpstr>Agenda</vt:lpstr>
      <vt:lpstr>Thoughts on eVal Integration</vt:lpstr>
      <vt:lpstr>XBRL Data</vt:lpstr>
      <vt:lpstr>Agenda</vt:lpstr>
      <vt:lpstr>Checklist</vt:lpstr>
      <vt:lpstr>Checklist</vt:lpstr>
      <vt:lpstr>Agenda</vt:lpstr>
      <vt:lpstr>Core Certification Tools</vt:lpstr>
      <vt:lpstr>Advanced Certification Tools</vt:lpstr>
      <vt:lpstr>Description of Expert Tools</vt:lpstr>
      <vt:lpstr>Agenda</vt:lpstr>
      <vt:lpstr>Standard Macro</vt:lpstr>
      <vt:lpstr>PowerPoint Presentation</vt:lpstr>
      <vt:lpstr>PowerPoint Presentation</vt:lpstr>
      <vt:lpstr>PowerPoint Presentation</vt:lpstr>
      <vt:lpstr>PowerPoint Presentation</vt:lpstr>
      <vt:lpstr>PowerPoint Presentation</vt:lpstr>
      <vt:lpstr>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2021-10-06T16:26:57Z</dcterms:created>
  <dcterms:modified xsi:type="dcterms:W3CDTF">2025-11-19T18:21:47Z</dcterms:modified>
</cp:coreProperties>
</file>