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63" r:id="rId5"/>
    <p:sldId id="398" r:id="rId6"/>
    <p:sldId id="408" r:id="rId7"/>
    <p:sldId id="413" r:id="rId8"/>
    <p:sldId id="265" r:id="rId9"/>
    <p:sldId id="400" r:id="rId10"/>
    <p:sldId id="410" r:id="rId11"/>
    <p:sldId id="401" r:id="rId12"/>
    <p:sldId id="402" r:id="rId13"/>
    <p:sldId id="403" r:id="rId14"/>
    <p:sldId id="411" r:id="rId15"/>
    <p:sldId id="404" r:id="rId16"/>
    <p:sldId id="405" r:id="rId17"/>
    <p:sldId id="409" r:id="rId18"/>
    <p:sldId id="407" r:id="rId19"/>
    <p:sldId id="416" r:id="rId20"/>
    <p:sldId id="415" r:id="rId21"/>
    <p:sldId id="412" r:id="rId22"/>
  </p:sldIdLst>
  <p:sldSz cx="9144000" cy="5143500" type="screen16x9"/>
  <p:notesSz cx="6858000" cy="9144000"/>
  <p:embeddedFontLst>
    <p:embeddedFont>
      <p:font typeface="Encode Sans Normal ExtraBold" panose="02000000000000000000" pitchFamily="2" charset="0"/>
      <p:bold r:id="rId25"/>
    </p:embeddedFont>
    <p:embeddedFont>
      <p:font typeface="Encode Sans Normal Medium" panose="02000000000000000000" pitchFamily="2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Light" panose="020B0306030504020204" pitchFamily="34" charset="0"/>
      <p:regular r:id="rId31"/>
      <p:italic r:id="rId32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lide Template" id="{8D555BDC-712A-D847-BE44-26DF3EC466F7}">
          <p14:sldIdLst>
            <p14:sldId id="363"/>
            <p14:sldId id="398"/>
            <p14:sldId id="408"/>
            <p14:sldId id="413"/>
            <p14:sldId id="265"/>
            <p14:sldId id="400"/>
            <p14:sldId id="410"/>
            <p14:sldId id="401"/>
            <p14:sldId id="402"/>
            <p14:sldId id="403"/>
            <p14:sldId id="411"/>
            <p14:sldId id="404"/>
            <p14:sldId id="405"/>
            <p14:sldId id="409"/>
            <p14:sldId id="407"/>
            <p14:sldId id="416"/>
            <p14:sldId id="415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28">
          <p15:clr>
            <a:srgbClr val="A4A3A4"/>
          </p15:clr>
        </p15:guide>
        <p15:guide id="5" pos="28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6E"/>
    <a:srgbClr val="C09F29"/>
    <a:srgbClr val="361F6D"/>
    <a:srgbClr val="41298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2"/>
    <p:restoredTop sz="96327"/>
  </p:normalViewPr>
  <p:slideViewPr>
    <p:cSldViewPr snapToGrid="0">
      <p:cViewPr varScale="1">
        <p:scale>
          <a:sx n="202" d="100"/>
          <a:sy n="202" d="100"/>
        </p:scale>
        <p:origin x="2352" y="168"/>
      </p:cViewPr>
      <p:guideLst>
        <p:guide orient="horz" pos="2160"/>
        <p:guide pos="2880"/>
        <p:guide orient="horz" pos="1620"/>
        <p:guide pos="228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320" y="15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7AE820-DFE1-4C3C-B564-108A438BD633}" type="datetimeFigureOut">
              <a:rPr lang="en-US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>
                <a:defRPr/>
              </a:pPr>
              <a:t>4/1/2026</a:t>
            </a:fld>
            <a:endParaRPr lang="en-US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9C84BD-FF2B-4119-9416-77652C2C47E2}" type="slidenum">
              <a:rPr lang="en-US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>
                <a:defRPr/>
              </a:pPr>
              <a:t>‹#›</a:t>
            </a:fld>
            <a:endParaRPr lang="en-US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7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>
              <a:defRPr/>
            </a:pPr>
            <a:fld id="{7C0560D2-22A1-4522-9A61-5BC081CC233D}" type="datetimeFigureOut">
              <a:rPr lang="en-US" smtClean="0"/>
              <a:pPr>
                <a:defRPr/>
              </a:pPr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4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 panose="020B0606030504020204" pitchFamily="34" charset="0"/>
        <a:ea typeface="Open Sans Light" panose="020B0606030504020204" pitchFamily="34" charset="0"/>
        <a:cs typeface="Open Sans Light" panose="020B0606030504020204" pitchFamily="34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 panose="020B0606030504020204" pitchFamily="34" charset="0"/>
        <a:ea typeface="Open Sans Light" panose="020B0606030504020204" pitchFamily="34" charset="0"/>
        <a:cs typeface="Open Sans Light" panose="020B0606030504020204" pitchFamily="34" charset="0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 panose="020B0606030504020204" pitchFamily="34" charset="0"/>
        <a:ea typeface="Open Sans Light" panose="020B0606030504020204" pitchFamily="34" charset="0"/>
        <a:cs typeface="Open Sans Light" panose="020B0606030504020204" pitchFamily="34" charset="0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 panose="020B0606030504020204" pitchFamily="34" charset="0"/>
        <a:ea typeface="Open Sans Light" panose="020B0606030504020204" pitchFamily="34" charset="0"/>
        <a:cs typeface="Open Sans Light" panose="020B0606030504020204" pitchFamily="34" charset="0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 Light" panose="020B0606030504020204" pitchFamily="34" charset="0"/>
        <a:ea typeface="Open Sans Light" panose="020B0606030504020204" pitchFamily="34" charset="0"/>
        <a:cs typeface="Open Sans Light" panose="020B0606030504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7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6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0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1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1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98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03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28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AA87F-74B0-1783-24C6-F2D06EC1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BBDAE-9AC9-0C7F-AF56-E37B9838E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E4EAC-7A7B-FC63-1FDA-2855C315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Everything happens in one place: the UiPath Platform—where AI Agents aren’t just assistants, they’re true work partners, transforming complexity into a seamless, orchestrated operation.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break it down into three powerful layers: </a:t>
            </a:r>
            <a:r>
              <a:rPr lang="en-US" b="1" dirty="0"/>
              <a:t>Activities</a:t>
            </a:r>
            <a:r>
              <a:rPr lang="en-US" dirty="0"/>
              <a:t> (the building blocks—reading, processing, integrating), </a:t>
            </a:r>
            <a:r>
              <a:rPr lang="en-US" b="1" dirty="0"/>
              <a:t>Workflows</a:t>
            </a:r>
            <a:r>
              <a:rPr lang="en-US" dirty="0"/>
              <a:t> (connecting the dots with human-in-the-loop and testing), and </a:t>
            </a:r>
            <a:r>
              <a:rPr lang="en-US" b="1" dirty="0"/>
              <a:t>Processes</a:t>
            </a:r>
            <a:r>
              <a:rPr lang="en-US" dirty="0"/>
              <a:t> (the big picture—managing, optimizing, and enhancing enterprise operations).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Agentic Orchestration / Maestro takes automation even further—coordinating UiPath Agents, third-party AI models, people, robots, and tools into a single, intelligent system.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Your existing systems don’t need to be reinvented—our platform integrates seamlessly with your data, applications, and workflows while maintaining enterprise-grade security, governance, and AI trust.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We’re not just compatible with your tech stack—we enhance it. From cloud providers like AWS, Google, and Azure to enterprise apps like Salesforce and SAP, we turn digital chaos into a symphony of efficiency.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6D4BF-46AD-CBC7-A571-AF4108DD3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8B97D-45A5-1E45-A1E0-6392C6E8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6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8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8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479713-0D50-44A6-B1F4-4082749E61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c 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D2F92D-2232-B825-2B2D-AC671306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1" y="966275"/>
            <a:ext cx="7743825" cy="2039113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5400" b="1" i="0" cap="none" spc="-30" baseline="0">
                <a:solidFill>
                  <a:schemeClr val="bg1"/>
                </a:solidFill>
                <a:latin typeface="Encode Sans Normal ExtraBold" panose="02000000000000000000" pitchFamily="2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CFC0D3D-31F1-39A9-7186-66397F2588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1" y="3005389"/>
            <a:ext cx="7762875" cy="45268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1800" b="1" i="0" spc="0">
                <a:solidFill>
                  <a:schemeClr val="bg2">
                    <a:lumMod val="90000"/>
                  </a:schemeClr>
                </a:solidFill>
                <a:latin typeface="Encode Sans Normal ExtraBold" panose="02000000000000000000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– ALL CAPS</a:t>
            </a:r>
          </a:p>
        </p:txBody>
      </p:sp>
      <p:pic>
        <p:nvPicPr>
          <p:cNvPr id="4" name="Picture 3" descr="White text on a dark background of a logo reading Foster School of Business, University of Washington">
            <a:extLst>
              <a:ext uri="{FF2B5EF4-FFF2-40B4-BE49-F238E27FC236}">
                <a16:creationId xmlns:a16="http://schemas.microsoft.com/office/drawing/2014/main" id="{972C56C5-2F0E-B13F-6B45-D0F73E9B1AB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860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List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445" y="406036"/>
            <a:ext cx="8186406" cy="3693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C492763-7F70-C5FA-0820-3577947AC9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696" y="1323994"/>
            <a:ext cx="3958304" cy="369332"/>
          </a:xfrm>
        </p:spPr>
        <p:txBody>
          <a:bodyPr lIns="0" tIns="0" rIns="0" bIns="0">
            <a:noAutofit/>
          </a:bodyPr>
          <a:lstStyle>
            <a:lvl1pPr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6695" y="1785963"/>
            <a:ext cx="3958303" cy="369332"/>
          </a:xfrm>
        </p:spPr>
        <p:txBody>
          <a:bodyPr wrap="square" lIns="0" tIns="0" rIns="0" b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9F63A1E-80AC-873A-7B08-C7265BB596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696" y="2499651"/>
            <a:ext cx="3958304" cy="369332"/>
          </a:xfrm>
        </p:spPr>
        <p:txBody>
          <a:bodyPr lIns="0" tIns="0" rIns="0" bIns="0">
            <a:noAutofit/>
          </a:bodyPr>
          <a:lstStyle>
            <a:lvl1pPr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9324E9C-60EB-28A4-B685-42B2774AEF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695" y="2970083"/>
            <a:ext cx="3958303" cy="369332"/>
          </a:xfrm>
        </p:spPr>
        <p:txBody>
          <a:bodyPr wrap="square" lIns="0" tIns="0" rIns="0" b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FEE20B9-CD1F-8C9B-BEA0-B9D319CCC2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7547" y="1323994"/>
            <a:ext cx="3958304" cy="369332"/>
          </a:xfrm>
        </p:spPr>
        <p:txBody>
          <a:bodyPr lIns="0" tIns="0" rIns="0" bIns="0">
            <a:noAutofit/>
          </a:bodyPr>
          <a:lstStyle>
            <a:lvl1pPr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D8CB4E0-D660-D5F2-909F-028F7EFFC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3095" y="1785963"/>
            <a:ext cx="3958303" cy="369332"/>
          </a:xfrm>
        </p:spPr>
        <p:txBody>
          <a:bodyPr wrap="square" lIns="0" tIns="0" rIns="0" b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DAFFA5-C05C-EA69-DBA3-676A18E8CE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7547" y="2499651"/>
            <a:ext cx="3958304" cy="369332"/>
          </a:xfrm>
        </p:spPr>
        <p:txBody>
          <a:bodyPr lIns="0" tIns="0" rIns="0" bIns="0">
            <a:noAutofit/>
          </a:bodyPr>
          <a:lstStyle>
            <a:lvl1pPr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09874F-B2CF-BD5A-EE3E-7444C4E16C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3095" y="2966044"/>
            <a:ext cx="3958303" cy="369332"/>
          </a:xfrm>
        </p:spPr>
        <p:txBody>
          <a:bodyPr wrap="square" lIns="0" tIns="0" rIns="0" bIns="0">
            <a:noAutofit/>
          </a:bodyPr>
          <a:lstStyle>
            <a:lvl1pPr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9479997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C5F2F5B-6F0D-D207-EBEE-C1FD4E77DD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730" y="4367181"/>
            <a:ext cx="1222603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900"/>
            </a:lvl1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B892A-4F81-3DE8-DAB9-C9ACD1E4B2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8000" y="0"/>
            <a:ext cx="7366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ulleted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B5C0D-562C-B668-B0FD-B003E2FB7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2A43680B-0C4E-035C-8289-47EE40A3E9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9445" y="1089739"/>
            <a:ext cx="7061200" cy="1436291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Optional list of considerations</a:t>
            </a:r>
          </a:p>
          <a:p>
            <a:pPr lvl="0"/>
            <a:endParaRPr lang="en-US"/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Optional list of considerations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endParaRPr lang="en-US"/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Optional list of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0242508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Purple">
    <p:bg>
      <p:bgPr>
        <a:solidFill>
          <a:srgbClr val="32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text on a purple background of a logo reading Foster School of Business, University of Washington">
            <a:extLst>
              <a:ext uri="{FF2B5EF4-FFF2-40B4-BE49-F238E27FC236}">
                <a16:creationId xmlns:a16="http://schemas.microsoft.com/office/drawing/2014/main" id="{5B1E3909-C49C-88C9-7739-53611D8906B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4668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 text on a black background of a logo reading Foster School of Business, University of Washington">
            <a:extLst>
              <a:ext uri="{FF2B5EF4-FFF2-40B4-BE49-F238E27FC236}">
                <a16:creationId xmlns:a16="http://schemas.microsoft.com/office/drawing/2014/main" id="{896C50C3-4866-1537-1649-67A0A4D5C70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63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3290" y="4663394"/>
            <a:ext cx="209911" cy="207746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5521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ditable Image">
    <p:bg>
      <p:bgPr>
        <a:solidFill>
          <a:srgbClr val="32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6D98F01-CF66-FB1D-080E-A5DC501E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1" y="966275"/>
            <a:ext cx="8151113" cy="160547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5400" b="1" i="0" cap="none" spc="-30" baseline="0">
                <a:solidFill>
                  <a:schemeClr val="bg1"/>
                </a:solidFill>
                <a:latin typeface="Encode Sans Normal ExtraBold" panose="02000000000000000000" pitchFamily="2" charset="77"/>
              </a:defRPr>
            </a:lvl1pPr>
          </a:lstStyle>
          <a:p>
            <a:r>
              <a:rPr lang="en-US" dirty="0"/>
              <a:t>CLICK Insert Picture TO ADD BACKGROUND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C1B67E1-136D-93A1-515C-30F74BCF4E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1" y="3005389"/>
            <a:ext cx="7762875" cy="45268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1800" b="1" i="0" spc="0">
                <a:solidFill>
                  <a:schemeClr val="bg2">
                    <a:lumMod val="90000"/>
                  </a:schemeClr>
                </a:solidFill>
                <a:latin typeface="Encode Sans Normal ExtraBold" panose="02000000000000000000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– ALL CAPS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EDC79F-91AA-B3FB-6403-6121F91C5F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977" y="0"/>
            <a:ext cx="9144000" cy="514349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White text on a dark background of a logo reading Foster School of Business, University of Washington">
            <a:extLst>
              <a:ext uri="{FF2B5EF4-FFF2-40B4-BE49-F238E27FC236}">
                <a16:creationId xmlns:a16="http://schemas.microsoft.com/office/drawing/2014/main" id="{EB21C709-91F3-6CAF-A8BD-E48E13397E4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17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7EADFC-8076-BBF7-0C18-A21C6E2C1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1" y="966275"/>
            <a:ext cx="7743825" cy="2039113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5400" b="1" i="0" cap="none" spc="-30" baseline="0">
                <a:solidFill>
                  <a:schemeClr val="bg1"/>
                </a:solidFill>
                <a:latin typeface="Encode Sans Normal ExtraBold" panose="02000000000000000000" pitchFamily="2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2C3B490-F950-1939-70F3-B371859507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1" y="3005389"/>
            <a:ext cx="7762875" cy="45268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– ALL CAPS</a:t>
            </a:r>
          </a:p>
        </p:txBody>
      </p:sp>
      <p:pic>
        <p:nvPicPr>
          <p:cNvPr id="2" name="Picture 1" descr="White text on a black background of a logo reading Foster School of Business, University of Washington">
            <a:extLst>
              <a:ext uri="{FF2B5EF4-FFF2-40B4-BE49-F238E27FC236}">
                <a16:creationId xmlns:a16="http://schemas.microsoft.com/office/drawing/2014/main" id="{7E2379E8-F2CC-8B81-C601-399651B1C1E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AAD930-ED54-664A-1E97-0233B4FA4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1" y="966275"/>
            <a:ext cx="7743825" cy="2039113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5400" b="1" i="0" cap="none" spc="-30" baseline="0">
                <a:solidFill>
                  <a:schemeClr val="tx1"/>
                </a:solidFill>
                <a:latin typeface="Encode Sans Normal ExtraBold" panose="02000000000000000000" pitchFamily="2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75B9D8E-3EB1-968E-7670-B7DB44AABE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1" y="3005389"/>
            <a:ext cx="7762875" cy="45268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1800" b="1" i="0" spc="0">
                <a:solidFill>
                  <a:schemeClr val="tx2"/>
                </a:solidFill>
                <a:latin typeface="Encode Sans Normal ExtraBold" panose="02000000000000000000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– ALL CAPS</a:t>
            </a:r>
          </a:p>
        </p:txBody>
      </p:sp>
      <p:pic>
        <p:nvPicPr>
          <p:cNvPr id="3" name="Picture 2" descr="Black text on a gold background of a logo reading Foster School of Business, University of Washington">
            <a:extLst>
              <a:ext uri="{FF2B5EF4-FFF2-40B4-BE49-F238E27FC236}">
                <a16:creationId xmlns:a16="http://schemas.microsoft.com/office/drawing/2014/main" id="{FC35D0AB-3D5D-25E5-AA78-FD3B13ACFBF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4" y="4159567"/>
            <a:ext cx="1314904" cy="6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20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Foster Purpl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A4939C-77CE-3DA1-0128-ADAAB515A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1" y="966275"/>
            <a:ext cx="7743825" cy="2039113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5400" b="1" i="0" cap="none" spc="-30" baseline="0">
                <a:solidFill>
                  <a:schemeClr val="bg1"/>
                </a:solidFill>
                <a:latin typeface="Encode Sans Normal ExtraBold" panose="02000000000000000000" pitchFamily="2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DF57B08-8C4A-3347-B462-B99823F58A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1" y="3005389"/>
            <a:ext cx="7762875" cy="45268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1800" b="1" i="0" spc="0">
                <a:solidFill>
                  <a:schemeClr val="accent1"/>
                </a:solidFill>
                <a:latin typeface="Encode Sans Normal ExtraBold" panose="02000000000000000000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– ALL CAPS</a:t>
            </a:r>
          </a:p>
        </p:txBody>
      </p:sp>
      <p:pic>
        <p:nvPicPr>
          <p:cNvPr id="3" name="Picture 2" descr="White text on a purple background of a logo reading Foster School of Business, University of Washington">
            <a:extLst>
              <a:ext uri="{FF2B5EF4-FFF2-40B4-BE49-F238E27FC236}">
                <a16:creationId xmlns:a16="http://schemas.microsoft.com/office/drawing/2014/main" id="{9F5EA4AC-71C6-D854-3BA5-146AD76AEF5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11253" y="4157062"/>
            <a:ext cx="1314906" cy="6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23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1C90-5ECB-21EE-9F34-0F9BBB60A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3242DCD-EC6C-845B-8C72-889CBB153D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445" y="1083527"/>
            <a:ext cx="6134555" cy="20844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1701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280641-9D77-2460-1A27-076A4B03E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966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41C90-5ECB-21EE-9F34-0F9BBB60A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3242DCD-EC6C-845B-8C72-889CBB153D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444" y="1084196"/>
            <a:ext cx="6134555" cy="20844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56608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280641-9D77-2460-1A27-076A4B03E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96643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41C90-5ECB-21EE-9F34-0F9BBB60A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3242DCD-EC6C-845B-8C72-889CBB153D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444" y="1084196"/>
            <a:ext cx="6134555" cy="20844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2388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>
            <a:extLst>
              <a:ext uri="{FF2B5EF4-FFF2-40B4-BE49-F238E27FC236}">
                <a16:creationId xmlns:a16="http://schemas.microsoft.com/office/drawing/2014/main" id="{D6B2EAA1-56C8-BE7C-EE51-68C128950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46" y="406036"/>
            <a:ext cx="487302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C6CCC-8AA2-B4C9-2718-27DD013B16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78475" y="0"/>
            <a:ext cx="3565525" cy="5143500"/>
          </a:xfrm>
          <a:noFill/>
        </p:spPr>
        <p:txBody>
          <a:bodyPr wrap="square" lIns="0" tIns="0" rIns="0" bIns="0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0BF171-C36A-97F6-13E8-1D538C262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430" y="1085336"/>
            <a:ext cx="4872038" cy="2084481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69445" y="406036"/>
            <a:ext cx="613455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9445" y="928079"/>
            <a:ext cx="6134555" cy="20844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DCE893-6A75-F770-3EBA-345A9472F0A7}"/>
              </a:ext>
            </a:extLst>
          </p:cNvPr>
          <p:cNvSpPr txBox="1"/>
          <p:nvPr userDrawn="1"/>
        </p:nvSpPr>
        <p:spPr>
          <a:xfrm>
            <a:off x="285895" y="4807183"/>
            <a:ext cx="320624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spc="2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Uni Sans Regular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 FOSTER SCHOOL OF BUSINESS, UNIVERSITY OF WASHINGTON</a:t>
            </a:r>
            <a:endParaRPr lang="en-US" sz="1600" b="0" i="0" spc="20" baseline="0" dirty="0">
              <a:solidFill>
                <a:schemeClr val="tx1">
                  <a:lumMod val="65000"/>
                  <a:lumOff val="35000"/>
                </a:schemeClr>
              </a:solidFill>
              <a:latin typeface="Uni Sans Regular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B5DED1-6392-63AA-0761-1325CD3A98B5}"/>
              </a:ext>
            </a:extLst>
          </p:cNvPr>
          <p:cNvSpPr txBox="1"/>
          <p:nvPr userDrawn="1"/>
        </p:nvSpPr>
        <p:spPr>
          <a:xfrm>
            <a:off x="6182426" y="4807183"/>
            <a:ext cx="257051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Encode Sans Normal Medium" panose="02000000000000000000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foster.uw.edu</a:t>
            </a:r>
            <a:endParaRPr lang="en-US" sz="1600" b="0" i="0" dirty="0">
              <a:solidFill>
                <a:schemeClr val="tx1">
                  <a:lumMod val="65000"/>
                  <a:lumOff val="35000"/>
                </a:schemeClr>
              </a:solidFill>
              <a:latin typeface="Encode Sans Normal Medium" panose="02000000000000000000" pitchFamily="2" charset="77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715F98-A0BC-AA2E-45A5-62072B08C576}"/>
              </a:ext>
            </a:extLst>
          </p:cNvPr>
          <p:cNvCxnSpPr>
            <a:cxnSpLocks/>
          </p:cNvCxnSpPr>
          <p:nvPr userDrawn="1"/>
        </p:nvCxnSpPr>
        <p:spPr>
          <a:xfrm>
            <a:off x="391886" y="4737463"/>
            <a:ext cx="8282669" cy="0"/>
          </a:xfrm>
          <a:prstGeom prst="line">
            <a:avLst/>
          </a:prstGeom>
          <a:ln>
            <a:solidFill>
              <a:srgbClr val="C09F29">
                <a:alpha val="34419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4" r:id="rId2"/>
    <p:sldLayoutId id="2147483649" r:id="rId3"/>
    <p:sldLayoutId id="2147483663" r:id="rId4"/>
    <p:sldLayoutId id="2147483668" r:id="rId5"/>
    <p:sldLayoutId id="2147483669" r:id="rId6"/>
    <p:sldLayoutId id="2147483675" r:id="rId7"/>
    <p:sldLayoutId id="2147483676" r:id="rId8"/>
    <p:sldLayoutId id="2147483650" r:id="rId9"/>
    <p:sldLayoutId id="2147483665" r:id="rId10"/>
    <p:sldLayoutId id="2147483653" r:id="rId11"/>
    <p:sldLayoutId id="2147483671" r:id="rId12"/>
    <p:sldLayoutId id="2147483662" r:id="rId13"/>
    <p:sldLayoutId id="2147483667" r:id="rId14"/>
    <p:sldLayoutId id="2147483677" r:id="rId15"/>
  </p:sldLayoutIdLst>
  <p:transition>
    <p:fade/>
  </p:transition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i="0" kern="1200">
          <a:solidFill>
            <a:schemeClr val="tx2"/>
          </a:solidFill>
          <a:latin typeface="Encode Sans Normal ExtraBold" panose="02000000000000000000" pitchFamily="2" charset="77"/>
          <a:ea typeface="+mj-ea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defTabSz="457200" rtl="0" eaLnBrk="1" fontAlgn="base" hangingPunct="1">
        <a:lnSpc>
          <a:spcPct val="100000"/>
        </a:lnSpc>
        <a:spcBef>
          <a:spcPts val="0"/>
        </a:spcBef>
        <a:spcAft>
          <a:spcPts val="700"/>
        </a:spcAft>
        <a:buFont typeface="Arial" charset="0"/>
        <a:buNone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5938" indent="-174625" algn="l" defTabSz="457200" rtl="0" eaLnBrk="1" fontAlgn="base" hangingPunct="1">
        <a:lnSpc>
          <a:spcPct val="100000"/>
        </a:lnSpc>
        <a:spcBef>
          <a:spcPts val="0"/>
        </a:spcBef>
        <a:spcAft>
          <a:spcPts val="7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85800" indent="-169863" algn="l" defTabSz="457200" rtl="0" eaLnBrk="1" fontAlgn="base" hangingPunct="1">
        <a:lnSpc>
          <a:spcPct val="100000"/>
        </a:lnSpc>
        <a:spcBef>
          <a:spcPts val="0"/>
        </a:spcBef>
        <a:spcAft>
          <a:spcPts val="700"/>
        </a:spcAft>
        <a:buFont typeface="Arial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5663" indent="-169863" algn="l" defTabSz="457200" rtl="0" eaLnBrk="1" fontAlgn="base" hangingPunct="1">
        <a:lnSpc>
          <a:spcPct val="100000"/>
        </a:lnSpc>
        <a:spcBef>
          <a:spcPts val="0"/>
        </a:spcBef>
        <a:spcAft>
          <a:spcPts val="7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1875" indent="-176213" algn="l" defTabSz="457200" rtl="0" eaLnBrk="1" fontAlgn="base" hangingPunct="1">
        <a:lnSpc>
          <a:spcPct val="100000"/>
        </a:lnSpc>
        <a:spcBef>
          <a:spcPts val="0"/>
        </a:spcBef>
        <a:spcAft>
          <a:spcPts val="7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279" userDrawn="1">
          <p15:clr>
            <a:srgbClr val="F26B43"/>
          </p15:clr>
        </p15:guide>
        <p15:guide id="5" orient="horz" pos="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6B0663-EF24-1647-73F5-01EDE88C8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51" y="3079957"/>
            <a:ext cx="7762875" cy="452688"/>
          </a:xfrm>
        </p:spPr>
        <p:txBody>
          <a:bodyPr/>
          <a:lstStyle/>
          <a:p>
            <a:r>
              <a:rPr lang="en-US" spc="0" dirty="0">
                <a:solidFill>
                  <a:schemeClr val="bg2">
                    <a:lumMod val="90000"/>
                  </a:schemeClr>
                </a:solidFill>
              </a:rPr>
              <a:t>Adv. Advisory | ACCTG 528 | Class 02</a:t>
            </a:r>
          </a:p>
          <a:p>
            <a:r>
              <a:rPr lang="en-US" dirty="0"/>
              <a:t>MPAcc Class of 2026</a:t>
            </a:r>
            <a:endParaRPr lang="en-US" spc="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1A986F-1CE3-AE6A-F426-F9525E8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1" y="1140965"/>
            <a:ext cx="8095065" cy="1938992"/>
          </a:xfrm>
        </p:spPr>
        <p:txBody>
          <a:bodyPr anchor="t"/>
          <a:lstStyle/>
          <a:p>
            <a:r>
              <a:rPr lang="en-US" b="0" dirty="0"/>
              <a:t>Introduction to Automation Essentials</a:t>
            </a:r>
          </a:p>
        </p:txBody>
      </p:sp>
    </p:spTree>
    <p:extLst>
      <p:ext uri="{BB962C8B-B14F-4D97-AF65-F5344CB8AC3E}">
        <p14:creationId xmlns:p14="http://schemas.microsoft.com/office/powerpoint/2010/main" val="15396426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4039-8B99-51A8-47BB-44B6EC96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Web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089FE6-CD9B-88D0-1154-913BBF3A6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55988"/>
          <a:stretch>
            <a:fillRect/>
          </a:stretch>
        </p:blipFill>
        <p:spPr>
          <a:xfrm>
            <a:off x="-5601" y="988679"/>
            <a:ext cx="9149601" cy="20972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EE7453-C3F5-9235-81D5-E7B6CAAA4DA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004419" y="1752995"/>
            <a:ext cx="1729006" cy="14183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755704-1772-6246-C125-6A029B927B5C}"/>
              </a:ext>
            </a:extLst>
          </p:cNvPr>
          <p:cNvSpPr txBox="1"/>
          <p:nvPr/>
        </p:nvSpPr>
        <p:spPr>
          <a:xfrm>
            <a:off x="2733425" y="2694263"/>
            <a:ext cx="157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Name of solution (can contain multiple files)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B66AAC-C5D9-3515-5B1A-4AD00F31614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04419" y="2155710"/>
            <a:ext cx="1753730" cy="1861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77DEFCB-AEFE-0656-3EDC-8246D10BD329}"/>
              </a:ext>
            </a:extLst>
          </p:cNvPr>
          <p:cNvSpPr txBox="1"/>
          <p:nvPr/>
        </p:nvSpPr>
        <p:spPr>
          <a:xfrm>
            <a:off x="2758149" y="3648370"/>
            <a:ext cx="1574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Name of individual RPA file “.</a:t>
            </a:r>
            <a:r>
              <a:rPr lang="en-US" sz="1400" dirty="0" err="1">
                <a:latin typeface="+mj-lt"/>
              </a:rPr>
              <a:t>xaml</a:t>
            </a:r>
            <a:r>
              <a:rPr lang="en-US" sz="1400" dirty="0">
                <a:latin typeface="+mj-lt"/>
              </a:rPr>
              <a:t>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74F48-3F2E-2E47-E05C-431FD1E66495}"/>
              </a:ext>
            </a:extLst>
          </p:cNvPr>
          <p:cNvSpPr/>
          <p:nvPr/>
        </p:nvSpPr>
        <p:spPr>
          <a:xfrm>
            <a:off x="247111" y="1612834"/>
            <a:ext cx="709929" cy="2518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A2A1EE-0064-305A-B4B8-92F48440E2DB}"/>
              </a:ext>
            </a:extLst>
          </p:cNvPr>
          <p:cNvSpPr/>
          <p:nvPr/>
        </p:nvSpPr>
        <p:spPr>
          <a:xfrm>
            <a:off x="394773" y="2004099"/>
            <a:ext cx="709929" cy="1901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F97832-87EF-2892-79FF-F3BB34A8B85E}"/>
              </a:ext>
            </a:extLst>
          </p:cNvPr>
          <p:cNvSpPr/>
          <p:nvPr/>
        </p:nvSpPr>
        <p:spPr>
          <a:xfrm>
            <a:off x="0" y="1445037"/>
            <a:ext cx="247111" cy="98073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798A7F-3AA1-254E-6359-1CEAF2E66E7E}"/>
              </a:ext>
            </a:extLst>
          </p:cNvPr>
          <p:cNvCxnSpPr>
            <a:cxnSpLocks/>
            <a:stCxn id="19" idx="1"/>
            <a:endCxn id="17" idx="2"/>
          </p:cNvCxnSpPr>
          <p:nvPr/>
        </p:nvCxnSpPr>
        <p:spPr>
          <a:xfrm flipH="1" flipV="1">
            <a:off x="123556" y="2425767"/>
            <a:ext cx="198616" cy="1539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2745E9B-DF3B-9D86-7C35-6460D9785609}"/>
              </a:ext>
            </a:extLst>
          </p:cNvPr>
          <p:cNvSpPr txBox="1"/>
          <p:nvPr/>
        </p:nvSpPr>
        <p:spPr>
          <a:xfrm>
            <a:off x="322172" y="3488689"/>
            <a:ext cx="181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3. Solutions menu (for variables and arguments moving across the solution)</a:t>
            </a:r>
          </a:p>
        </p:txBody>
      </p:sp>
    </p:spTree>
    <p:extLst>
      <p:ext uri="{BB962C8B-B14F-4D97-AF65-F5344CB8AC3E}">
        <p14:creationId xmlns:p14="http://schemas.microsoft.com/office/powerpoint/2010/main" val="7954688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B8CD-F95B-1FED-F3B7-BDEA3059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A054-8BDF-36BD-E532-415EE4DE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Web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1C9C7-A265-60E4-B64E-E9AAC44F4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55988"/>
          <a:stretch>
            <a:fillRect/>
          </a:stretch>
        </p:blipFill>
        <p:spPr>
          <a:xfrm>
            <a:off x="-5601" y="988679"/>
            <a:ext cx="9149601" cy="20972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E2544C-4CE5-A93C-1CB1-4327456B8621}"/>
              </a:ext>
            </a:extLst>
          </p:cNvPr>
          <p:cNvCxnSpPr>
            <a:cxnSpLocks/>
          </p:cNvCxnSpPr>
          <p:nvPr/>
        </p:nvCxnSpPr>
        <p:spPr>
          <a:xfrm flipV="1">
            <a:off x="3826849" y="2324931"/>
            <a:ext cx="354197" cy="370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0F3DD0-3D52-7DF3-46AE-C1088720AA9C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04419" y="2155710"/>
            <a:ext cx="1753730" cy="1861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62ACA2-B864-5D4E-0CCE-4E606CADA9C1}"/>
              </a:ext>
            </a:extLst>
          </p:cNvPr>
          <p:cNvSpPr txBox="1"/>
          <p:nvPr/>
        </p:nvSpPr>
        <p:spPr>
          <a:xfrm>
            <a:off x="2758149" y="3648370"/>
            <a:ext cx="1574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Name of individual RPA file “.</a:t>
            </a:r>
            <a:r>
              <a:rPr lang="en-US" sz="1400" dirty="0" err="1">
                <a:latin typeface="+mj-lt"/>
              </a:rPr>
              <a:t>xaml</a:t>
            </a:r>
            <a:r>
              <a:rPr lang="en-US" sz="1400" dirty="0">
                <a:latin typeface="+mj-lt"/>
              </a:rPr>
              <a:t>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97A39-DD5A-E801-DED0-19F2B2F2355A}"/>
              </a:ext>
            </a:extLst>
          </p:cNvPr>
          <p:cNvSpPr/>
          <p:nvPr/>
        </p:nvSpPr>
        <p:spPr>
          <a:xfrm>
            <a:off x="3859270" y="2110646"/>
            <a:ext cx="709929" cy="2518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4C221F-5BC2-525F-1180-4FECB6083A3D}"/>
              </a:ext>
            </a:extLst>
          </p:cNvPr>
          <p:cNvSpPr/>
          <p:nvPr/>
        </p:nvSpPr>
        <p:spPr>
          <a:xfrm>
            <a:off x="394773" y="2004099"/>
            <a:ext cx="709929" cy="1901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ADE9C-E571-CCFC-094C-A53D785C05BD}"/>
              </a:ext>
            </a:extLst>
          </p:cNvPr>
          <p:cNvSpPr txBox="1"/>
          <p:nvPr/>
        </p:nvSpPr>
        <p:spPr>
          <a:xfrm>
            <a:off x="4628853" y="3837704"/>
            <a:ext cx="181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3. RPA Menu (configuration is the wrench, debug is the beaker)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4F475-2681-ACB7-015E-6569E4E16799}"/>
              </a:ext>
            </a:extLst>
          </p:cNvPr>
          <p:cNvSpPr txBox="1"/>
          <p:nvPr/>
        </p:nvSpPr>
        <p:spPr>
          <a:xfrm>
            <a:off x="2820454" y="2716642"/>
            <a:ext cx="1895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Menu to add new building block (UiPath “Activities”)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D594D9-EFBC-7823-DDD7-9D162C3B8712}"/>
              </a:ext>
            </a:extLst>
          </p:cNvPr>
          <p:cNvCxnSpPr>
            <a:cxnSpLocks/>
          </p:cNvCxnSpPr>
          <p:nvPr/>
        </p:nvCxnSpPr>
        <p:spPr>
          <a:xfrm flipV="1">
            <a:off x="4057938" y="1625074"/>
            <a:ext cx="3119865" cy="2340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CB90099-2EA6-E038-FA4D-1E16C60ED446}"/>
              </a:ext>
            </a:extLst>
          </p:cNvPr>
          <p:cNvSpPr/>
          <p:nvPr/>
        </p:nvSpPr>
        <p:spPr>
          <a:xfrm>
            <a:off x="6809051" y="1440299"/>
            <a:ext cx="709929" cy="1901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A8ADC3-3E83-213A-2848-6E3EC2A7016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5538515" y="1625074"/>
            <a:ext cx="3325953" cy="22126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9356284-B5DE-9714-3D2C-6AF625671824}"/>
              </a:ext>
            </a:extLst>
          </p:cNvPr>
          <p:cNvSpPr/>
          <p:nvPr/>
        </p:nvSpPr>
        <p:spPr>
          <a:xfrm>
            <a:off x="8896889" y="1381810"/>
            <a:ext cx="247111" cy="98073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662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F1A-D321-4395-5F2A-E5F61532F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45" y="406036"/>
            <a:ext cx="8053900" cy="369332"/>
          </a:xfrm>
        </p:spPr>
        <p:txBody>
          <a:bodyPr/>
          <a:lstStyle/>
          <a:p>
            <a:r>
              <a:rPr lang="en-US" dirty="0"/>
              <a:t>Create a new Agentic Process (launches Maestro)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E447F7-976E-C274-2433-4934FAEA3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5748" y="1039397"/>
            <a:ext cx="6623478" cy="3649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C6A879-B063-C0A4-EBD5-107FE0A5045F}"/>
              </a:ext>
            </a:extLst>
          </p:cNvPr>
          <p:cNvSpPr/>
          <p:nvPr/>
        </p:nvSpPr>
        <p:spPr>
          <a:xfrm>
            <a:off x="4331460" y="2946925"/>
            <a:ext cx="2695822" cy="33638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D07CFE-7C0F-FD32-D588-391D9CC95CB6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1923556" y="2357517"/>
            <a:ext cx="2407904" cy="757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CBA32B-FC91-242D-E064-C02954DEA68B}"/>
              </a:ext>
            </a:extLst>
          </p:cNvPr>
          <p:cNvSpPr txBox="1"/>
          <p:nvPr/>
        </p:nvSpPr>
        <p:spPr>
          <a:xfrm>
            <a:off x="349510" y="1880463"/>
            <a:ext cx="157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Where we start for Maestro Processes and add an agent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A4806-8CD9-2702-6D71-D52750B584BD}"/>
              </a:ext>
            </a:extLst>
          </p:cNvPr>
          <p:cNvSpPr/>
          <p:nvPr/>
        </p:nvSpPr>
        <p:spPr>
          <a:xfrm>
            <a:off x="4365415" y="3269887"/>
            <a:ext cx="2695822" cy="33638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3BD289-267E-33E2-19C9-124B506837A2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 flipV="1">
            <a:off x="1810639" y="3438080"/>
            <a:ext cx="2554776" cy="118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56E9DF-FB08-3BA8-C364-4EF6384028DF}"/>
              </a:ext>
            </a:extLst>
          </p:cNvPr>
          <p:cNvSpPr txBox="1"/>
          <p:nvPr/>
        </p:nvSpPr>
        <p:spPr>
          <a:xfrm>
            <a:off x="236593" y="3079923"/>
            <a:ext cx="157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In contrast here we start with just an agent</a:t>
            </a:r>
          </a:p>
        </p:txBody>
      </p:sp>
    </p:spTree>
    <p:extLst>
      <p:ext uri="{BB962C8B-B14F-4D97-AF65-F5344CB8AC3E}">
        <p14:creationId xmlns:p14="http://schemas.microsoft.com/office/powerpoint/2010/main" val="21541399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E8BE-F09D-5AC4-9AE8-E5BB494C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Maestro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88C92-F099-8CF6-DAB9-39570A294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8124" y="1013196"/>
            <a:ext cx="7039527" cy="3598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4EAEE5-5A9F-4847-1E51-354B20AEFAFD}"/>
              </a:ext>
            </a:extLst>
          </p:cNvPr>
          <p:cNvSpPr/>
          <p:nvPr/>
        </p:nvSpPr>
        <p:spPr>
          <a:xfrm>
            <a:off x="3344903" y="1591020"/>
            <a:ext cx="255843" cy="223240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CEAB6-BFD7-E7D6-6B45-D383AB610826}"/>
              </a:ext>
            </a:extLst>
          </p:cNvPr>
          <p:cNvSpPr txBox="1"/>
          <p:nvPr/>
        </p:nvSpPr>
        <p:spPr>
          <a:xfrm>
            <a:off x="225486" y="2707222"/>
            <a:ext cx="1819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UiPath BPMN elements menu (unconfigured by default)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12123D-163A-9DE3-3E68-94BF6A7572D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044810" y="2707222"/>
            <a:ext cx="1300093" cy="477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415281-88C9-290E-D7EC-B991EBE779C9}"/>
              </a:ext>
            </a:extLst>
          </p:cNvPr>
          <p:cNvSpPr/>
          <p:nvPr/>
        </p:nvSpPr>
        <p:spPr>
          <a:xfrm>
            <a:off x="7135952" y="1516005"/>
            <a:ext cx="1695352" cy="223240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B8F28-7153-7E9F-BE8B-4E7FB104CBC6}"/>
              </a:ext>
            </a:extLst>
          </p:cNvPr>
          <p:cNvSpPr txBox="1"/>
          <p:nvPr/>
        </p:nvSpPr>
        <p:spPr>
          <a:xfrm>
            <a:off x="7168326" y="2707222"/>
            <a:ext cx="1558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3. Configuration window (changes to selected element)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81978-F078-4C39-0B87-4D5637C6A140}"/>
              </a:ext>
            </a:extLst>
          </p:cNvPr>
          <p:cNvSpPr/>
          <p:nvPr/>
        </p:nvSpPr>
        <p:spPr>
          <a:xfrm>
            <a:off x="3772534" y="1516004"/>
            <a:ext cx="3286823" cy="266749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59179-0CE1-C809-5FE0-9A2E70B5001E}"/>
              </a:ext>
            </a:extLst>
          </p:cNvPr>
          <p:cNvSpPr txBox="1"/>
          <p:nvPr/>
        </p:nvSpPr>
        <p:spPr>
          <a:xfrm>
            <a:off x="4607709" y="1926424"/>
            <a:ext cx="181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Drag and drop BPMN canvas</a:t>
            </a:r>
          </a:p>
        </p:txBody>
      </p:sp>
    </p:spTree>
    <p:extLst>
      <p:ext uri="{BB962C8B-B14F-4D97-AF65-F5344CB8AC3E}">
        <p14:creationId xmlns:p14="http://schemas.microsoft.com/office/powerpoint/2010/main" val="297252189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07CAFF-7B56-89AB-6A97-1C9E3FEC8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9B9040F-F79C-BC1B-2CC0-BA0BFA80D0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8D75955-375D-6F7B-AA1A-5621B8052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977" y="4132991"/>
            <a:ext cx="9149977" cy="452688"/>
          </a:xfrm>
          <a:solidFill>
            <a:schemeClr val="tx2"/>
          </a:solidFill>
        </p:spPr>
        <p:txBody>
          <a:bodyPr anchor="ctr"/>
          <a:lstStyle/>
          <a:p>
            <a:pPr algn="ctr"/>
            <a:r>
              <a:rPr lang="en-US" dirty="0"/>
              <a:t>Automation Essentials | Essential Tools and Concepts</a:t>
            </a:r>
          </a:p>
        </p:txBody>
      </p:sp>
    </p:spTree>
    <p:extLst>
      <p:ext uri="{BB962C8B-B14F-4D97-AF65-F5344CB8AC3E}">
        <p14:creationId xmlns:p14="http://schemas.microsoft.com/office/powerpoint/2010/main" val="15778523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62A8C-8652-1A71-BF46-106A5572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2E4E465-8E8E-CCE2-1472-ED05FAB74B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893" r="26893"/>
          <a:stretch/>
        </p:blipFill>
        <p:spPr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807BE1-4EFF-C793-FAD7-75E9D207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do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8D3DB-CDA8-F118-42D7-74F4F24802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of Class 01 01 (UiPath Cloud set-up)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Essential tools and concepts</a:t>
            </a:r>
          </a:p>
          <a:p>
            <a:pPr marL="801688" lvl="1" indent="-285750"/>
            <a:r>
              <a:rPr lang="en-US" dirty="0"/>
              <a:t>Connectors and triggers (email, file-sharing platforms, APIs)</a:t>
            </a:r>
          </a:p>
          <a:p>
            <a:pPr marL="801688" lvl="1" indent="-285750"/>
            <a:r>
              <a:rPr lang="en-US" dirty="0"/>
              <a:t>Folders, files, variables (and objects)</a:t>
            </a:r>
          </a:p>
          <a:p>
            <a:pPr marL="801688" lvl="1" indent="-285750"/>
            <a:r>
              <a:rPr lang="en-US" dirty="0"/>
              <a:t>Activities and Loops</a:t>
            </a:r>
          </a:p>
          <a:p>
            <a:pPr marL="801688" lvl="1" indent="-285750"/>
            <a:r>
              <a:rPr lang="en-US" dirty="0"/>
              <a:t>LLMs and LLMs as Agents (API connectors)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5481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4F81-7F8B-BAC1-D0EB-3318D2C6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A0DA9E3-3C8E-6104-3CDB-4F7AE8891A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893" r="26893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85E30-7711-B15C-C364-66B78BB8A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UiPath Cloud: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RPA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Maestro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Connecting them together</a:t>
            </a:r>
          </a:p>
        </p:txBody>
      </p:sp>
    </p:spTree>
    <p:extLst>
      <p:ext uri="{BB962C8B-B14F-4D97-AF65-F5344CB8AC3E}">
        <p14:creationId xmlns:p14="http://schemas.microsoft.com/office/powerpoint/2010/main" val="40428857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AD66-8656-6826-2F17-CFCA9448B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B0E000-C945-5856-EA03-0B5E710268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893" r="26893"/>
          <a:stretch/>
        </p:blipFill>
        <p:spPr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F78156-D477-B26B-2AF9-C75E647F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will go next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DBF5A-2DEF-0724-6E31-E0E924DC6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Spreadsheets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Costs and benefits of RPA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 of Tasks for RPA versus 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Manipulation of files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0633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D327B-3D25-3436-3BD4-5A597C6A49EC}"/>
              </a:ext>
            </a:extLst>
          </p:cNvPr>
          <p:cNvSpPr txBox="1">
            <a:spLocks/>
          </p:cNvSpPr>
          <p:nvPr/>
        </p:nvSpPr>
        <p:spPr>
          <a:xfrm>
            <a:off x="528972" y="1643081"/>
            <a:ext cx="8086056" cy="1215717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806536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3DC0ED9-48FE-34EC-5ADA-355F4BC1D6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893" r="26893"/>
          <a:stretch/>
        </p:blipFill>
        <p:spPr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5F9A17-21D2-BB20-F9BF-BAAE67C5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do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3D1FA-978D-54C1-2B87-4B1136B2B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of Class 01 (UiPath Cloud set-up)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Essential tools and concepts</a:t>
            </a:r>
          </a:p>
          <a:p>
            <a:pPr marL="801688" lvl="1" indent="-285750"/>
            <a:r>
              <a:rPr lang="en-US" dirty="0"/>
              <a:t>Connectors and triggers (email, file-sharing platforms, APIs)</a:t>
            </a:r>
          </a:p>
          <a:p>
            <a:pPr marL="801688" lvl="1" indent="-285750"/>
            <a:r>
              <a:rPr lang="en-US" dirty="0"/>
              <a:t>Folders, files, variables (and objects)</a:t>
            </a:r>
          </a:p>
          <a:p>
            <a:pPr marL="801688" lvl="1" indent="-285750"/>
            <a:r>
              <a:rPr lang="en-US" dirty="0"/>
              <a:t>Activities and Loops</a:t>
            </a:r>
          </a:p>
          <a:p>
            <a:pPr marL="801688" lvl="1" indent="-285750"/>
            <a:r>
              <a:rPr lang="en-US" dirty="0"/>
              <a:t>LLMs and LLMs as Agents (API connectors)</a:t>
            </a:r>
          </a:p>
          <a:p>
            <a:pPr marL="801688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5144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8F4DF-CCF3-90C6-9880-092EC5E6B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EF66662-ED63-7DD1-8814-57B5F3462E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3601B3D-E3CA-05E7-469C-EB2CEEBD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977" y="4132991"/>
            <a:ext cx="9149977" cy="452688"/>
          </a:xfrm>
          <a:solidFill>
            <a:schemeClr val="tx2"/>
          </a:solidFill>
        </p:spPr>
        <p:txBody>
          <a:bodyPr anchor="ctr"/>
          <a:lstStyle/>
          <a:p>
            <a:pPr algn="ctr"/>
            <a:r>
              <a:rPr lang="en-US" dirty="0"/>
              <a:t>Automation Essentials | Review of Class 01</a:t>
            </a:r>
          </a:p>
        </p:txBody>
      </p:sp>
    </p:spTree>
    <p:extLst>
      <p:ext uri="{BB962C8B-B14F-4D97-AF65-F5344CB8AC3E}">
        <p14:creationId xmlns:p14="http://schemas.microsoft.com/office/powerpoint/2010/main" val="36039228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rectangular sign with white text&#10;&#10;AI-generated content may be incorrect.">
            <a:extLst>
              <a:ext uri="{FF2B5EF4-FFF2-40B4-BE49-F238E27FC236}">
                <a16:creationId xmlns:a16="http://schemas.microsoft.com/office/drawing/2014/main" id="{2D557AA9-8FEF-4C94-0D5E-108DEFD3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94" b="25622"/>
          <a:stretch/>
        </p:blipFill>
        <p:spPr>
          <a:xfrm>
            <a:off x="90488" y="840418"/>
            <a:ext cx="8963025" cy="3056263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B02A910-3949-34FF-B07A-868F3898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30" y="249687"/>
            <a:ext cx="4873022" cy="369332"/>
          </a:xfrm>
        </p:spPr>
        <p:txBody>
          <a:bodyPr/>
          <a:lstStyle/>
          <a:p>
            <a:r>
              <a:rPr lang="en-US" dirty="0"/>
              <a:t>Course Diagram (high-level)</a:t>
            </a:r>
          </a:p>
        </p:txBody>
      </p:sp>
    </p:spTree>
    <p:extLst>
      <p:ext uri="{BB962C8B-B14F-4D97-AF65-F5344CB8AC3E}">
        <p14:creationId xmlns:p14="http://schemas.microsoft.com/office/powerpoint/2010/main" val="22964734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06EC-4AB4-4292-4444-29AD0A66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with a rainbow of light&#10;&#10;AI-generated content may be incorrect.">
            <a:extLst>
              <a:ext uri="{FF2B5EF4-FFF2-40B4-BE49-F238E27FC236}">
                <a16:creationId xmlns:a16="http://schemas.microsoft.com/office/drawing/2014/main" id="{33AA38EF-6EDC-4C9D-99BD-8CEA67E6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9"/>
            <a:ext cx="9141619" cy="5142161"/>
          </a:xfrm>
          <a:prstGeom prst="rect">
            <a:avLst/>
          </a:prstGeom>
        </p:spPr>
      </p:pic>
      <p:pic>
        <p:nvPicPr>
          <p:cNvPr id="22" name="Picture 21" descr="A blue and black gradient&#10;&#10;Description automatically generated">
            <a:extLst>
              <a:ext uri="{FF2B5EF4-FFF2-40B4-BE49-F238E27FC236}">
                <a16:creationId xmlns:a16="http://schemas.microsoft.com/office/drawing/2014/main" id="{39273404-ABCA-9A2A-025B-1DBAB09B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0" y="1424554"/>
            <a:ext cx="8527416" cy="25567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BD02BD-CFE3-21E9-A91E-5CB8986D7D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4848" y="2104254"/>
            <a:ext cx="6889543" cy="1885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7DA506-1045-AF1A-6B15-28F7678DD5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12822" y="2789875"/>
            <a:ext cx="5113593" cy="1199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8DD51-62F5-63E5-D380-4CE3D01598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7275" y="4502979"/>
            <a:ext cx="7584687" cy="47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BE886-4A66-473D-DDCF-8F95E10126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4847" y="3842716"/>
            <a:ext cx="8609549" cy="542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BBDB1B-1E83-68C2-814F-A4D17EAF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67659" y="3936926"/>
            <a:ext cx="6203921" cy="328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699D1-3E3B-56E8-99EB-6BC57ED11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736399" y="2978412"/>
            <a:ext cx="1666441" cy="657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E31ABF-2E7D-D880-2DF8-6BCEEFE11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769863" y="2277669"/>
            <a:ext cx="3599511" cy="756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029ACC-ADB6-7D53-D1BF-F4499B716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38791" y="1586438"/>
            <a:ext cx="5408791" cy="1209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791B4-F783-45AB-DDAE-9FEF39B039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371238" y="788033"/>
            <a:ext cx="409469" cy="46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487939-7FC0-FE53-2D87-F70C9DC32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760651" y="800544"/>
            <a:ext cx="371378" cy="5094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B02BB-A7B3-265E-78BF-FCB0D2BDB49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954837" y="810066"/>
            <a:ext cx="423752" cy="4999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8005872-EF96-672F-B840-01C6BC6D2733}"/>
              </a:ext>
            </a:extLst>
          </p:cNvPr>
          <p:cNvSpPr txBox="1"/>
          <p:nvPr/>
        </p:nvSpPr>
        <p:spPr>
          <a:xfrm>
            <a:off x="2807456" y="131090"/>
            <a:ext cx="3510410" cy="461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8561" tIns="68561" rIns="68561" bIns="68561" numCol="1" spcCol="38100" rtlCol="0" anchor="t">
            <a:spAutoFit/>
          </a:bodyPr>
          <a:lstStyle/>
          <a:p>
            <a:pPr defTabSz="342797" hangingPunct="0"/>
            <a:r>
              <a:rPr lang="en-US" sz="2099" b="1" spc="-30">
                <a:solidFill>
                  <a:srgbClr val="FFFFFF"/>
                </a:solidFill>
                <a:latin typeface="HelveticaNeueLT Pro 55 Roman" panose="020B0604020202020204" pitchFamily="34" charset="77"/>
                <a:ea typeface="Calibri"/>
                <a:cs typeface="Calibri"/>
                <a:sym typeface="Helvetica"/>
              </a:rPr>
              <a:t>UiPath Agentic Automation</a:t>
            </a:r>
          </a:p>
        </p:txBody>
      </p:sp>
      <p:pic>
        <p:nvPicPr>
          <p:cNvPr id="3" name="Picture 2" descr="A black background with colorful lights&#10;&#10;AI-generated content may be incorrect.">
            <a:extLst>
              <a:ext uri="{FF2B5EF4-FFF2-40B4-BE49-F238E27FC236}">
                <a16:creationId xmlns:a16="http://schemas.microsoft.com/office/drawing/2014/main" id="{72094D30-8E66-4C43-3A8A-175236D1C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7700" y="1077512"/>
            <a:ext cx="6803840" cy="27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80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8C916-5C9C-7277-3D73-D9F980F37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730" y="4367181"/>
            <a:ext cx="1222603" cy="415498"/>
          </a:xfrm>
        </p:spPr>
        <p:txBody>
          <a:bodyPr/>
          <a:lstStyle/>
          <a:p>
            <a:r>
              <a:rPr lang="en-US" dirty="0">
                <a:latin typeface="+mj-lt"/>
              </a:rPr>
              <a:t>A screenshot of the UiPath Cloud Home page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B775B09-400D-5497-E895-F2AAD1A447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300" b="2300"/>
          <a:stretch/>
        </p:blipFill>
        <p:spPr>
          <a:xfrm>
            <a:off x="1778000" y="0"/>
            <a:ext cx="7366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37B825-0137-379A-EDD9-90233057C56A}"/>
              </a:ext>
            </a:extLst>
          </p:cNvPr>
          <p:cNvSpPr/>
          <p:nvPr/>
        </p:nvSpPr>
        <p:spPr>
          <a:xfrm>
            <a:off x="1819324" y="1724568"/>
            <a:ext cx="1312378" cy="61117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202658-3841-6EE3-CC11-3D8B4158782F}"/>
              </a:ext>
            </a:extLst>
          </p:cNvPr>
          <p:cNvCxnSpPr/>
          <p:nvPr/>
        </p:nvCxnSpPr>
        <p:spPr>
          <a:xfrm>
            <a:off x="1127602" y="1165505"/>
            <a:ext cx="650398" cy="4974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604E07-5FBC-6C73-FE79-BDFF27AA1786}"/>
              </a:ext>
            </a:extLst>
          </p:cNvPr>
          <p:cNvSpPr txBox="1"/>
          <p:nvPr/>
        </p:nvSpPr>
        <p:spPr>
          <a:xfrm>
            <a:off x="235803" y="743839"/>
            <a:ext cx="118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Where we start for RPA</a:t>
            </a:r>
          </a:p>
        </p:txBody>
      </p:sp>
    </p:spTree>
    <p:extLst>
      <p:ext uri="{BB962C8B-B14F-4D97-AF65-F5344CB8AC3E}">
        <p14:creationId xmlns:p14="http://schemas.microsoft.com/office/powerpoint/2010/main" val="383194546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4589-CD52-4F1A-1F86-7C0995F1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UiPath Cloud Home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154AEC-72C5-E0DF-A043-C51646BDD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2195" y="1055836"/>
            <a:ext cx="6969688" cy="34175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91B779-31C5-CC65-33EF-4A11B806B847}"/>
              </a:ext>
            </a:extLst>
          </p:cNvPr>
          <p:cNvSpPr/>
          <p:nvPr/>
        </p:nvSpPr>
        <p:spPr>
          <a:xfrm>
            <a:off x="2165185" y="2819005"/>
            <a:ext cx="1312378" cy="61117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C63BA8-D4B3-2F7C-2737-40D5EE7A655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439210" y="2757413"/>
            <a:ext cx="684651" cy="303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315A05-2469-97A8-2832-FC4751F4F089}"/>
              </a:ext>
            </a:extLst>
          </p:cNvPr>
          <p:cNvSpPr txBox="1"/>
          <p:nvPr/>
        </p:nvSpPr>
        <p:spPr>
          <a:xfrm>
            <a:off x="254754" y="2691520"/>
            <a:ext cx="118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Where we start for RPA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EEACD15-8A8E-300E-7DEB-FC2AD98F3345}"/>
              </a:ext>
            </a:extLst>
          </p:cNvPr>
          <p:cNvSpPr/>
          <p:nvPr/>
        </p:nvSpPr>
        <p:spPr>
          <a:xfrm rot="10800000">
            <a:off x="4221401" y="3797366"/>
            <a:ext cx="1193931" cy="19425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D3B27-A8FA-520F-D64A-8694F6259676}"/>
              </a:ext>
            </a:extLst>
          </p:cNvPr>
          <p:cNvSpPr txBox="1"/>
          <p:nvPr/>
        </p:nvSpPr>
        <p:spPr>
          <a:xfrm>
            <a:off x="5562161" y="3525160"/>
            <a:ext cx="1629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3. Might not be here – no need to worry.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35628A-ACCB-75EA-ED24-BFD75A0D80D7}"/>
              </a:ext>
            </a:extLst>
          </p:cNvPr>
          <p:cNvCxnSpPr/>
          <p:nvPr/>
        </p:nvCxnSpPr>
        <p:spPr>
          <a:xfrm flipV="1">
            <a:off x="1355018" y="1137078"/>
            <a:ext cx="810167" cy="123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DBB03D-2B77-D429-C300-B657A4B6E50B}"/>
              </a:ext>
            </a:extLst>
          </p:cNvPr>
          <p:cNvSpPr txBox="1"/>
          <p:nvPr/>
        </p:nvSpPr>
        <p:spPr>
          <a:xfrm>
            <a:off x="217641" y="1055836"/>
            <a:ext cx="118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Useful site-wide menu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BC6C7B-CEAA-0598-7D7A-64FDEC62F441}"/>
              </a:ext>
            </a:extLst>
          </p:cNvPr>
          <p:cNvSpPr/>
          <p:nvPr/>
        </p:nvSpPr>
        <p:spPr>
          <a:xfrm>
            <a:off x="2213308" y="4221495"/>
            <a:ext cx="1264255" cy="2518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A10748-1397-B93A-9928-AD357CFA5ED4}"/>
              </a:ext>
            </a:extLst>
          </p:cNvPr>
          <p:cNvSpPr txBox="1"/>
          <p:nvPr/>
        </p:nvSpPr>
        <p:spPr>
          <a:xfrm>
            <a:off x="217641" y="4002214"/>
            <a:ext cx="142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4. Useful helpers/starters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1AB90B-3940-C47E-4DC8-FAD52C9315C2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>
            <a:off x="1642980" y="4263824"/>
            <a:ext cx="570328" cy="83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2673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D78813-978C-7C92-517D-33795245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45" y="406036"/>
            <a:ext cx="6134555" cy="369332"/>
          </a:xfrm>
        </p:spPr>
        <p:txBody>
          <a:bodyPr/>
          <a:lstStyle/>
          <a:p>
            <a:r>
              <a:rPr lang="en-US" dirty="0"/>
              <a:t>UiPath Projects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655D8D-0C2F-B6F2-F9DF-E473BCEF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2240" y="1780717"/>
            <a:ext cx="7380674" cy="2106266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DE2BCA28-A371-2F1D-F30B-5B5B1DD6028A}"/>
              </a:ext>
            </a:extLst>
          </p:cNvPr>
          <p:cNvSpPr/>
          <p:nvPr/>
        </p:nvSpPr>
        <p:spPr>
          <a:xfrm>
            <a:off x="2269418" y="2624754"/>
            <a:ext cx="198988" cy="13834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7C852-09E7-07E8-CCEE-27D3BE333621}"/>
              </a:ext>
            </a:extLst>
          </p:cNvPr>
          <p:cNvSpPr txBox="1"/>
          <p:nvPr/>
        </p:nvSpPr>
        <p:spPr>
          <a:xfrm>
            <a:off x="243515" y="2311159"/>
            <a:ext cx="1857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Your projects (probably a template RPA and a Maestro Process, “Solution 1” and “Solution 2”?)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623018-F1E4-5525-D4E6-D7641B5C8D4F}"/>
              </a:ext>
            </a:extLst>
          </p:cNvPr>
          <p:cNvSpPr/>
          <p:nvPr/>
        </p:nvSpPr>
        <p:spPr>
          <a:xfrm>
            <a:off x="6957011" y="2225170"/>
            <a:ext cx="1264255" cy="2518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8FAE-1AAE-07B0-2005-4A3497D2AEF7}"/>
              </a:ext>
            </a:extLst>
          </p:cNvPr>
          <p:cNvSpPr txBox="1"/>
          <p:nvPr/>
        </p:nvSpPr>
        <p:spPr>
          <a:xfrm>
            <a:off x="4051682" y="1136281"/>
            <a:ext cx="1425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Create new and select from the choices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C5E6B4-6048-DFCB-71E6-86434B1BB6F7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>
            <a:off x="5477021" y="1505613"/>
            <a:ext cx="1479990" cy="845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8277A0A-8D20-AC76-E5E4-36116017780A}"/>
              </a:ext>
            </a:extLst>
          </p:cNvPr>
          <p:cNvSpPr/>
          <p:nvPr/>
        </p:nvSpPr>
        <p:spPr>
          <a:xfrm>
            <a:off x="6957010" y="1941268"/>
            <a:ext cx="1264255" cy="25189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D467C-F0B0-4CE2-6F53-744BF85726FA}"/>
              </a:ext>
            </a:extLst>
          </p:cNvPr>
          <p:cNvSpPr txBox="1"/>
          <p:nvPr/>
        </p:nvSpPr>
        <p:spPr>
          <a:xfrm>
            <a:off x="7335784" y="961778"/>
            <a:ext cx="1425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Consider later for certain processes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7EB696-FF9D-6F50-DC90-C34BC30E223B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224648" y="1331110"/>
            <a:ext cx="111136" cy="543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610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6A6F-0532-A2BD-7C96-853D14C8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45" y="406036"/>
            <a:ext cx="7565904" cy="369332"/>
          </a:xfrm>
        </p:spPr>
        <p:txBody>
          <a:bodyPr/>
          <a:lstStyle/>
          <a:p>
            <a:r>
              <a:rPr lang="en-US" dirty="0"/>
              <a:t>Create a new RPA Workflow (launches Studio)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589CB-7E1A-BB92-2CC9-91391686D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8257" y="1117428"/>
            <a:ext cx="5875788" cy="35732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0EEF6-2459-E594-0434-E8C75FF43DE5}"/>
              </a:ext>
            </a:extLst>
          </p:cNvPr>
          <p:cNvSpPr/>
          <p:nvPr/>
        </p:nvSpPr>
        <p:spPr>
          <a:xfrm>
            <a:off x="3322303" y="3491776"/>
            <a:ext cx="2695822" cy="33638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60AF2F-F982-912C-F980-78C442F8B445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1648762" y="2202418"/>
            <a:ext cx="1673541" cy="1457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3DB63D-7F3B-6D72-03D4-9225C06254B3}"/>
              </a:ext>
            </a:extLst>
          </p:cNvPr>
          <p:cNvSpPr txBox="1"/>
          <p:nvPr/>
        </p:nvSpPr>
        <p:spPr>
          <a:xfrm>
            <a:off x="74716" y="1833086"/>
            <a:ext cx="1574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1. Where we start for RPA workflows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353AC2-9CF4-857D-AF7B-44BB9B5AC3E7}"/>
              </a:ext>
            </a:extLst>
          </p:cNvPr>
          <p:cNvSpPr/>
          <p:nvPr/>
        </p:nvSpPr>
        <p:spPr>
          <a:xfrm>
            <a:off x="3322303" y="2829911"/>
            <a:ext cx="2695822" cy="62869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2F726-C833-C47E-48E3-003D57AF8FDE}"/>
              </a:ext>
            </a:extLst>
          </p:cNvPr>
          <p:cNvSpPr/>
          <p:nvPr/>
        </p:nvSpPr>
        <p:spPr>
          <a:xfrm>
            <a:off x="3322303" y="3855872"/>
            <a:ext cx="2695822" cy="62869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8586F8-27BE-1064-F932-0728B2106542}"/>
              </a:ext>
            </a:extLst>
          </p:cNvPr>
          <p:cNvCxnSpPr>
            <a:cxnSpLocks/>
            <a:stCxn id="18" idx="1"/>
            <a:endCxn id="13" idx="3"/>
          </p:cNvCxnSpPr>
          <p:nvPr/>
        </p:nvCxnSpPr>
        <p:spPr>
          <a:xfrm flipH="1">
            <a:off x="6018125" y="1759446"/>
            <a:ext cx="1656850" cy="1384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8FD50-1482-4DC8-B72F-4314A94717A2}"/>
              </a:ext>
            </a:extLst>
          </p:cNvPr>
          <p:cNvSpPr txBox="1"/>
          <p:nvPr/>
        </p:nvSpPr>
        <p:spPr>
          <a:xfrm>
            <a:off x="7674975" y="1282392"/>
            <a:ext cx="157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2. Where we start  new Agents and processes with agents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781EB2-63F4-992E-8D58-A3A8FA87CD2C}"/>
              </a:ext>
            </a:extLst>
          </p:cNvPr>
          <p:cNvCxnSpPr>
            <a:cxnSpLocks/>
            <a:stCxn id="21" idx="1"/>
            <a:endCxn id="14" idx="3"/>
          </p:cNvCxnSpPr>
          <p:nvPr/>
        </p:nvCxnSpPr>
        <p:spPr>
          <a:xfrm flipH="1">
            <a:off x="6018125" y="3697631"/>
            <a:ext cx="1605920" cy="472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B233DC-6935-B66A-9137-122D0C0411E5}"/>
              </a:ext>
            </a:extLst>
          </p:cNvPr>
          <p:cNvSpPr txBox="1"/>
          <p:nvPr/>
        </p:nvSpPr>
        <p:spPr>
          <a:xfrm>
            <a:off x="7624045" y="3220577"/>
            <a:ext cx="157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3. Additional Data Options and human-in-the-loop “Apps”</a:t>
            </a:r>
          </a:p>
        </p:txBody>
      </p:sp>
    </p:spTree>
    <p:extLst>
      <p:ext uri="{BB962C8B-B14F-4D97-AF65-F5344CB8AC3E}">
        <p14:creationId xmlns:p14="http://schemas.microsoft.com/office/powerpoint/2010/main" val="28283281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25 Foster Template">
  <a:themeElements>
    <a:clrScheme name="2025 Foster">
      <a:dk1>
        <a:srgbClr val="000000"/>
      </a:dk1>
      <a:lt1>
        <a:srgbClr val="FFFFFF"/>
      </a:lt1>
      <a:dk2>
        <a:srgbClr val="32006E"/>
      </a:dk2>
      <a:lt2>
        <a:srgbClr val="FFFFFF"/>
      </a:lt2>
      <a:accent1>
        <a:srgbClr val="B7A579"/>
      </a:accent1>
      <a:accent2>
        <a:srgbClr val="8C51FF"/>
      </a:accent2>
      <a:accent3>
        <a:srgbClr val="917B4C"/>
      </a:accent3>
      <a:accent4>
        <a:srgbClr val="000000"/>
      </a:accent4>
      <a:accent5>
        <a:srgbClr val="D6D5E6"/>
      </a:accent5>
      <a:accent6>
        <a:srgbClr val="C1BAEB"/>
      </a:accent6>
      <a:hlink>
        <a:srgbClr val="6A44AC"/>
      </a:hlink>
      <a:folHlink>
        <a:srgbClr val="6A45AB"/>
      </a:folHlink>
    </a:clrScheme>
    <a:fontScheme name="Custom 1">
      <a:majorFont>
        <a:latin typeface="Encode Sans Normal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83D68AC-D092-DE4D-91CD-78B5B2F14BB7}" vid="{76B0F23E-65E1-BF4F-AD56-3242312FE2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08c221-0eca-4d51-ae15-1dc733eb7f09">
      <Terms xmlns="http://schemas.microsoft.com/office/infopath/2007/PartnerControls"/>
    </lcf76f155ced4ddcb4097134ff3c332f>
    <TaxCatchAll xmlns="ab06a5aa-8e31-4bdb-9b13-38c58a92ec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02147D869F5D4A8DCDB203BDC4D329" ma:contentTypeVersion="15" ma:contentTypeDescription="Create a new document." ma:contentTypeScope="" ma:versionID="f17a597da68fab695020270d6a7086cb">
  <xsd:schema xmlns:xsd="http://www.w3.org/2001/XMLSchema" xmlns:xs="http://www.w3.org/2001/XMLSchema" xmlns:p="http://schemas.microsoft.com/office/2006/metadata/properties" xmlns:ns2="3e08c221-0eca-4d51-ae15-1dc733eb7f09" xmlns:ns3="59ca73c7-24b6-45ce-ba44-a049ea6a0300" xmlns:ns4="ab06a5aa-8e31-4bdb-9b13-38c58a92ec8a" targetNamespace="http://schemas.microsoft.com/office/2006/metadata/properties" ma:root="true" ma:fieldsID="50ee8e58bc979c30809c6ae6bdc56957" ns2:_="" ns3:_="" ns4:_="">
    <xsd:import namespace="3e08c221-0eca-4d51-ae15-1dc733eb7f09"/>
    <xsd:import namespace="59ca73c7-24b6-45ce-ba44-a049ea6a0300"/>
    <xsd:import namespace="ab06a5aa-8e31-4bdb-9b13-38c58a92e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8c221-0eca-4d51-ae15-1dc733eb7f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a73c7-24b6-45ce-ba44-a049ea6a030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6e45dac-407b-4abe-b599-ada99fe8f0c3}" ma:internalName="TaxCatchAll" ma:showField="CatchAllData" ma:web="59ca73c7-24b6-45ce-ba44-a049ea6a03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AB5FD-9BA7-405C-859C-9F45E41B01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56C4E-BE7C-4EF0-9A58-932F2D9A29D2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ab06a5aa-8e31-4bdb-9b13-38c58a92ec8a"/>
    <ds:schemaRef ds:uri="59ca73c7-24b6-45ce-ba44-a049ea6a0300"/>
    <ds:schemaRef ds:uri="3e08c221-0eca-4d51-ae15-1dc733eb7f0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87960B-CFD5-4D75-AB4F-AC2F70658F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8c221-0eca-4d51-ae15-1dc733eb7f09"/>
    <ds:schemaRef ds:uri="59ca73c7-24b6-45ce-ba44-a049ea6a0300"/>
    <ds:schemaRef ds:uri="ab06a5aa-8e31-4bdb-9b13-38c58a92e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642</Words>
  <Application>Microsoft Office PowerPoint</Application>
  <PresentationFormat>On-screen Show (16:9)</PresentationFormat>
  <Paragraphs>91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HelveticaNeueLT Pro 55 Roman</vt:lpstr>
      <vt:lpstr>Encode Sans Normal ExtraBold</vt:lpstr>
      <vt:lpstr>Encode Sans Normal Medium</vt:lpstr>
      <vt:lpstr>Uni Sans Regular</vt:lpstr>
      <vt:lpstr>Arial</vt:lpstr>
      <vt:lpstr>Open Sans Light</vt:lpstr>
      <vt:lpstr>Open Sans</vt:lpstr>
      <vt:lpstr>2025 Foster Template</vt:lpstr>
      <vt:lpstr>Introduction to Automation Essentials</vt:lpstr>
      <vt:lpstr>What will we do today?</vt:lpstr>
      <vt:lpstr>PowerPoint Presentation</vt:lpstr>
      <vt:lpstr>Course Diagram (high-level)</vt:lpstr>
      <vt:lpstr>PowerPoint Presentation</vt:lpstr>
      <vt:lpstr>PowerPoint Presentation</vt:lpstr>
      <vt:lpstr>UiPath Cloud Home</vt:lpstr>
      <vt:lpstr>UiPath Projects</vt:lpstr>
      <vt:lpstr>Create a new RPA Workflow (launches Studio)</vt:lpstr>
      <vt:lpstr>Studio Web Interface</vt:lpstr>
      <vt:lpstr>Studio Web Interface</vt:lpstr>
      <vt:lpstr>Create a new Agentic Process (launches Maestro)</vt:lpstr>
      <vt:lpstr>Maestro Interface</vt:lpstr>
      <vt:lpstr>PowerPoint Presentation</vt:lpstr>
      <vt:lpstr>What will we do today?</vt:lpstr>
      <vt:lpstr>Lab</vt:lpstr>
      <vt:lpstr>Where we will go next</vt:lpstr>
      <vt:lpstr>PowerPoint Presentation</vt:lpstr>
    </vt:vector>
  </TitlesOfParts>
  <Manager/>
  <Company>UW Foster School of Business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Foster Template</dc:title>
  <dc:subject/>
  <dc:creator>Stephanie Hennessy</dc:creator>
  <cp:keywords>PowerPoint, Template</cp:keywords>
  <dc:description/>
  <cp:lastModifiedBy>Asher Curtis</cp:lastModifiedBy>
  <cp:revision>5</cp:revision>
  <cp:lastPrinted>2026-04-01T16:38:15Z</cp:lastPrinted>
  <dcterms:created xsi:type="dcterms:W3CDTF">2026-02-18T18:51:35Z</dcterms:created>
  <dcterms:modified xsi:type="dcterms:W3CDTF">2026-04-01T16:39:17Z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0x010100CC02147D869F5D4A8DCDB203BDC4D329</vt:lpwstr>
  </property>
  <property fmtid="{D5CDD505-2E9C-101B-9397-08002B2CF9AE}" pid="3" name="ImageCreateDate">
    <vt:lpwstr/>
  </property>
  <property fmtid="{D5CDD505-2E9C-101B-9397-08002B2CF9AE}" pid="4" name="Foster Site Scope">
    <vt:lpwstr>Intranet</vt:lpwstr>
  </property>
  <property fmtid="{D5CDD505-2E9C-101B-9397-08002B2CF9AE}" pid="5" name="Foster Permission Form">
    <vt:lpwstr/>
  </property>
  <property fmtid="{D5CDD505-2E9C-101B-9397-08002B2CF9AE}" pid="6" name="This needs to be set to identify the intended use of this image.  Examples would be &quot;Homepage&quot; or &quot;Program Cent">
    <vt:lpwstr/>
  </property>
  <property fmtid="{D5CDD505-2E9C-101B-9397-08002B2CF9AE}" pid="7" name="Page Location">
    <vt:lpwstr>Brand</vt:lpwstr>
  </property>
  <property fmtid="{D5CDD505-2E9C-101B-9397-08002B2CF9AE}" pid="8" name="Caption">
    <vt:lpwstr/>
  </property>
  <property fmtid="{D5CDD505-2E9C-101B-9397-08002B2CF9AE}" pid="9" name="Source Image">
    <vt:lpwstr/>
  </property>
  <property fmtid="{D5CDD505-2E9C-101B-9397-08002B2CF9AE}" pid="10" name="Comments">
    <vt:lpwstr/>
  </property>
  <property fmtid="{D5CDD505-2E9C-101B-9397-08002B2CF9AE}" pid="11" name="Order">
    <vt:r8>2700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MediaServiceImageTags">
    <vt:lpwstr/>
  </property>
</Properties>
</file>