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1"/>
  </p:notesMasterIdLst>
  <p:handoutMasterIdLst>
    <p:handoutMasterId r:id="rId22"/>
  </p:handoutMasterIdLst>
  <p:sldIdLst>
    <p:sldId id="363" r:id="rId5"/>
    <p:sldId id="398" r:id="rId6"/>
    <p:sldId id="413" r:id="rId7"/>
    <p:sldId id="265" r:id="rId8"/>
    <p:sldId id="421" r:id="rId9"/>
    <p:sldId id="422" r:id="rId10"/>
    <p:sldId id="423" r:id="rId11"/>
    <p:sldId id="424" r:id="rId12"/>
    <p:sldId id="425" r:id="rId13"/>
    <p:sldId id="426" r:id="rId14"/>
    <p:sldId id="429" r:id="rId15"/>
    <p:sldId id="427" r:id="rId16"/>
    <p:sldId id="432" r:id="rId17"/>
    <p:sldId id="430" r:id="rId18"/>
    <p:sldId id="415" r:id="rId19"/>
    <p:sldId id="412" r:id="rId20"/>
  </p:sldIdLst>
  <p:sldSz cx="9144000" cy="5143500" type="screen16x9"/>
  <p:notesSz cx="7315200" cy="9601200"/>
  <p:embeddedFontLst>
    <p:embeddedFont>
      <p:font typeface="Encode Sans Normal ExtraBold" panose="02000000000000000000" pitchFamily="2" charset="0"/>
      <p:bold r:id="rId23"/>
    </p:embeddedFont>
    <p:embeddedFont>
      <p:font typeface="Encode Sans Normal Medium" panose="02000000000000000000" pitchFamily="2" charset="0"/>
      <p:regular r:id="rId24"/>
    </p:embeddedFont>
    <p:embeddedFont>
      <p:font typeface="Open Sans" panose="020B0606030504020204" pitchFamily="34" charset="0"/>
      <p:regular r:id="rId25"/>
      <p:bold r:id="rId26"/>
      <p:italic r:id="rId27"/>
      <p:boldItalic r:id="rId28"/>
    </p:embeddedFont>
    <p:embeddedFont>
      <p:font typeface="Open Sans Light" panose="020B0306030504020204" pitchFamily="34" charset="0"/>
      <p:regular r:id="rId29"/>
      <p:italic r:id="rId30"/>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lide Template" id="{8D555BDC-712A-D847-BE44-26DF3EC466F7}">
          <p14:sldIdLst>
            <p14:sldId id="363"/>
            <p14:sldId id="398"/>
            <p14:sldId id="413"/>
            <p14:sldId id="265"/>
            <p14:sldId id="421"/>
            <p14:sldId id="422"/>
            <p14:sldId id="423"/>
            <p14:sldId id="424"/>
            <p14:sldId id="425"/>
            <p14:sldId id="426"/>
            <p14:sldId id="429"/>
            <p14:sldId id="427"/>
            <p14:sldId id="432"/>
            <p14:sldId id="430"/>
            <p14:sldId id="415"/>
            <p14:sldId id="4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guide id="4" pos="228">
          <p15:clr>
            <a:srgbClr val="A4A3A4"/>
          </p15:clr>
        </p15:guide>
        <p15:guide id="5" pos="288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F29"/>
    <a:srgbClr val="32006E"/>
    <a:srgbClr val="361F6D"/>
    <a:srgbClr val="41298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5F187D-B514-4910-A7F6-FCBF7016DBDF}" v="10" dt="2026-04-13T16:45:52.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2"/>
    <p:restoredTop sz="96327"/>
  </p:normalViewPr>
  <p:slideViewPr>
    <p:cSldViewPr snapToGrid="0">
      <p:cViewPr varScale="1">
        <p:scale>
          <a:sx n="202" d="100"/>
          <a:sy n="202" d="100"/>
        </p:scale>
        <p:origin x="3402" y="168"/>
      </p:cViewPr>
      <p:guideLst>
        <p:guide orient="horz" pos="2160"/>
        <p:guide pos="2880"/>
        <p:guide orient="horz" pos="1620"/>
        <p:guide pos="228"/>
        <p:guide pos="2887"/>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5320" y="15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F87AE820-DFE1-4C3C-B564-108A438BD633}" type="datetimeFigureOut">
              <a:rPr lang="en-US">
                <a:latin typeface="Open Sans Light" panose="020B0606030504020204" pitchFamily="34" charset="0"/>
                <a:ea typeface="Open Sans Light" panose="020B0606030504020204" pitchFamily="34" charset="0"/>
                <a:cs typeface="Open Sans Light" panose="020B0606030504020204" pitchFamily="34" charset="0"/>
              </a:rPr>
              <a:pPr>
                <a:defRPr/>
              </a:pPr>
              <a:t>4/13/2026</a:t>
            </a:fld>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429C84BD-FF2B-4119-9416-77652C2C47E2}" type="slidenum">
              <a:rPr lang="en-US">
                <a:latin typeface="Open Sans Light" panose="020B0606030504020204" pitchFamily="34" charset="0"/>
                <a:ea typeface="Open Sans Light" panose="020B0606030504020204" pitchFamily="34" charset="0"/>
                <a:cs typeface="Open Sans Light" panose="020B0606030504020204" pitchFamily="34" charset="0"/>
              </a:rPr>
              <a:pPr>
                <a:defRPr/>
              </a:pPr>
              <a:t>‹#›</a:t>
            </a:fld>
            <a:endParaRPr lang="en-US">
              <a:latin typeface="Open Sans Light" panose="020B0606030504020204" pitchFamily="34" charset="0"/>
              <a:ea typeface="Open Sans Light" panose="020B0606030504020204" pitchFamily="34" charset="0"/>
              <a:cs typeface="Open Sans Light" panose="020B0606030504020204" pitchFamily="34" charset="0"/>
            </a:endParaRPr>
          </a:p>
        </p:txBody>
      </p:sp>
    </p:spTree>
    <p:extLst>
      <p:ext uri="{BB962C8B-B14F-4D97-AF65-F5344CB8AC3E}">
        <p14:creationId xmlns:p14="http://schemas.microsoft.com/office/powerpoint/2010/main" val="137617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fld id="{7C0560D2-22A1-4522-9A61-5BC081CC233D}" type="datetimeFigureOut">
              <a:rPr lang="en-US" smtClean="0"/>
              <a:pPr>
                <a:defRPr/>
              </a:pPr>
              <a:t>4/13/2026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Open Sans Light" panose="020B0606030504020204" pitchFamily="34" charset="0"/>
                <a:ea typeface="Open Sans Light" panose="020B0606030504020204" pitchFamily="34" charset="0"/>
                <a:cs typeface="Open Sans Light" panose="020B0606030504020204" pitchFamily="34" charset="0"/>
              </a:defRPr>
            </a:lvl1pPr>
          </a:lstStyle>
          <a:p>
            <a:pPr>
              <a:defRPr/>
            </a:pPr>
            <a:fld id="{7B479713-0D50-44A6-B1F4-4082749E615F}" type="slidenum">
              <a:rPr lang="en-US" smtClean="0"/>
              <a:pPr>
                <a:defRPr/>
              </a:pPr>
              <a:t>‹#›</a:t>
            </a:fld>
            <a:endParaRPr lang="en-US"/>
          </a:p>
        </p:txBody>
      </p:sp>
    </p:spTree>
    <p:extLst>
      <p:ext uri="{BB962C8B-B14F-4D97-AF65-F5344CB8AC3E}">
        <p14:creationId xmlns:p14="http://schemas.microsoft.com/office/powerpoint/2010/main" val="171921462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1pPr>
    <a:lvl2pPr marL="4572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2pPr>
    <a:lvl3pPr marL="9144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3pPr>
    <a:lvl4pPr marL="13716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4pPr>
    <a:lvl5pPr marL="1828800" algn="l" defTabSz="457200" rtl="0" fontAlgn="base">
      <a:spcBef>
        <a:spcPct val="30000"/>
      </a:spcBef>
      <a:spcAft>
        <a:spcPct val="0"/>
      </a:spcAft>
      <a:defRPr sz="1200" kern="1200">
        <a:solidFill>
          <a:schemeClr val="tx1"/>
        </a:solidFill>
        <a:latin typeface="Open Sans Light" panose="020B0606030504020204" pitchFamily="34" charset="0"/>
        <a:ea typeface="Open Sans Light" panose="020B0606030504020204" pitchFamily="34" charset="0"/>
        <a:cs typeface="Open Sans Light" panose="020B0606030504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a:t>
            </a:fld>
            <a:endParaRPr lang="en-US"/>
          </a:p>
        </p:txBody>
      </p:sp>
    </p:spTree>
    <p:extLst>
      <p:ext uri="{BB962C8B-B14F-4D97-AF65-F5344CB8AC3E}">
        <p14:creationId xmlns:p14="http://schemas.microsoft.com/office/powerpoint/2010/main" val="4219873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10</a:t>
            </a:fld>
            <a:endParaRPr lang="en-US"/>
          </a:p>
        </p:txBody>
      </p:sp>
    </p:spTree>
    <p:extLst>
      <p:ext uri="{BB962C8B-B14F-4D97-AF65-F5344CB8AC3E}">
        <p14:creationId xmlns:p14="http://schemas.microsoft.com/office/powerpoint/2010/main" val="386810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5D924-7E7A-A3EE-BD7D-18092AC8C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89337-150F-8AF5-0A97-92695421CE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D0379-A014-3958-5703-089E807F95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075898-A1CF-CA9E-0138-039EB8251703}"/>
              </a:ext>
            </a:extLst>
          </p:cNvPr>
          <p:cNvSpPr>
            <a:spLocks noGrp="1"/>
          </p:cNvSpPr>
          <p:nvPr>
            <p:ph type="sldNum" sz="quarter" idx="5"/>
          </p:nvPr>
        </p:nvSpPr>
        <p:spPr/>
        <p:txBody>
          <a:bodyPr/>
          <a:lstStyle/>
          <a:p>
            <a:pPr>
              <a:defRPr/>
            </a:pPr>
            <a:fld id="{7B479713-0D50-44A6-B1F4-4082749E615F}" type="slidenum">
              <a:rPr lang="en-US" smtClean="0"/>
              <a:pPr>
                <a:defRPr/>
              </a:pPr>
              <a:t>11</a:t>
            </a:fld>
            <a:endParaRPr lang="en-US"/>
          </a:p>
        </p:txBody>
      </p:sp>
    </p:spTree>
    <p:extLst>
      <p:ext uri="{BB962C8B-B14F-4D97-AF65-F5344CB8AC3E}">
        <p14:creationId xmlns:p14="http://schemas.microsoft.com/office/powerpoint/2010/main" val="351009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12</a:t>
            </a:fld>
            <a:endParaRPr lang="en-US"/>
          </a:p>
        </p:txBody>
      </p:sp>
    </p:spTree>
    <p:extLst>
      <p:ext uri="{BB962C8B-B14F-4D97-AF65-F5344CB8AC3E}">
        <p14:creationId xmlns:p14="http://schemas.microsoft.com/office/powerpoint/2010/main" val="177139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13</a:t>
            </a:fld>
            <a:endParaRPr lang="en-US"/>
          </a:p>
        </p:txBody>
      </p:sp>
    </p:spTree>
    <p:extLst>
      <p:ext uri="{BB962C8B-B14F-4D97-AF65-F5344CB8AC3E}">
        <p14:creationId xmlns:p14="http://schemas.microsoft.com/office/powerpoint/2010/main" val="188764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422BB-1425-5A75-0902-5BCF26980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2E767-DE6B-ADB7-6FCB-DD1BF0293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50004-3135-F765-B9E1-E221DA99BC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463212-F3AD-93CB-63EE-12089E3F4C33}"/>
              </a:ext>
            </a:extLst>
          </p:cNvPr>
          <p:cNvSpPr>
            <a:spLocks noGrp="1"/>
          </p:cNvSpPr>
          <p:nvPr>
            <p:ph type="sldNum" sz="quarter" idx="5"/>
          </p:nvPr>
        </p:nvSpPr>
        <p:spPr/>
        <p:txBody>
          <a:bodyPr/>
          <a:lstStyle/>
          <a:p>
            <a:pPr>
              <a:defRPr/>
            </a:pPr>
            <a:fld id="{7B479713-0D50-44A6-B1F4-4082749E615F}" type="slidenum">
              <a:rPr lang="en-US" smtClean="0"/>
              <a:pPr>
                <a:defRPr/>
              </a:pPr>
              <a:t>14</a:t>
            </a:fld>
            <a:endParaRPr lang="en-US"/>
          </a:p>
        </p:txBody>
      </p:sp>
    </p:spTree>
    <p:extLst>
      <p:ext uri="{BB962C8B-B14F-4D97-AF65-F5344CB8AC3E}">
        <p14:creationId xmlns:p14="http://schemas.microsoft.com/office/powerpoint/2010/main" val="4082017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15</a:t>
            </a:fld>
            <a:endParaRPr lang="en-US"/>
          </a:p>
        </p:txBody>
      </p:sp>
    </p:spTree>
    <p:extLst>
      <p:ext uri="{BB962C8B-B14F-4D97-AF65-F5344CB8AC3E}">
        <p14:creationId xmlns:p14="http://schemas.microsoft.com/office/powerpoint/2010/main" val="1423828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16</a:t>
            </a:fld>
            <a:endParaRPr lang="en-US"/>
          </a:p>
        </p:txBody>
      </p:sp>
    </p:spTree>
    <p:extLst>
      <p:ext uri="{BB962C8B-B14F-4D97-AF65-F5344CB8AC3E}">
        <p14:creationId xmlns:p14="http://schemas.microsoft.com/office/powerpoint/2010/main" val="215720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2</a:t>
            </a:fld>
            <a:endParaRPr lang="en-US"/>
          </a:p>
        </p:txBody>
      </p:sp>
    </p:spTree>
    <p:extLst>
      <p:ext uri="{BB962C8B-B14F-4D97-AF65-F5344CB8AC3E}">
        <p14:creationId xmlns:p14="http://schemas.microsoft.com/office/powerpoint/2010/main" val="288238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3</a:t>
            </a:fld>
            <a:endParaRPr lang="en-US"/>
          </a:p>
        </p:txBody>
      </p:sp>
    </p:spTree>
    <p:extLst>
      <p:ext uri="{BB962C8B-B14F-4D97-AF65-F5344CB8AC3E}">
        <p14:creationId xmlns:p14="http://schemas.microsoft.com/office/powerpoint/2010/main" val="279686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AA87F-74B0-1783-24C6-F2D06EC1C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BBDAE-9AC9-0C7F-AF56-E37B9838E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E4EAC-7A7B-FC63-1FDA-2855C315955B}"/>
              </a:ext>
            </a:extLst>
          </p:cNvPr>
          <p:cNvSpPr>
            <a:spLocks noGrp="1"/>
          </p:cNvSpPr>
          <p:nvPr>
            <p:ph type="body" idx="1"/>
          </p:nvPr>
        </p:nvSpPr>
        <p:spPr/>
        <p:txBody>
          <a:bodyPr>
            <a:normAutofit/>
          </a:bodyPr>
          <a:lstStyle/>
          <a:p>
            <a:pPr>
              <a:buFont typeface="Arial" panose="020B0604020202020204" pitchFamily="34" charset="0"/>
              <a:buChar char="•"/>
            </a:pPr>
            <a:r>
              <a:rPr lang="en-US" dirty="0"/>
              <a:t>Everything happens in one place: the UiPath Platform—where AI Agents aren’t just assistants, they’re true work partners, transforming complexity into a seamless, orchestrated operation.</a:t>
            </a:r>
          </a:p>
          <a:p>
            <a:pPr>
              <a:buFont typeface="Arial" panose="020B0604020202020204" pitchFamily="34" charset="0"/>
              <a:buChar char="•"/>
            </a:pPr>
            <a:endParaRPr lang="en-US" dirty="0"/>
          </a:p>
          <a:p>
            <a:pPr>
              <a:buFont typeface="Arial" panose="020B0604020202020204" pitchFamily="34" charset="0"/>
              <a:buChar char="•"/>
            </a:pPr>
            <a:r>
              <a:rPr lang="en-US" dirty="0"/>
              <a:t>We break it down into three powerful layers: </a:t>
            </a:r>
            <a:r>
              <a:rPr lang="en-US" b="1" dirty="0"/>
              <a:t>Activities</a:t>
            </a:r>
            <a:r>
              <a:rPr lang="en-US" dirty="0"/>
              <a:t> (the building blocks—reading, processing, integrating), </a:t>
            </a:r>
            <a:r>
              <a:rPr lang="en-US" b="1" dirty="0"/>
              <a:t>Workflows</a:t>
            </a:r>
            <a:r>
              <a:rPr lang="en-US" dirty="0"/>
              <a:t> (connecting the dots with human-in-the-loop and testing), and </a:t>
            </a:r>
            <a:r>
              <a:rPr lang="en-US" b="1" dirty="0"/>
              <a:t>Processes</a:t>
            </a:r>
            <a:r>
              <a:rPr lang="en-US" dirty="0"/>
              <a:t> (the big picture—managing, optimizing, and enhancing enterprise operations).</a:t>
            </a:r>
          </a:p>
          <a:p>
            <a:pPr>
              <a:buFont typeface="Arial" panose="020B0604020202020204" pitchFamily="34" charset="0"/>
              <a:buChar char="•"/>
            </a:pPr>
            <a:endParaRPr lang="en-US" dirty="0"/>
          </a:p>
          <a:p>
            <a:pPr>
              <a:buFont typeface="Arial" panose="020B0604020202020204" pitchFamily="34" charset="0"/>
              <a:buChar char="•"/>
            </a:pPr>
            <a:r>
              <a:rPr lang="en-US" dirty="0"/>
              <a:t>Agentic Orchestration / Maestro takes automation even further—coordinating UiPath Agents, third-party AI models, people, robots, and tools into a single, intelligent system.</a:t>
            </a:r>
          </a:p>
          <a:p>
            <a:pPr>
              <a:buFont typeface="Arial" panose="020B0604020202020204" pitchFamily="34" charset="0"/>
              <a:buChar char="•"/>
            </a:pPr>
            <a:endParaRPr lang="en-US" dirty="0"/>
          </a:p>
          <a:p>
            <a:pPr>
              <a:buFont typeface="Arial" panose="020B0604020202020204" pitchFamily="34" charset="0"/>
              <a:buChar char="•"/>
            </a:pPr>
            <a:r>
              <a:rPr lang="en-US" dirty="0"/>
              <a:t>Your existing systems don’t need to be reinvented—our platform integrates seamlessly with your data, applications, and workflows while maintaining enterprise-grade security, governance, and AI trust.</a:t>
            </a:r>
          </a:p>
          <a:p>
            <a:pPr>
              <a:buFont typeface="Arial" panose="020B0604020202020204" pitchFamily="34" charset="0"/>
              <a:buChar char="•"/>
            </a:pPr>
            <a:endParaRPr lang="en-US" dirty="0"/>
          </a:p>
          <a:p>
            <a:pPr>
              <a:buFont typeface="Arial" panose="020B0604020202020204" pitchFamily="34" charset="0"/>
              <a:buChar char="•"/>
            </a:pPr>
            <a:r>
              <a:rPr lang="en-US" dirty="0"/>
              <a:t>We’re not just compatible with your tech stack—we enhance it. From cloud providers like AWS, Google, and Azure to enterprise apps like Salesforce and SAP, we turn digital chaos into a symphony of efficiency.</a:t>
            </a:r>
          </a:p>
        </p:txBody>
      </p:sp>
      <p:sp>
        <p:nvSpPr>
          <p:cNvPr id="4" name="Slide Number Placeholder 3">
            <a:extLst>
              <a:ext uri="{FF2B5EF4-FFF2-40B4-BE49-F238E27FC236}">
                <a16:creationId xmlns:a16="http://schemas.microsoft.com/office/drawing/2014/main" id="{F216D4BF-46AD-CBC7-A571-AF4108DD3EFD}"/>
              </a:ext>
            </a:extLst>
          </p:cNvPr>
          <p:cNvSpPr>
            <a:spLocks noGrp="1"/>
          </p:cNvSpPr>
          <p:nvPr>
            <p:ph type="sldNum" sz="quarter" idx="5"/>
          </p:nvPr>
        </p:nvSpPr>
        <p:spPr/>
        <p:txBody>
          <a:bodyPr/>
          <a:lstStyle/>
          <a:p>
            <a:pPr defTabSz="483306">
              <a:defRPr/>
            </a:pPr>
            <a:fld id="{1618B97D-45A5-1E45-A1E0-6392C6E84CC6}" type="slidenum">
              <a:rPr lang="en-US">
                <a:solidFill>
                  <a:prstClr val="black"/>
                </a:solidFill>
                <a:latin typeface="Calibri"/>
                <a:ea typeface="+mn-ea"/>
                <a:cs typeface="+mn-cs"/>
              </a:rPr>
              <a:pPr defTabSz="483306">
                <a:defRPr/>
              </a:pPr>
              <a:t>4</a:t>
            </a:fld>
            <a:endParaRPr lang="en-US">
              <a:solidFill>
                <a:prstClr val="black"/>
              </a:solidFill>
              <a:latin typeface="Calibri"/>
              <a:ea typeface="+mn-ea"/>
              <a:cs typeface="+mn-cs"/>
            </a:endParaRPr>
          </a:p>
        </p:txBody>
      </p:sp>
    </p:spTree>
    <p:extLst>
      <p:ext uri="{BB962C8B-B14F-4D97-AF65-F5344CB8AC3E}">
        <p14:creationId xmlns:p14="http://schemas.microsoft.com/office/powerpoint/2010/main" val="36926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5</a:t>
            </a:fld>
            <a:endParaRPr lang="en-US"/>
          </a:p>
        </p:txBody>
      </p:sp>
    </p:spTree>
    <p:extLst>
      <p:ext uri="{BB962C8B-B14F-4D97-AF65-F5344CB8AC3E}">
        <p14:creationId xmlns:p14="http://schemas.microsoft.com/office/powerpoint/2010/main" val="104373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6</a:t>
            </a:fld>
            <a:endParaRPr lang="en-US"/>
          </a:p>
        </p:txBody>
      </p:sp>
    </p:spTree>
    <p:extLst>
      <p:ext uri="{BB962C8B-B14F-4D97-AF65-F5344CB8AC3E}">
        <p14:creationId xmlns:p14="http://schemas.microsoft.com/office/powerpoint/2010/main" val="421007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7</a:t>
            </a:fld>
            <a:endParaRPr lang="en-US"/>
          </a:p>
        </p:txBody>
      </p:sp>
    </p:spTree>
    <p:extLst>
      <p:ext uri="{BB962C8B-B14F-4D97-AF65-F5344CB8AC3E}">
        <p14:creationId xmlns:p14="http://schemas.microsoft.com/office/powerpoint/2010/main" val="3133979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8</a:t>
            </a:fld>
            <a:endParaRPr lang="en-US"/>
          </a:p>
        </p:txBody>
      </p:sp>
    </p:spTree>
    <p:extLst>
      <p:ext uri="{BB962C8B-B14F-4D97-AF65-F5344CB8AC3E}">
        <p14:creationId xmlns:p14="http://schemas.microsoft.com/office/powerpoint/2010/main" val="184086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B479713-0D50-44A6-B1F4-4082749E615F}" type="slidenum">
              <a:rPr lang="en-US" smtClean="0"/>
              <a:pPr>
                <a:defRPr/>
              </a:pPr>
              <a:t>9</a:t>
            </a:fld>
            <a:endParaRPr lang="en-US"/>
          </a:p>
        </p:txBody>
      </p:sp>
    </p:spTree>
    <p:extLst>
      <p:ext uri="{BB962C8B-B14F-4D97-AF65-F5344CB8AC3E}">
        <p14:creationId xmlns:p14="http://schemas.microsoft.com/office/powerpoint/2010/main" val="1694688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tic Title Slide">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D2F92D-2232-B825-2B2D-AC671306A0B0}"/>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2" name="Subtitle 2">
            <a:extLst>
              <a:ext uri="{FF2B5EF4-FFF2-40B4-BE49-F238E27FC236}">
                <a16:creationId xmlns:a16="http://schemas.microsoft.com/office/drawing/2014/main" id="{9CFC0D3D-31F1-39A9-7186-66397F25884B}"/>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bg2">
                    <a:lumMod val="90000"/>
                  </a:schemeClr>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4" name="Picture 3" descr="White text on a dark background of a logo reading Foster School of Business, University of Washington">
            <a:extLst>
              <a:ext uri="{FF2B5EF4-FFF2-40B4-BE49-F238E27FC236}">
                <a16:creationId xmlns:a16="http://schemas.microsoft.com/office/drawing/2014/main" id="{972C56C5-2F0E-B13F-6B45-D0F73E9B1AB2}"/>
              </a:ext>
            </a:extLst>
          </p:cNvPr>
          <p:cNvPicPr preferRelativeResize="0">
            <a:picLocks noChangeAspect="1"/>
          </p:cNvPicPr>
          <p:nvPr userDrawn="1"/>
        </p:nvPicPr>
        <p:blipFill>
          <a:blip r:embed="rId3"/>
          <a:srcRect/>
          <a:stretch/>
        </p:blipFill>
        <p:spPr>
          <a:xfrm>
            <a:off x="7411253" y="4157062"/>
            <a:ext cx="1314906" cy="648687"/>
          </a:xfrm>
          <a:prstGeom prst="rect">
            <a:avLst/>
          </a:prstGeom>
        </p:spPr>
      </p:pic>
    </p:spTree>
    <p:extLst>
      <p:ext uri="{BB962C8B-B14F-4D97-AF65-F5344CB8AC3E}">
        <p14:creationId xmlns:p14="http://schemas.microsoft.com/office/powerpoint/2010/main" val="40667860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Lists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445" y="406036"/>
            <a:ext cx="8186406" cy="369332"/>
          </a:xfrm>
        </p:spPr>
        <p:txBody>
          <a:bodyPr/>
          <a:lstStyle>
            <a:lvl1pPr>
              <a:defRPr>
                <a:solidFill>
                  <a:schemeClr val="tx2"/>
                </a:solidFill>
              </a:defRPr>
            </a:lvl1pPr>
          </a:lstStyle>
          <a:p>
            <a:r>
              <a:rPr lang="en-US"/>
              <a:t>CLICK TO EDIT TITLE STYLE</a:t>
            </a:r>
          </a:p>
        </p:txBody>
      </p:sp>
      <p:sp>
        <p:nvSpPr>
          <p:cNvPr id="3" name="Text Placeholder 4">
            <a:extLst>
              <a:ext uri="{FF2B5EF4-FFF2-40B4-BE49-F238E27FC236}">
                <a16:creationId xmlns:a16="http://schemas.microsoft.com/office/drawing/2014/main" id="{0C492763-7F70-C5FA-0820-3577947AC99F}"/>
              </a:ext>
            </a:extLst>
          </p:cNvPr>
          <p:cNvSpPr>
            <a:spLocks noGrp="1"/>
          </p:cNvSpPr>
          <p:nvPr>
            <p:ph type="body" sz="quarter" idx="20" hasCustomPrompt="1"/>
          </p:nvPr>
        </p:nvSpPr>
        <p:spPr>
          <a:xfrm>
            <a:off x="486696" y="1323994"/>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9" name="Text Placeholder 8"/>
          <p:cNvSpPr>
            <a:spLocks noGrp="1"/>
          </p:cNvSpPr>
          <p:nvPr>
            <p:ph type="body" sz="quarter" idx="13" hasCustomPrompt="1"/>
          </p:nvPr>
        </p:nvSpPr>
        <p:spPr>
          <a:xfrm>
            <a:off x="486695" y="1785963"/>
            <a:ext cx="3958303" cy="369332"/>
          </a:xfrm>
        </p:spPr>
        <p:txBody>
          <a:bodyPr wrap="square" lIns="0" tIns="0" rIns="0" bIns="0">
            <a:noAutofit/>
          </a:bodyPr>
          <a:lstStyle>
            <a:lvl1pPr>
              <a:defRPr sz="1800"/>
            </a:lvl1pPr>
          </a:lstStyle>
          <a:p>
            <a:pPr lvl="0"/>
            <a:r>
              <a:rPr lang="en-US"/>
              <a:t>Click to edit text</a:t>
            </a:r>
          </a:p>
        </p:txBody>
      </p:sp>
      <p:sp>
        <p:nvSpPr>
          <p:cNvPr id="4" name="Text Placeholder 4">
            <a:extLst>
              <a:ext uri="{FF2B5EF4-FFF2-40B4-BE49-F238E27FC236}">
                <a16:creationId xmlns:a16="http://schemas.microsoft.com/office/drawing/2014/main" id="{59F63A1E-80AC-873A-7B08-C7265BB5967D}"/>
              </a:ext>
            </a:extLst>
          </p:cNvPr>
          <p:cNvSpPr>
            <a:spLocks noGrp="1"/>
          </p:cNvSpPr>
          <p:nvPr>
            <p:ph type="body" sz="quarter" idx="14" hasCustomPrompt="1"/>
          </p:nvPr>
        </p:nvSpPr>
        <p:spPr>
          <a:xfrm>
            <a:off x="486696" y="2499651"/>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6" name="Text Placeholder 8">
            <a:extLst>
              <a:ext uri="{FF2B5EF4-FFF2-40B4-BE49-F238E27FC236}">
                <a16:creationId xmlns:a16="http://schemas.microsoft.com/office/drawing/2014/main" id="{69324E9C-60EB-28A4-B685-42B2774AEFAF}"/>
              </a:ext>
            </a:extLst>
          </p:cNvPr>
          <p:cNvSpPr>
            <a:spLocks noGrp="1"/>
          </p:cNvSpPr>
          <p:nvPr>
            <p:ph type="body" sz="quarter" idx="15" hasCustomPrompt="1"/>
          </p:nvPr>
        </p:nvSpPr>
        <p:spPr>
          <a:xfrm>
            <a:off x="486695" y="2970083"/>
            <a:ext cx="3958303" cy="369332"/>
          </a:xfrm>
        </p:spPr>
        <p:txBody>
          <a:bodyPr wrap="square" lIns="0" tIns="0" rIns="0" bIns="0">
            <a:noAutofit/>
          </a:bodyPr>
          <a:lstStyle>
            <a:lvl1pPr>
              <a:defRPr sz="1800"/>
            </a:lvl1pPr>
          </a:lstStyle>
          <a:p>
            <a:pPr lvl="0"/>
            <a:r>
              <a:rPr lang="en-US"/>
              <a:t>Click to edit text</a:t>
            </a:r>
          </a:p>
        </p:txBody>
      </p:sp>
      <p:sp>
        <p:nvSpPr>
          <p:cNvPr id="10" name="Text Placeholder 4">
            <a:extLst>
              <a:ext uri="{FF2B5EF4-FFF2-40B4-BE49-F238E27FC236}">
                <a16:creationId xmlns:a16="http://schemas.microsoft.com/office/drawing/2014/main" id="{DFEE20B9-CD1F-8C9B-BEA0-B9D319CCC211}"/>
              </a:ext>
            </a:extLst>
          </p:cNvPr>
          <p:cNvSpPr>
            <a:spLocks noGrp="1"/>
          </p:cNvSpPr>
          <p:nvPr>
            <p:ph type="body" sz="quarter" idx="22" hasCustomPrompt="1"/>
          </p:nvPr>
        </p:nvSpPr>
        <p:spPr>
          <a:xfrm>
            <a:off x="4697547" y="1323994"/>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11" name="Text Placeholder 8">
            <a:extLst>
              <a:ext uri="{FF2B5EF4-FFF2-40B4-BE49-F238E27FC236}">
                <a16:creationId xmlns:a16="http://schemas.microsoft.com/office/drawing/2014/main" id="{BD8CB4E0-D660-D5F2-909F-028F7EFFCD95}"/>
              </a:ext>
            </a:extLst>
          </p:cNvPr>
          <p:cNvSpPr>
            <a:spLocks noGrp="1"/>
          </p:cNvSpPr>
          <p:nvPr>
            <p:ph type="body" sz="quarter" idx="17" hasCustomPrompt="1"/>
          </p:nvPr>
        </p:nvSpPr>
        <p:spPr>
          <a:xfrm>
            <a:off x="4703095" y="1785963"/>
            <a:ext cx="3958303" cy="369332"/>
          </a:xfrm>
        </p:spPr>
        <p:txBody>
          <a:bodyPr wrap="square" lIns="0" tIns="0" rIns="0" bIns="0">
            <a:noAutofit/>
          </a:bodyPr>
          <a:lstStyle>
            <a:lvl1pPr>
              <a:defRPr sz="1800"/>
            </a:lvl1pPr>
          </a:lstStyle>
          <a:p>
            <a:pPr lvl="0"/>
            <a:r>
              <a:rPr lang="en-US" dirty="0"/>
              <a:t>Click to edit text</a:t>
            </a:r>
          </a:p>
        </p:txBody>
      </p:sp>
      <p:sp>
        <p:nvSpPr>
          <p:cNvPr id="8" name="Text Placeholder 4">
            <a:extLst>
              <a:ext uri="{FF2B5EF4-FFF2-40B4-BE49-F238E27FC236}">
                <a16:creationId xmlns:a16="http://schemas.microsoft.com/office/drawing/2014/main" id="{FDDAFFA5-C05C-EA69-DBA3-676A18E8CEF7}"/>
              </a:ext>
            </a:extLst>
          </p:cNvPr>
          <p:cNvSpPr>
            <a:spLocks noGrp="1"/>
          </p:cNvSpPr>
          <p:nvPr>
            <p:ph type="body" sz="quarter" idx="21" hasCustomPrompt="1"/>
          </p:nvPr>
        </p:nvSpPr>
        <p:spPr>
          <a:xfrm>
            <a:off x="4697547" y="2499651"/>
            <a:ext cx="3958304" cy="369332"/>
          </a:xfrm>
        </p:spPr>
        <p:txBody>
          <a:bodyPr lIns="0" tIns="0" rIns="0" bIns="0">
            <a:noAutofit/>
          </a:bodyPr>
          <a:lstStyle>
            <a:lvl1pPr>
              <a:defRPr sz="1800" b="1" i="0" spc="0">
                <a:solidFill>
                  <a:schemeClr val="accent1"/>
                </a:solidFill>
                <a:latin typeface="Encode Sans Normal ExtraBold" panose="02000000000000000000" pitchFamily="2" charset="77"/>
              </a:defRPr>
            </a:lvl1pPr>
            <a:lvl2pPr marL="0" indent="0">
              <a:buNone/>
              <a:defRPr sz="1800"/>
            </a:lvl2pPr>
          </a:lstStyle>
          <a:p>
            <a:pPr lvl="0"/>
            <a:r>
              <a:rPr lang="en-US" dirty="0"/>
              <a:t>CLICK TO EDIT TEXT</a:t>
            </a:r>
          </a:p>
        </p:txBody>
      </p:sp>
      <p:sp>
        <p:nvSpPr>
          <p:cNvPr id="13" name="Text Placeholder 8">
            <a:extLst>
              <a:ext uri="{FF2B5EF4-FFF2-40B4-BE49-F238E27FC236}">
                <a16:creationId xmlns:a16="http://schemas.microsoft.com/office/drawing/2014/main" id="{0D09874F-B2CF-BD5A-EE3E-7444C4E16C88}"/>
              </a:ext>
            </a:extLst>
          </p:cNvPr>
          <p:cNvSpPr>
            <a:spLocks noGrp="1"/>
          </p:cNvSpPr>
          <p:nvPr>
            <p:ph type="body" sz="quarter" idx="19" hasCustomPrompt="1"/>
          </p:nvPr>
        </p:nvSpPr>
        <p:spPr>
          <a:xfrm>
            <a:off x="4703095" y="2966044"/>
            <a:ext cx="3958303" cy="369332"/>
          </a:xfrm>
        </p:spPr>
        <p:txBody>
          <a:bodyPr wrap="square" lIns="0" tIns="0" rIns="0" bIns="0">
            <a:noAutofit/>
          </a:bodyPr>
          <a:lstStyle>
            <a:lvl1pPr>
              <a:defRPr sz="180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text</a:t>
            </a:r>
          </a:p>
        </p:txBody>
      </p:sp>
    </p:spTree>
    <p:extLst>
      <p:ext uri="{BB962C8B-B14F-4D97-AF65-F5344CB8AC3E}">
        <p14:creationId xmlns:p14="http://schemas.microsoft.com/office/powerpoint/2010/main" val="7947999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mage Only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CC5F2F5B-6F0D-D207-EBEE-C1FD4E77DD29}"/>
              </a:ext>
            </a:extLst>
          </p:cNvPr>
          <p:cNvSpPr>
            <a:spLocks noGrp="1"/>
          </p:cNvSpPr>
          <p:nvPr>
            <p:ph type="body" sz="quarter" idx="13" hasCustomPrompt="1"/>
          </p:nvPr>
        </p:nvSpPr>
        <p:spPr>
          <a:xfrm>
            <a:off x="216730" y="4367181"/>
            <a:ext cx="1222603" cy="369332"/>
          </a:xfrm>
        </p:spPr>
        <p:txBody>
          <a:bodyPr wrap="square">
            <a:spAutoFit/>
          </a:bodyPr>
          <a:lstStyle>
            <a:lvl1pPr>
              <a:lnSpc>
                <a:spcPct val="100000"/>
              </a:lnSpc>
              <a:defRPr sz="900"/>
            </a:lvl1pPr>
          </a:lstStyle>
          <a:p>
            <a:pPr lvl="0"/>
            <a:r>
              <a:rPr lang="en-US" dirty="0"/>
              <a:t>Image Caption Goes Here</a:t>
            </a:r>
          </a:p>
        </p:txBody>
      </p:sp>
      <p:sp>
        <p:nvSpPr>
          <p:cNvPr id="3" name="Picture Placeholder 2">
            <a:extLst>
              <a:ext uri="{FF2B5EF4-FFF2-40B4-BE49-F238E27FC236}">
                <a16:creationId xmlns:a16="http://schemas.microsoft.com/office/drawing/2014/main" id="{905B892A-4F81-3DE8-DAB9-C9ACD1E4B2D0}"/>
              </a:ext>
            </a:extLst>
          </p:cNvPr>
          <p:cNvSpPr>
            <a:spLocks noGrp="1"/>
          </p:cNvSpPr>
          <p:nvPr>
            <p:ph type="pic" sz="quarter" idx="14"/>
          </p:nvPr>
        </p:nvSpPr>
        <p:spPr>
          <a:xfrm>
            <a:off x="1778000" y="0"/>
            <a:ext cx="7366000" cy="5143500"/>
          </a:xfrm>
        </p:spPr>
        <p:txBody>
          <a:bodyPr/>
          <a:lstStyle/>
          <a:p>
            <a:r>
              <a:rPr lang="en-US"/>
              <a:t>Click icon to add picture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 Bulleted Lists">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6B5C0D-562C-B668-B0FD-B003E2FB7251}"/>
              </a:ext>
            </a:extLst>
          </p:cNvPr>
          <p:cNvSpPr>
            <a:spLocks noGrp="1"/>
          </p:cNvSpPr>
          <p:nvPr>
            <p:ph type="title" hasCustomPrompt="1"/>
          </p:nvPr>
        </p:nvSpPr>
        <p:spPr/>
        <p:txBody>
          <a:bodyPr/>
          <a:lstStyle/>
          <a:p>
            <a:r>
              <a:rPr lang="en-US"/>
              <a:t>CLICK TO EDIT TITLE STYLE</a:t>
            </a:r>
          </a:p>
        </p:txBody>
      </p:sp>
      <p:sp>
        <p:nvSpPr>
          <p:cNvPr id="3" name="Content Placeholder 12">
            <a:extLst>
              <a:ext uri="{FF2B5EF4-FFF2-40B4-BE49-F238E27FC236}">
                <a16:creationId xmlns:a16="http://schemas.microsoft.com/office/drawing/2014/main" id="{2A43680B-0C4E-035C-8289-47EE40A3E9E9}"/>
              </a:ext>
            </a:extLst>
          </p:cNvPr>
          <p:cNvSpPr>
            <a:spLocks noGrp="1"/>
          </p:cNvSpPr>
          <p:nvPr>
            <p:ph sz="quarter" idx="11" hasCustomPrompt="1"/>
          </p:nvPr>
        </p:nvSpPr>
        <p:spPr>
          <a:xfrm>
            <a:off x="469445" y="1089739"/>
            <a:ext cx="7061200" cy="1436291"/>
          </a:xfrm>
        </p:spPr>
        <p:txBody>
          <a:bodyPr lIns="0" tIns="0" rIns="0" bIns="0">
            <a:noAutofit/>
          </a:bodyPr>
          <a:lstStyle>
            <a:lvl1pPr marL="0" marR="0" indent="0" algn="l" defTabSz="457200" rtl="0" eaLnBrk="1" fontAlgn="base" latinLnBrk="0" hangingPunct="1">
              <a:lnSpc>
                <a:spcPct val="100000"/>
              </a:lnSpc>
              <a:spcBef>
                <a:spcPts val="0"/>
              </a:spcBef>
              <a:spcAft>
                <a:spcPts val="100"/>
              </a:spcAft>
              <a:buClrTx/>
              <a:buSzTx/>
              <a:buFont typeface="Arial"/>
              <a:buNone/>
              <a:tabLst/>
              <a:defRPr sz="1800">
                <a:solidFill>
                  <a:schemeClr val="tx1"/>
                </a:solidFill>
              </a:defRPr>
            </a:lvl1pPr>
          </a:lstStyle>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a:p>
            <a:pPr lvl="0"/>
            <a:endParaRPr lang="en-US"/>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endParaRPr lang="en-US"/>
          </a:p>
          <a:p>
            <a:pPr marL="285750" marR="0" lvl="0" indent="-285750" algn="l" defTabSz="457200" rtl="0" eaLnBrk="1" fontAlgn="base" latinLnBrk="0" hangingPunct="1">
              <a:lnSpc>
                <a:spcPct val="100000"/>
              </a:lnSpc>
              <a:spcBef>
                <a:spcPts val="0"/>
              </a:spcBef>
              <a:spcAft>
                <a:spcPts val="100"/>
              </a:spcAft>
              <a:buClrTx/>
              <a:buSzTx/>
              <a:buFont typeface="Arial"/>
              <a:buChar char="•"/>
              <a:tabLst/>
              <a:defRPr/>
            </a:pPr>
            <a:r>
              <a:rPr lang="en-US"/>
              <a:t>Optional list of considerations</a:t>
            </a:r>
          </a:p>
        </p:txBody>
      </p:sp>
    </p:spTree>
    <p:extLst>
      <p:ext uri="{BB962C8B-B14F-4D97-AF65-F5344CB8AC3E}">
        <p14:creationId xmlns:p14="http://schemas.microsoft.com/office/powerpoint/2010/main" val="102425082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 Purple">
    <p:bg>
      <p:bgPr>
        <a:solidFill>
          <a:srgbClr val="32006E"/>
        </a:solidFill>
        <a:effectLst/>
      </p:bgPr>
    </p:bg>
    <p:spTree>
      <p:nvGrpSpPr>
        <p:cNvPr id="1" name=""/>
        <p:cNvGrpSpPr/>
        <p:nvPr/>
      </p:nvGrpSpPr>
      <p:grpSpPr>
        <a:xfrm>
          <a:off x="0" y="0"/>
          <a:ext cx="0" cy="0"/>
          <a:chOff x="0" y="0"/>
          <a:chExt cx="0" cy="0"/>
        </a:xfrm>
      </p:grpSpPr>
      <p:pic>
        <p:nvPicPr>
          <p:cNvPr id="3" name="Picture 2" descr="White text on a purple background of a logo reading Foster School of Business, University of Washington">
            <a:extLst>
              <a:ext uri="{FF2B5EF4-FFF2-40B4-BE49-F238E27FC236}">
                <a16:creationId xmlns:a16="http://schemas.microsoft.com/office/drawing/2014/main" id="{5B1E3909-C49C-88C9-7739-53611D8906B0}"/>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31688466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Picture 1" descr="White text on a black background of a logo reading Foster School of Business, University of Washington">
            <a:extLst>
              <a:ext uri="{FF2B5EF4-FFF2-40B4-BE49-F238E27FC236}">
                <a16:creationId xmlns:a16="http://schemas.microsoft.com/office/drawing/2014/main" id="{896C50C3-4866-1537-1649-67A0A4D5C703}"/>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12090963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2928" name="Slide Number"/>
          <p:cNvSpPr txBox="1">
            <a:spLocks noGrp="1"/>
          </p:cNvSpPr>
          <p:nvPr>
            <p:ph type="sldNum" sz="quarter" idx="2"/>
          </p:nvPr>
        </p:nvSpPr>
        <p:spPr>
          <a:xfrm>
            <a:off x="6343290" y="4663394"/>
            <a:ext cx="209911" cy="207746"/>
          </a:xfrm>
          <a:prstGeom prst="rect">
            <a:avLst/>
          </a:prstGeom>
        </p:spPr>
        <p:txBody>
          <a:bodyPr lIns="45718" tIns="45718" rIns="45718" bIns="45718" anchor="ctr"/>
          <a:lstStyle>
            <a:lvl1pPr algn="r">
              <a:defRPr sz="900">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3695521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Editable Image">
    <p:bg>
      <p:bgPr>
        <a:solidFill>
          <a:srgbClr val="32006E"/>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6D98F01-CF66-FB1D-080E-A5DC501E862D}"/>
              </a:ext>
            </a:extLst>
          </p:cNvPr>
          <p:cNvSpPr>
            <a:spLocks noGrp="1"/>
          </p:cNvSpPr>
          <p:nvPr>
            <p:ph type="title" hasCustomPrompt="1"/>
          </p:nvPr>
        </p:nvSpPr>
        <p:spPr>
          <a:xfrm>
            <a:off x="361951" y="966275"/>
            <a:ext cx="8151113" cy="1605475"/>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Insert Picture TO ADD BACKGROUND</a:t>
            </a:r>
          </a:p>
        </p:txBody>
      </p:sp>
      <p:sp>
        <p:nvSpPr>
          <p:cNvPr id="4" name="Subtitle 2">
            <a:extLst>
              <a:ext uri="{FF2B5EF4-FFF2-40B4-BE49-F238E27FC236}">
                <a16:creationId xmlns:a16="http://schemas.microsoft.com/office/drawing/2014/main" id="{5C1B67E1-136D-93A1-515C-30F74BCF4E3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bg2">
                    <a:lumMod val="90000"/>
                  </a:schemeClr>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sp>
        <p:nvSpPr>
          <p:cNvPr id="6" name="Picture Placeholder 5">
            <a:extLst>
              <a:ext uri="{FF2B5EF4-FFF2-40B4-BE49-F238E27FC236}">
                <a16:creationId xmlns:a16="http://schemas.microsoft.com/office/drawing/2014/main" id="{C3EDC79F-91AA-B3FB-6403-6121F91C5FC6}"/>
              </a:ext>
            </a:extLst>
          </p:cNvPr>
          <p:cNvSpPr>
            <a:spLocks noGrp="1"/>
          </p:cNvSpPr>
          <p:nvPr>
            <p:ph type="pic" sz="quarter" idx="10"/>
          </p:nvPr>
        </p:nvSpPr>
        <p:spPr>
          <a:xfrm>
            <a:off x="-5977" y="0"/>
            <a:ext cx="9144000" cy="5143499"/>
          </a:xfrm>
          <a:noFill/>
        </p:spPr>
        <p:txBody>
          <a:bodyPr/>
          <a:lstStyle>
            <a:lvl1pPr>
              <a:defRPr>
                <a:solidFill>
                  <a:schemeClr val="bg1"/>
                </a:solidFill>
              </a:defRPr>
            </a:lvl1pPr>
          </a:lstStyle>
          <a:p>
            <a:endParaRPr lang="en-US" dirty="0"/>
          </a:p>
        </p:txBody>
      </p:sp>
      <p:pic>
        <p:nvPicPr>
          <p:cNvPr id="5" name="Picture 4" descr="White text on a dark background of a logo reading Foster School of Business, University of Washington">
            <a:extLst>
              <a:ext uri="{FF2B5EF4-FFF2-40B4-BE49-F238E27FC236}">
                <a16:creationId xmlns:a16="http://schemas.microsoft.com/office/drawing/2014/main" id="{EB21C709-91F3-6CAF-A8BD-E48E13397E4E}"/>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7478517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7EADFC-8076-BBF7-0C18-A21C6E2C17D2}"/>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4" name="Subtitle 2">
            <a:extLst>
              <a:ext uri="{FF2B5EF4-FFF2-40B4-BE49-F238E27FC236}">
                <a16:creationId xmlns:a16="http://schemas.microsoft.com/office/drawing/2014/main" id="{E2C3B490-F950-1939-70F3-B3718595072B}"/>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accent1"/>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2" name="Picture 1" descr="White text on a black background of a logo reading Foster School of Business, University of Washington">
            <a:extLst>
              <a:ext uri="{FF2B5EF4-FFF2-40B4-BE49-F238E27FC236}">
                <a16:creationId xmlns:a16="http://schemas.microsoft.com/office/drawing/2014/main" id="{7E2379E8-F2CC-8B81-C601-399651B1C1E2}"/>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Gold">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AAD930-ED54-664A-1E97-0233B4FA4C94}"/>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tx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5" name="Subtitle 2">
            <a:extLst>
              <a:ext uri="{FF2B5EF4-FFF2-40B4-BE49-F238E27FC236}">
                <a16:creationId xmlns:a16="http://schemas.microsoft.com/office/drawing/2014/main" id="{D75B9D8E-3EB1-968E-7670-B7DB44AABE5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tx2"/>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3" name="Picture 2" descr="Black text on a gold background of a logo reading Foster School of Business, University of Washington">
            <a:extLst>
              <a:ext uri="{FF2B5EF4-FFF2-40B4-BE49-F238E27FC236}">
                <a16:creationId xmlns:a16="http://schemas.microsoft.com/office/drawing/2014/main" id="{FC35D0AB-3D5D-25E5-AA78-FD3B13ACFBFF}"/>
              </a:ext>
            </a:extLst>
          </p:cNvPr>
          <p:cNvPicPr preferRelativeResize="0">
            <a:picLocks noChangeAspect="1"/>
          </p:cNvPicPr>
          <p:nvPr userDrawn="1"/>
        </p:nvPicPr>
        <p:blipFill>
          <a:blip r:embed="rId2"/>
          <a:srcRect/>
          <a:stretch/>
        </p:blipFill>
        <p:spPr>
          <a:xfrm>
            <a:off x="7411254" y="4159567"/>
            <a:ext cx="1314904" cy="643677"/>
          </a:xfrm>
          <a:prstGeom prst="rect">
            <a:avLst/>
          </a:prstGeom>
        </p:spPr>
      </p:pic>
    </p:spTree>
    <p:extLst>
      <p:ext uri="{BB962C8B-B14F-4D97-AF65-F5344CB8AC3E}">
        <p14:creationId xmlns:p14="http://schemas.microsoft.com/office/powerpoint/2010/main" val="38518920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Foster Purple">
    <p:bg>
      <p:bgPr>
        <a:solidFill>
          <a:schemeClr val="tx2">
            <a:lumMod val="75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A4939C-77CE-3DA1-0128-ADAAB515A0ED}"/>
              </a:ext>
            </a:extLst>
          </p:cNvPr>
          <p:cNvSpPr>
            <a:spLocks noGrp="1"/>
          </p:cNvSpPr>
          <p:nvPr>
            <p:ph type="title" hasCustomPrompt="1"/>
          </p:nvPr>
        </p:nvSpPr>
        <p:spPr>
          <a:xfrm>
            <a:off x="361951" y="966275"/>
            <a:ext cx="7743825" cy="2039113"/>
          </a:xfrm>
          <a:prstGeom prst="rect">
            <a:avLst/>
          </a:prstGeom>
        </p:spPr>
        <p:txBody>
          <a:bodyPr anchor="t" anchorCtr="0"/>
          <a:lstStyle>
            <a:lvl1pPr algn="l">
              <a:lnSpc>
                <a:spcPct val="100000"/>
              </a:lnSpc>
              <a:spcBef>
                <a:spcPts val="0"/>
              </a:spcBef>
              <a:defRPr sz="5400" b="1" i="0" cap="none" spc="-30" baseline="0">
                <a:solidFill>
                  <a:schemeClr val="bg1"/>
                </a:solidFill>
                <a:latin typeface="Encode Sans Normal ExtraBold" panose="02000000000000000000" pitchFamily="2" charset="77"/>
              </a:defRPr>
            </a:lvl1pPr>
          </a:lstStyle>
          <a:p>
            <a:r>
              <a:rPr lang="en-US" dirty="0"/>
              <a:t>CLICK TO EDIT </a:t>
            </a:r>
            <a:br>
              <a:rPr lang="en-US" dirty="0"/>
            </a:br>
            <a:r>
              <a:rPr lang="en-US" dirty="0"/>
              <a:t>TITLE STYLE</a:t>
            </a:r>
          </a:p>
        </p:txBody>
      </p:sp>
      <p:sp>
        <p:nvSpPr>
          <p:cNvPr id="5" name="Subtitle 2">
            <a:extLst>
              <a:ext uri="{FF2B5EF4-FFF2-40B4-BE49-F238E27FC236}">
                <a16:creationId xmlns:a16="http://schemas.microsoft.com/office/drawing/2014/main" id="{CDF57B08-8C4A-3347-B462-B99823F58A93}"/>
              </a:ext>
            </a:extLst>
          </p:cNvPr>
          <p:cNvSpPr>
            <a:spLocks noGrp="1"/>
          </p:cNvSpPr>
          <p:nvPr>
            <p:ph type="subTitle" idx="1" hasCustomPrompt="1"/>
          </p:nvPr>
        </p:nvSpPr>
        <p:spPr>
          <a:xfrm>
            <a:off x="361951" y="3005389"/>
            <a:ext cx="7762875" cy="452688"/>
          </a:xfrm>
          <a:prstGeom prst="rect">
            <a:avLst/>
          </a:prstGeom>
        </p:spPr>
        <p:txBody>
          <a:bodyPr anchor="t" anchorCtr="0"/>
          <a:lstStyle>
            <a:lvl1pPr marL="0" indent="0" algn="l">
              <a:spcBef>
                <a:spcPts val="0"/>
              </a:spcBef>
              <a:spcAft>
                <a:spcPts val="300"/>
              </a:spcAft>
              <a:buNone/>
              <a:defRPr sz="1800" b="1" i="0" spc="0">
                <a:solidFill>
                  <a:schemeClr val="accent1"/>
                </a:solidFill>
                <a:latin typeface="Encode Sans Normal ExtraBold"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 ALL CAPS</a:t>
            </a:r>
          </a:p>
        </p:txBody>
      </p:sp>
      <p:pic>
        <p:nvPicPr>
          <p:cNvPr id="3" name="Picture 2" descr="White text on a purple background of a logo reading Foster School of Business, University of Washington">
            <a:extLst>
              <a:ext uri="{FF2B5EF4-FFF2-40B4-BE49-F238E27FC236}">
                <a16:creationId xmlns:a16="http://schemas.microsoft.com/office/drawing/2014/main" id="{9F5EA4AC-71C6-D854-3BA5-146AD76AEF53}"/>
              </a:ext>
            </a:extLst>
          </p:cNvPr>
          <p:cNvPicPr preferRelativeResize="0">
            <a:picLocks noChangeAspect="1"/>
          </p:cNvPicPr>
          <p:nvPr userDrawn="1"/>
        </p:nvPicPr>
        <p:blipFill>
          <a:blip r:embed="rId2"/>
          <a:srcRect/>
          <a:stretch/>
        </p:blipFill>
        <p:spPr>
          <a:xfrm>
            <a:off x="7411253" y="4157062"/>
            <a:ext cx="1314906" cy="648687"/>
          </a:xfrm>
          <a:prstGeom prst="rect">
            <a:avLst/>
          </a:prstGeom>
        </p:spPr>
      </p:pic>
    </p:spTree>
    <p:extLst>
      <p:ext uri="{BB962C8B-B14F-4D97-AF65-F5344CB8AC3E}">
        <p14:creationId xmlns:p14="http://schemas.microsoft.com/office/powerpoint/2010/main" val="21338323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No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5" y="1083527"/>
            <a:ext cx="6134555" cy="2084481"/>
          </a:xfrm>
          <a:prstGeom prst="rect">
            <a:avLst/>
          </a:prstGeom>
        </p:spPr>
        <p:txBody>
          <a:bodyPr vert="horz" wrap="square" lIns="0" tIns="0" rIns="0" bIns="0"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71701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Slide - No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280641-9D77-2460-1A27-076A4B03E988}"/>
              </a:ext>
              <a:ext uri="{C183D7F6-B498-43B3-948B-1728B52AA6E4}">
                <adec:decorative xmlns:adec="http://schemas.microsoft.com/office/drawing/2017/decorative" val="1"/>
              </a:ext>
            </a:extLst>
          </p:cNvPr>
          <p:cNvSpPr/>
          <p:nvPr userDrawn="1"/>
        </p:nvSpPr>
        <p:spPr>
          <a:xfrm>
            <a:off x="0" y="0"/>
            <a:ext cx="9144000" cy="9664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lvl1pPr>
              <a:defRPr>
                <a:solidFill>
                  <a:schemeClr val="bg1"/>
                </a:solidFill>
              </a:defRPr>
            </a:lvl1p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4" y="1084196"/>
            <a:ext cx="6134555" cy="2084481"/>
          </a:xfrm>
          <a:prstGeom prst="rect">
            <a:avLst/>
          </a:prstGeom>
        </p:spPr>
        <p:txBody>
          <a:bodyPr vert="horz" wrap="square"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15660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Slide - No 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280641-9D77-2460-1A27-076A4B03E988}"/>
              </a:ext>
              <a:ext uri="{C183D7F6-B498-43B3-948B-1728B52AA6E4}">
                <adec:decorative xmlns:adec="http://schemas.microsoft.com/office/drawing/2017/decorative" val="1"/>
              </a:ext>
            </a:extLst>
          </p:cNvPr>
          <p:cNvSpPr/>
          <p:nvPr userDrawn="1"/>
        </p:nvSpPr>
        <p:spPr>
          <a:xfrm>
            <a:off x="0" y="0"/>
            <a:ext cx="9144000" cy="9664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41C90-5ECB-21EE-9F34-0F9BBB60ADCB}"/>
              </a:ext>
            </a:extLst>
          </p:cNvPr>
          <p:cNvSpPr>
            <a:spLocks noGrp="1"/>
          </p:cNvSpPr>
          <p:nvPr>
            <p:ph type="title" hasCustomPrompt="1"/>
          </p:nvPr>
        </p:nvSpPr>
        <p:spPr/>
        <p:txBody>
          <a:bodyPr/>
          <a:lstStyle>
            <a:lvl1pPr>
              <a:defRPr>
                <a:solidFill>
                  <a:schemeClr val="tx2"/>
                </a:solidFill>
              </a:defRPr>
            </a:lvl1pPr>
          </a:lstStyle>
          <a:p>
            <a:r>
              <a:rPr lang="en-US"/>
              <a:t>CLICK TO EDIT TITLE STYLE</a:t>
            </a:r>
          </a:p>
        </p:txBody>
      </p:sp>
      <p:sp>
        <p:nvSpPr>
          <p:cNvPr id="3" name="Text Placeholder 5">
            <a:extLst>
              <a:ext uri="{FF2B5EF4-FFF2-40B4-BE49-F238E27FC236}">
                <a16:creationId xmlns:a16="http://schemas.microsoft.com/office/drawing/2014/main" id="{03242DCD-EC6C-845B-8C72-889CBB153D65}"/>
              </a:ext>
            </a:extLst>
          </p:cNvPr>
          <p:cNvSpPr>
            <a:spLocks noGrp="1"/>
          </p:cNvSpPr>
          <p:nvPr>
            <p:ph idx="1" hasCustomPrompt="1"/>
          </p:nvPr>
        </p:nvSpPr>
        <p:spPr>
          <a:xfrm>
            <a:off x="469444" y="1084196"/>
            <a:ext cx="6134555" cy="2084481"/>
          </a:xfrm>
          <a:prstGeom prst="rect">
            <a:avLst/>
          </a:prstGeom>
        </p:spPr>
        <p:txBody>
          <a:bodyPr vert="horz" wrap="square" lIns="0" tIns="0" rIns="0" bIns="0" rtlCol="0">
            <a:no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2388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Slide - Editable Image">
    <p:spTree>
      <p:nvGrpSpPr>
        <p:cNvPr id="1" name=""/>
        <p:cNvGrpSpPr/>
        <p:nvPr/>
      </p:nvGrpSpPr>
      <p:grpSpPr>
        <a:xfrm>
          <a:off x="0" y="0"/>
          <a:ext cx="0" cy="0"/>
          <a:chOff x="0" y="0"/>
          <a:chExt cx="0" cy="0"/>
        </a:xfrm>
      </p:grpSpPr>
      <p:sp>
        <p:nvSpPr>
          <p:cNvPr id="2" name="Title Placeholder 2">
            <a:extLst>
              <a:ext uri="{FF2B5EF4-FFF2-40B4-BE49-F238E27FC236}">
                <a16:creationId xmlns:a16="http://schemas.microsoft.com/office/drawing/2014/main" id="{D6B2EAA1-56C8-BE7C-EE51-68C12895021A}"/>
              </a:ext>
            </a:extLst>
          </p:cNvPr>
          <p:cNvSpPr>
            <a:spLocks noGrp="1"/>
          </p:cNvSpPr>
          <p:nvPr>
            <p:ph type="title" hasCustomPrompt="1"/>
          </p:nvPr>
        </p:nvSpPr>
        <p:spPr>
          <a:xfrm>
            <a:off x="469446" y="406036"/>
            <a:ext cx="4873022" cy="369332"/>
          </a:xfrm>
          <a:prstGeom prst="rect">
            <a:avLst/>
          </a:prstGeom>
        </p:spPr>
        <p:txBody>
          <a:bodyPr vert="horz" wrap="square" lIns="0" tIns="0" rIns="0" bIns="0" rtlCol="0" anchor="t" anchorCtr="0">
            <a:noAutofit/>
          </a:bodyPr>
          <a:lstStyle/>
          <a:p>
            <a:r>
              <a:rPr lang="en-US" dirty="0"/>
              <a:t>CLICK TO EDIT TITLE STYLE</a:t>
            </a:r>
          </a:p>
        </p:txBody>
      </p:sp>
      <p:sp>
        <p:nvSpPr>
          <p:cNvPr id="3" name="Picture Placeholder 2">
            <a:extLst>
              <a:ext uri="{FF2B5EF4-FFF2-40B4-BE49-F238E27FC236}">
                <a16:creationId xmlns:a16="http://schemas.microsoft.com/office/drawing/2014/main" id="{C20C6CCC-8AA2-B4C9-2718-27DD013B166E}"/>
              </a:ext>
            </a:extLst>
          </p:cNvPr>
          <p:cNvSpPr>
            <a:spLocks noGrp="1"/>
          </p:cNvSpPr>
          <p:nvPr>
            <p:ph type="pic" sz="quarter" idx="12"/>
          </p:nvPr>
        </p:nvSpPr>
        <p:spPr>
          <a:xfrm>
            <a:off x="5578475" y="0"/>
            <a:ext cx="3565525" cy="5143500"/>
          </a:xfrm>
          <a:noFill/>
        </p:spPr>
        <p:txBody>
          <a:bodyPr wrap="square" lIns="0" tIns="0" rIns="0" bIns="0">
            <a:noAutofit/>
          </a:bodyPr>
          <a:lstStyle/>
          <a:p>
            <a:r>
              <a:rPr lang="en-US"/>
              <a:t>Click icon to add picture</a:t>
            </a:r>
          </a:p>
        </p:txBody>
      </p:sp>
      <p:sp>
        <p:nvSpPr>
          <p:cNvPr id="6" name="Text Placeholder 5">
            <a:extLst>
              <a:ext uri="{FF2B5EF4-FFF2-40B4-BE49-F238E27FC236}">
                <a16:creationId xmlns:a16="http://schemas.microsoft.com/office/drawing/2014/main" id="{4B0BF171-C36A-97F6-13E8-1D538C2626BB}"/>
              </a:ext>
            </a:extLst>
          </p:cNvPr>
          <p:cNvSpPr>
            <a:spLocks noGrp="1"/>
          </p:cNvSpPr>
          <p:nvPr>
            <p:ph type="body" sz="quarter" idx="13" hasCustomPrompt="1"/>
          </p:nvPr>
        </p:nvSpPr>
        <p:spPr>
          <a:xfrm>
            <a:off x="470430" y="1085336"/>
            <a:ext cx="4872038" cy="2084481"/>
          </a:xfrm>
        </p:spPr>
        <p:txBody>
          <a:bodyPr lIns="0" tIns="0" rIns="0" bIns="0"/>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69445" y="406036"/>
            <a:ext cx="6134555" cy="369332"/>
          </a:xfrm>
          <a:prstGeom prst="rect">
            <a:avLst/>
          </a:prstGeom>
        </p:spPr>
        <p:txBody>
          <a:bodyPr vert="horz" wrap="square" lIns="0" tIns="0" rIns="0" bIns="0" rtlCol="0" anchor="t" anchorCtr="0">
            <a:noAutofit/>
          </a:bodyPr>
          <a:lstStyle/>
          <a:p>
            <a:r>
              <a:rPr lang="en-US" dirty="0"/>
              <a:t>CLICK TO EDIT TITLE STYLE</a:t>
            </a:r>
          </a:p>
        </p:txBody>
      </p:sp>
      <p:sp>
        <p:nvSpPr>
          <p:cNvPr id="6" name="Text Placeholder 5"/>
          <p:cNvSpPr>
            <a:spLocks noGrp="1"/>
          </p:cNvSpPr>
          <p:nvPr>
            <p:ph type="body" idx="1"/>
          </p:nvPr>
        </p:nvSpPr>
        <p:spPr>
          <a:xfrm>
            <a:off x="469445" y="928079"/>
            <a:ext cx="6134555" cy="2084481"/>
          </a:xfrm>
          <a:prstGeom prst="rect">
            <a:avLst/>
          </a:prstGeom>
        </p:spPr>
        <p:txBody>
          <a:bodyPr vert="horz" wrap="square" lIns="0" tIns="0" rIns="0" bIns="0"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Box 23">
            <a:extLst>
              <a:ext uri="{FF2B5EF4-FFF2-40B4-BE49-F238E27FC236}">
                <a16:creationId xmlns:a16="http://schemas.microsoft.com/office/drawing/2014/main" id="{67DCE893-6A75-F770-3EBA-345A9472F0A7}"/>
              </a:ext>
            </a:extLst>
          </p:cNvPr>
          <p:cNvSpPr txBox="1"/>
          <p:nvPr userDrawn="1"/>
        </p:nvSpPr>
        <p:spPr>
          <a:xfrm>
            <a:off x="285895" y="4807183"/>
            <a:ext cx="3206240" cy="200055"/>
          </a:xfrm>
          <a:prstGeom prst="rect">
            <a:avLst/>
          </a:prstGeom>
          <a:noFill/>
        </p:spPr>
        <p:txBody>
          <a:bodyPr wrap="square">
            <a:spAutoFit/>
          </a:bodyPr>
          <a:lstStyle/>
          <a:p>
            <a:r>
              <a:rPr lang="en-US" sz="700" b="0" i="0" spc="20" baseline="0" dirty="0">
                <a:solidFill>
                  <a:schemeClr val="tx1">
                    <a:lumMod val="65000"/>
                    <a:lumOff val="35000"/>
                  </a:schemeClr>
                </a:solidFill>
                <a:latin typeface="Uni Sans Regular" pitchFamily="2" charset="77"/>
                <a:ea typeface="Open Sans Light" panose="020B0306030504020204" pitchFamily="34" charset="0"/>
                <a:cs typeface="Open Sans Light" panose="020B0306030504020204" pitchFamily="34" charset="0"/>
              </a:rPr>
              <a:t> FOSTER SCHOOL OF BUSINESS, UNIVERSITY OF WASHINGTON</a:t>
            </a:r>
            <a:endParaRPr lang="en-US" sz="1600" b="0" i="0" spc="20" baseline="0" dirty="0">
              <a:solidFill>
                <a:schemeClr val="tx1">
                  <a:lumMod val="65000"/>
                  <a:lumOff val="35000"/>
                </a:schemeClr>
              </a:solidFill>
              <a:latin typeface="Uni Sans Regular" pitchFamily="2" charset="77"/>
            </a:endParaRPr>
          </a:p>
        </p:txBody>
      </p:sp>
      <p:sp>
        <p:nvSpPr>
          <p:cNvPr id="27" name="TextBox 26">
            <a:extLst>
              <a:ext uri="{FF2B5EF4-FFF2-40B4-BE49-F238E27FC236}">
                <a16:creationId xmlns:a16="http://schemas.microsoft.com/office/drawing/2014/main" id="{1EB5DED1-6392-63AA-0761-1325CD3A98B5}"/>
              </a:ext>
            </a:extLst>
          </p:cNvPr>
          <p:cNvSpPr txBox="1"/>
          <p:nvPr userDrawn="1"/>
        </p:nvSpPr>
        <p:spPr>
          <a:xfrm>
            <a:off x="6182426" y="4807183"/>
            <a:ext cx="2570510" cy="200055"/>
          </a:xfrm>
          <a:prstGeom prst="rect">
            <a:avLst/>
          </a:prstGeom>
          <a:noFill/>
        </p:spPr>
        <p:txBody>
          <a:bodyPr wrap="square">
            <a:spAutoFit/>
          </a:bodyPr>
          <a:lstStyle/>
          <a:p>
            <a:pPr algn="r"/>
            <a:r>
              <a:rPr lang="en-US" sz="700" b="0" i="0" dirty="0">
                <a:solidFill>
                  <a:schemeClr val="tx1">
                    <a:lumMod val="65000"/>
                    <a:lumOff val="35000"/>
                  </a:schemeClr>
                </a:solidFill>
                <a:latin typeface="Encode Sans Normal Medium" panose="02000000000000000000" pitchFamily="2" charset="77"/>
                <a:ea typeface="Open Sans Light" panose="020B0306030504020204" pitchFamily="34" charset="0"/>
                <a:cs typeface="Open Sans Light" panose="020B0306030504020204" pitchFamily="34" charset="0"/>
              </a:rPr>
              <a:t>foster.uw.edu</a:t>
            </a:r>
            <a:endParaRPr lang="en-US" sz="1600" b="0" i="0" dirty="0">
              <a:solidFill>
                <a:schemeClr val="tx1">
                  <a:lumMod val="65000"/>
                  <a:lumOff val="35000"/>
                </a:schemeClr>
              </a:solidFill>
              <a:latin typeface="Encode Sans Normal Medium" panose="02000000000000000000" pitchFamily="2" charset="77"/>
            </a:endParaRPr>
          </a:p>
        </p:txBody>
      </p:sp>
      <p:cxnSp>
        <p:nvCxnSpPr>
          <p:cNvPr id="29" name="Straight Connector 28">
            <a:extLst>
              <a:ext uri="{FF2B5EF4-FFF2-40B4-BE49-F238E27FC236}">
                <a16:creationId xmlns:a16="http://schemas.microsoft.com/office/drawing/2014/main" id="{AF715F98-A0BC-AA2E-45A5-62072B08C576}"/>
              </a:ext>
            </a:extLst>
          </p:cNvPr>
          <p:cNvCxnSpPr>
            <a:cxnSpLocks/>
          </p:cNvCxnSpPr>
          <p:nvPr userDrawn="1"/>
        </p:nvCxnSpPr>
        <p:spPr>
          <a:xfrm>
            <a:off x="391886" y="4737463"/>
            <a:ext cx="8282669" cy="0"/>
          </a:xfrm>
          <a:prstGeom prst="line">
            <a:avLst/>
          </a:prstGeom>
          <a:ln>
            <a:solidFill>
              <a:srgbClr val="C09F29">
                <a:alpha val="34419"/>
              </a:srgbClr>
            </a:solidFill>
          </a:ln>
        </p:spPr>
        <p:style>
          <a:lnRef idx="1">
            <a:schemeClr val="accent6"/>
          </a:lnRef>
          <a:fillRef idx="0">
            <a:schemeClr val="accent6"/>
          </a:fillRef>
          <a:effectRef idx="0">
            <a:schemeClr val="accent6"/>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 id="2147483674" r:id="rId2"/>
    <p:sldLayoutId id="2147483649" r:id="rId3"/>
    <p:sldLayoutId id="2147483663" r:id="rId4"/>
    <p:sldLayoutId id="2147483668" r:id="rId5"/>
    <p:sldLayoutId id="2147483669" r:id="rId6"/>
    <p:sldLayoutId id="2147483675" r:id="rId7"/>
    <p:sldLayoutId id="2147483676" r:id="rId8"/>
    <p:sldLayoutId id="2147483650" r:id="rId9"/>
    <p:sldLayoutId id="2147483665" r:id="rId10"/>
    <p:sldLayoutId id="2147483653" r:id="rId11"/>
    <p:sldLayoutId id="2147483671" r:id="rId12"/>
    <p:sldLayoutId id="2147483662" r:id="rId13"/>
    <p:sldLayoutId id="2147483667" r:id="rId14"/>
    <p:sldLayoutId id="2147483677" r:id="rId15"/>
  </p:sldLayoutIdLst>
  <p:transition>
    <p:fade/>
  </p:transition>
  <p:hf hdr="0" ftr="0" dt="0"/>
  <p:txStyles>
    <p:titleStyle>
      <a:lvl1pPr algn="l" defTabSz="457200" rtl="0" eaLnBrk="1" fontAlgn="base" hangingPunct="1">
        <a:spcBef>
          <a:spcPct val="0"/>
        </a:spcBef>
        <a:spcAft>
          <a:spcPct val="0"/>
        </a:spcAft>
        <a:defRPr sz="2400" b="1" i="0" kern="1200">
          <a:solidFill>
            <a:schemeClr val="tx2"/>
          </a:solidFill>
          <a:latin typeface="Encode Sans Normal ExtraBold" panose="02000000000000000000" pitchFamily="2" charset="77"/>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0" indent="0" algn="l" defTabSz="457200" rtl="0" eaLnBrk="1" fontAlgn="base" hangingPunct="1">
        <a:lnSpc>
          <a:spcPct val="100000"/>
        </a:lnSpc>
        <a:spcBef>
          <a:spcPts val="0"/>
        </a:spcBef>
        <a:spcAft>
          <a:spcPts val="700"/>
        </a:spcAft>
        <a:buFont typeface="Arial" charset="0"/>
        <a:buNone/>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5938" indent="-174625"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85800" indent="-169863" algn="l" defTabSz="457200" rtl="0" eaLnBrk="1" fontAlgn="base" hangingPunct="1">
        <a:lnSpc>
          <a:spcPct val="100000"/>
        </a:lnSpc>
        <a:spcBef>
          <a:spcPts val="0"/>
        </a:spcBef>
        <a:spcAft>
          <a:spcPts val="700"/>
        </a:spcAft>
        <a:buFont typeface="Arial"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855663" indent="-169863"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031875" indent="-176213" algn="l" defTabSz="457200" rtl="0" eaLnBrk="1" fontAlgn="base" hangingPunct="1">
        <a:lnSpc>
          <a:spcPct val="100000"/>
        </a:lnSpc>
        <a:spcBef>
          <a:spcPts val="0"/>
        </a:spcBef>
        <a:spcAft>
          <a:spcPts val="700"/>
        </a:spcAft>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orient="horz" pos="279" userDrawn="1">
          <p15:clr>
            <a:srgbClr val="F26B43"/>
          </p15:clr>
        </p15:guide>
        <p15:guide id="5"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26B0663-EF24-1647-73F5-01EDE88C8B76}"/>
              </a:ext>
            </a:extLst>
          </p:cNvPr>
          <p:cNvSpPr>
            <a:spLocks noGrp="1"/>
          </p:cNvSpPr>
          <p:nvPr>
            <p:ph type="subTitle" idx="1"/>
          </p:nvPr>
        </p:nvSpPr>
        <p:spPr>
          <a:xfrm>
            <a:off x="361951" y="3079957"/>
            <a:ext cx="7762875" cy="452688"/>
          </a:xfrm>
        </p:spPr>
        <p:txBody>
          <a:bodyPr/>
          <a:lstStyle/>
          <a:p>
            <a:r>
              <a:rPr lang="en-US" spc="0" dirty="0">
                <a:solidFill>
                  <a:schemeClr val="bg2">
                    <a:lumMod val="90000"/>
                  </a:schemeClr>
                </a:solidFill>
              </a:rPr>
              <a:t>Adv. Advisory | ACCTG 528 | Class 05</a:t>
            </a:r>
          </a:p>
          <a:p>
            <a:r>
              <a:rPr lang="en-US" dirty="0"/>
              <a:t>MPAcc Class of 2026</a:t>
            </a:r>
            <a:endParaRPr lang="en-US" spc="0" dirty="0">
              <a:solidFill>
                <a:schemeClr val="bg2">
                  <a:lumMod val="90000"/>
                </a:schemeClr>
              </a:solidFill>
            </a:endParaRPr>
          </a:p>
        </p:txBody>
      </p:sp>
      <p:sp>
        <p:nvSpPr>
          <p:cNvPr id="3" name="Title 2">
            <a:extLst>
              <a:ext uri="{FF2B5EF4-FFF2-40B4-BE49-F238E27FC236}">
                <a16:creationId xmlns:a16="http://schemas.microsoft.com/office/drawing/2014/main" id="{6E1A986F-1CE3-AE6A-F426-F9525E84E6F9}"/>
              </a:ext>
            </a:extLst>
          </p:cNvPr>
          <p:cNvSpPr>
            <a:spLocks noGrp="1"/>
          </p:cNvSpPr>
          <p:nvPr>
            <p:ph type="title"/>
          </p:nvPr>
        </p:nvSpPr>
        <p:spPr>
          <a:xfrm>
            <a:off x="361951" y="1140965"/>
            <a:ext cx="8095065" cy="1938992"/>
          </a:xfrm>
        </p:spPr>
        <p:txBody>
          <a:bodyPr anchor="t"/>
          <a:lstStyle/>
          <a:p>
            <a:r>
              <a:rPr lang="en-US" sz="4000" b="0" dirty="0"/>
              <a:t>Individual RPA Workshop</a:t>
            </a:r>
          </a:p>
        </p:txBody>
      </p:sp>
    </p:spTree>
    <p:extLst>
      <p:ext uri="{BB962C8B-B14F-4D97-AF65-F5344CB8AC3E}">
        <p14:creationId xmlns:p14="http://schemas.microsoft.com/office/powerpoint/2010/main" val="15396426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884EC-1785-0222-5F81-48907E9C68A7}"/>
              </a:ext>
            </a:extLst>
          </p:cNvPr>
          <p:cNvSpPr>
            <a:spLocks noGrp="1"/>
          </p:cNvSpPr>
          <p:nvPr>
            <p:ph type="sldNum" sz="quarter" idx="2"/>
          </p:nvPr>
        </p:nvSpPr>
        <p:spPr/>
        <p:txBody>
          <a:bodyPr/>
          <a:lstStyle/>
          <a:p>
            <a:fld id="{86CB4B4D-7CA3-9044-876B-883B54F8677D}" type="slidenum">
              <a:rPr lang="en-US" smtClean="0"/>
              <a:t>10</a:t>
            </a:fld>
            <a:endParaRPr lang="en-US"/>
          </a:p>
        </p:txBody>
      </p:sp>
      <p:pic>
        <p:nvPicPr>
          <p:cNvPr id="4" name="Picture 3">
            <a:extLst>
              <a:ext uri="{FF2B5EF4-FFF2-40B4-BE49-F238E27FC236}">
                <a16:creationId xmlns:a16="http://schemas.microsoft.com/office/drawing/2014/main" id="{E703F21F-8E16-5397-C44C-EEA18E494663}"/>
              </a:ext>
            </a:extLst>
          </p:cNvPr>
          <p:cNvPicPr>
            <a:picLocks noChangeAspect="1"/>
          </p:cNvPicPr>
          <p:nvPr/>
        </p:nvPicPr>
        <p:blipFill>
          <a:blip r:embed="rId3"/>
          <a:stretch>
            <a:fillRect/>
          </a:stretch>
        </p:blipFill>
        <p:spPr>
          <a:xfrm>
            <a:off x="41470" y="0"/>
            <a:ext cx="9061060" cy="5143500"/>
          </a:xfrm>
          <a:prstGeom prst="rect">
            <a:avLst/>
          </a:prstGeom>
        </p:spPr>
      </p:pic>
      <p:cxnSp>
        <p:nvCxnSpPr>
          <p:cNvPr id="5" name="Straight Arrow Connector 4">
            <a:extLst>
              <a:ext uri="{FF2B5EF4-FFF2-40B4-BE49-F238E27FC236}">
                <a16:creationId xmlns:a16="http://schemas.microsoft.com/office/drawing/2014/main" id="{B58ADFE0-FE54-2150-0482-2AB867CF2D44}"/>
              </a:ext>
            </a:extLst>
          </p:cNvPr>
          <p:cNvCxnSpPr>
            <a:cxnSpLocks/>
          </p:cNvCxnSpPr>
          <p:nvPr/>
        </p:nvCxnSpPr>
        <p:spPr>
          <a:xfrm flipH="1">
            <a:off x="5789621" y="4576738"/>
            <a:ext cx="823154" cy="4027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8B2B159-7271-F098-4D18-93B4FD5A3827}"/>
              </a:ext>
            </a:extLst>
          </p:cNvPr>
          <p:cNvSpPr txBox="1"/>
          <p:nvPr/>
        </p:nvSpPr>
        <p:spPr>
          <a:xfrm>
            <a:off x="6612775" y="4353058"/>
            <a:ext cx="2489755" cy="369332"/>
          </a:xfrm>
          <a:prstGeom prst="rect">
            <a:avLst/>
          </a:prstGeom>
          <a:solidFill>
            <a:schemeClr val="tx2"/>
          </a:solidFill>
        </p:spPr>
        <p:txBody>
          <a:bodyPr wrap="square" rtlCol="0">
            <a:spAutoFit/>
          </a:bodyPr>
          <a:lstStyle/>
          <a:p>
            <a:r>
              <a:rPr lang="en-US" dirty="0">
                <a:solidFill>
                  <a:schemeClr val="accent1"/>
                </a:solidFill>
                <a:latin typeface="+mn-lt"/>
              </a:rPr>
              <a:t>Expression editor</a:t>
            </a:r>
          </a:p>
        </p:txBody>
      </p:sp>
      <p:cxnSp>
        <p:nvCxnSpPr>
          <p:cNvPr id="10" name="Straight Arrow Connector 9">
            <a:extLst>
              <a:ext uri="{FF2B5EF4-FFF2-40B4-BE49-F238E27FC236}">
                <a16:creationId xmlns:a16="http://schemas.microsoft.com/office/drawing/2014/main" id="{2994CCE5-8BD7-A93C-8BEF-7E0DA6351837}"/>
              </a:ext>
            </a:extLst>
          </p:cNvPr>
          <p:cNvCxnSpPr>
            <a:stCxn id="6" idx="1"/>
          </p:cNvCxnSpPr>
          <p:nvPr/>
        </p:nvCxnSpPr>
        <p:spPr>
          <a:xfrm flipH="1" flipV="1">
            <a:off x="4813629" y="2946926"/>
            <a:ext cx="1799146" cy="15907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860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289BA-E658-215C-3105-48BB53A88CED}"/>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575A4FC-7AFB-F8C2-67AA-5285BC30FEB4}"/>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9D4BEE59-968E-2E1D-712A-F694F831BC2A}"/>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85190B12-270D-2311-EB96-1866F68D3703}"/>
              </a:ext>
            </a:extLst>
          </p:cNvPr>
          <p:cNvSpPr>
            <a:spLocks noGrp="1"/>
          </p:cNvSpPr>
          <p:nvPr>
            <p:ph type="body" sz="quarter" idx="13"/>
          </p:nvPr>
        </p:nvSpPr>
        <p:spPr/>
        <p:txBody>
          <a:bodyPr/>
          <a:lstStyle/>
          <a:p>
            <a:pPr marL="285750" indent="-285750">
              <a:buFont typeface="Arial" panose="020B0604020202020204" pitchFamily="34" charset="0"/>
              <a:buChar char="•"/>
            </a:pPr>
            <a:r>
              <a:rPr lang="en-US" b="1" dirty="0">
                <a:solidFill>
                  <a:schemeClr val="tx1">
                    <a:lumMod val="50000"/>
                    <a:lumOff val="50000"/>
                  </a:schemeClr>
                </a:solidFill>
              </a:rPr>
              <a:t>Review of workflows</a:t>
            </a:r>
          </a:p>
          <a:p>
            <a:pPr marL="285750" indent="-285750">
              <a:buFont typeface="Arial" panose="020B0604020202020204" pitchFamily="34" charset="0"/>
              <a:buChar char="•"/>
            </a:pPr>
            <a:r>
              <a:rPr lang="en-US" b="1" dirty="0">
                <a:solidFill>
                  <a:schemeClr val="tx2"/>
                </a:solidFill>
              </a:rPr>
              <a:t>Submission overview: </a:t>
            </a:r>
          </a:p>
          <a:p>
            <a:pPr marL="801688" lvl="1" indent="-285750"/>
            <a:r>
              <a:rPr lang="en-US" b="1" dirty="0">
                <a:solidFill>
                  <a:schemeClr val="tx2"/>
                </a:solidFill>
              </a:rPr>
              <a:t>Download your UiPath cloud file (.</a:t>
            </a:r>
            <a:r>
              <a:rPr lang="en-US" b="1" dirty="0" err="1">
                <a:solidFill>
                  <a:schemeClr val="tx2"/>
                </a:solidFill>
              </a:rPr>
              <a:t>uip</a:t>
            </a:r>
            <a:r>
              <a:rPr lang="en-US" b="1" dirty="0">
                <a:solidFill>
                  <a:schemeClr val="tx2"/>
                </a:solidFill>
              </a:rPr>
              <a:t> or .</a:t>
            </a:r>
            <a:r>
              <a:rPr lang="en-US" b="1" dirty="0" err="1">
                <a:solidFill>
                  <a:schemeClr val="tx2"/>
                </a:solidFill>
              </a:rPr>
              <a:t>uis</a:t>
            </a:r>
            <a:r>
              <a:rPr lang="en-US" b="1" dirty="0">
                <a:solidFill>
                  <a:schemeClr val="tx2"/>
                </a:solidFill>
              </a:rPr>
              <a:t>)</a:t>
            </a:r>
          </a:p>
          <a:p>
            <a:pPr marL="801688" lvl="1" indent="-285750"/>
            <a:r>
              <a:rPr lang="en-US" b="1" dirty="0">
                <a:solidFill>
                  <a:schemeClr val="tx2"/>
                </a:solidFill>
              </a:rPr>
              <a:t>Submit to canvas and add commentary about the bot.</a:t>
            </a:r>
          </a:p>
          <a:p>
            <a:pPr marL="285750" indent="-285750">
              <a:buFont typeface="Arial" panose="020B0604020202020204" pitchFamily="34" charset="0"/>
              <a:buChar char="•"/>
            </a:pPr>
            <a:r>
              <a:rPr lang="en-US" dirty="0"/>
              <a:t>Workshop time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0591756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1478A8-DEAB-DF27-7DBA-862B620EE04A}"/>
              </a:ext>
            </a:extLst>
          </p:cNvPr>
          <p:cNvSpPr>
            <a:spLocks noGrp="1"/>
          </p:cNvSpPr>
          <p:nvPr>
            <p:ph type="sldNum" sz="quarter" idx="2"/>
          </p:nvPr>
        </p:nvSpPr>
        <p:spPr/>
        <p:txBody>
          <a:bodyPr/>
          <a:lstStyle/>
          <a:p>
            <a:fld id="{86CB4B4D-7CA3-9044-876B-883B54F8677D}" type="slidenum">
              <a:rPr lang="en-US" smtClean="0"/>
              <a:t>12</a:t>
            </a:fld>
            <a:endParaRPr lang="en-US"/>
          </a:p>
        </p:txBody>
      </p:sp>
      <p:pic>
        <p:nvPicPr>
          <p:cNvPr id="4" name="Picture 3">
            <a:extLst>
              <a:ext uri="{FF2B5EF4-FFF2-40B4-BE49-F238E27FC236}">
                <a16:creationId xmlns:a16="http://schemas.microsoft.com/office/drawing/2014/main" id="{BC32388C-7A9A-DDFF-AA55-DFCC9D59F3BE}"/>
              </a:ext>
            </a:extLst>
          </p:cNvPr>
          <p:cNvPicPr>
            <a:picLocks noChangeAspect="1"/>
          </p:cNvPicPr>
          <p:nvPr/>
        </p:nvPicPr>
        <p:blipFill>
          <a:blip r:embed="rId3"/>
          <a:stretch>
            <a:fillRect/>
          </a:stretch>
        </p:blipFill>
        <p:spPr>
          <a:xfrm>
            <a:off x="0" y="2196303"/>
            <a:ext cx="9144000" cy="2947197"/>
          </a:xfrm>
          <a:prstGeom prst="rect">
            <a:avLst/>
          </a:prstGeom>
        </p:spPr>
      </p:pic>
      <p:sp>
        <p:nvSpPr>
          <p:cNvPr id="5" name="Title 2">
            <a:extLst>
              <a:ext uri="{FF2B5EF4-FFF2-40B4-BE49-F238E27FC236}">
                <a16:creationId xmlns:a16="http://schemas.microsoft.com/office/drawing/2014/main" id="{078BA403-1FCE-B286-CEBD-87B93BAB50AE}"/>
              </a:ext>
            </a:extLst>
          </p:cNvPr>
          <p:cNvSpPr txBox="1">
            <a:spLocks/>
          </p:cNvSpPr>
          <p:nvPr/>
        </p:nvSpPr>
        <p:spPr>
          <a:xfrm>
            <a:off x="417330" y="249687"/>
            <a:ext cx="6518844" cy="369332"/>
          </a:xfrm>
          <a:prstGeom prst="rect">
            <a:avLst/>
          </a:prstGeom>
        </p:spPr>
        <p:txBody>
          <a:bodyPr/>
          <a:lstStyle>
            <a:lvl1pPr algn="l" defTabSz="457200" rtl="0" eaLnBrk="1" fontAlgn="base" hangingPunct="1">
              <a:spcBef>
                <a:spcPct val="0"/>
              </a:spcBef>
              <a:spcAft>
                <a:spcPct val="0"/>
              </a:spcAft>
              <a:defRPr sz="2400" b="1" i="0" kern="1200">
                <a:solidFill>
                  <a:schemeClr val="tx2"/>
                </a:solidFill>
                <a:latin typeface="Encode Sans Normal ExtraBold" panose="02000000000000000000" pitchFamily="2" charset="77"/>
                <a:ea typeface="+mj-ea"/>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dirty="0"/>
              <a:t>Saving the file for submission</a:t>
            </a:r>
          </a:p>
        </p:txBody>
      </p:sp>
      <p:sp>
        <p:nvSpPr>
          <p:cNvPr id="9" name="TextBox 8">
            <a:extLst>
              <a:ext uri="{FF2B5EF4-FFF2-40B4-BE49-F238E27FC236}">
                <a16:creationId xmlns:a16="http://schemas.microsoft.com/office/drawing/2014/main" id="{7E1320C0-AB70-A401-55BE-A28D83E8117A}"/>
              </a:ext>
            </a:extLst>
          </p:cNvPr>
          <p:cNvSpPr txBox="1"/>
          <p:nvPr/>
        </p:nvSpPr>
        <p:spPr>
          <a:xfrm>
            <a:off x="3158902" y="862991"/>
            <a:ext cx="2489755" cy="646331"/>
          </a:xfrm>
          <a:prstGeom prst="rect">
            <a:avLst/>
          </a:prstGeom>
          <a:solidFill>
            <a:schemeClr val="tx2"/>
          </a:solidFill>
        </p:spPr>
        <p:txBody>
          <a:bodyPr wrap="square" rtlCol="0">
            <a:spAutoFit/>
          </a:bodyPr>
          <a:lstStyle/>
          <a:p>
            <a:r>
              <a:rPr lang="en-US" dirty="0">
                <a:solidFill>
                  <a:schemeClr val="accent1"/>
                </a:solidFill>
                <a:latin typeface="+mn-lt"/>
              </a:rPr>
              <a:t>1. Projects manager / Web Studio file menu</a:t>
            </a:r>
          </a:p>
        </p:txBody>
      </p:sp>
      <p:cxnSp>
        <p:nvCxnSpPr>
          <p:cNvPr id="11" name="Straight Arrow Connector 10">
            <a:extLst>
              <a:ext uri="{FF2B5EF4-FFF2-40B4-BE49-F238E27FC236}">
                <a16:creationId xmlns:a16="http://schemas.microsoft.com/office/drawing/2014/main" id="{37244927-0813-6F89-DBDB-294116F29C56}"/>
              </a:ext>
            </a:extLst>
          </p:cNvPr>
          <p:cNvCxnSpPr>
            <a:cxnSpLocks/>
            <a:stCxn id="9" idx="3"/>
          </p:cNvCxnSpPr>
          <p:nvPr/>
        </p:nvCxnSpPr>
        <p:spPr>
          <a:xfrm>
            <a:off x="5648657" y="1186157"/>
            <a:ext cx="2270615" cy="23056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61943028-C094-C941-5874-031066C1D300}"/>
              </a:ext>
            </a:extLst>
          </p:cNvPr>
          <p:cNvSpPr/>
          <p:nvPr/>
        </p:nvSpPr>
        <p:spPr>
          <a:xfrm>
            <a:off x="7864788" y="4567262"/>
            <a:ext cx="947564" cy="241629"/>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DC8AAD-0893-E017-24ED-72115152EE83}"/>
              </a:ext>
            </a:extLst>
          </p:cNvPr>
          <p:cNvSpPr/>
          <p:nvPr/>
        </p:nvSpPr>
        <p:spPr>
          <a:xfrm>
            <a:off x="7817409" y="3491776"/>
            <a:ext cx="203727" cy="180037"/>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32FDCB9-938F-8050-EF23-C68177B4D7B3}"/>
              </a:ext>
            </a:extLst>
          </p:cNvPr>
          <p:cNvSpPr txBox="1"/>
          <p:nvPr/>
        </p:nvSpPr>
        <p:spPr>
          <a:xfrm>
            <a:off x="3327122" y="1549972"/>
            <a:ext cx="2489755" cy="923330"/>
          </a:xfrm>
          <a:prstGeom prst="rect">
            <a:avLst/>
          </a:prstGeom>
          <a:solidFill>
            <a:schemeClr val="tx2"/>
          </a:solidFill>
        </p:spPr>
        <p:txBody>
          <a:bodyPr wrap="square" rtlCol="0">
            <a:spAutoFit/>
          </a:bodyPr>
          <a:lstStyle/>
          <a:p>
            <a:r>
              <a:rPr lang="en-US" dirty="0">
                <a:solidFill>
                  <a:schemeClr val="accent1"/>
                </a:solidFill>
                <a:latin typeface="+mn-lt"/>
              </a:rPr>
              <a:t>2. Download solution (look for a *.</a:t>
            </a:r>
            <a:r>
              <a:rPr lang="en-US" dirty="0" err="1">
                <a:solidFill>
                  <a:schemeClr val="accent1"/>
                </a:solidFill>
                <a:latin typeface="+mn-lt"/>
              </a:rPr>
              <a:t>uip</a:t>
            </a:r>
            <a:r>
              <a:rPr lang="en-US" dirty="0">
                <a:solidFill>
                  <a:schemeClr val="accent1"/>
                </a:solidFill>
                <a:latin typeface="+mn-lt"/>
              </a:rPr>
              <a:t> or *.</a:t>
            </a:r>
            <a:r>
              <a:rPr lang="en-US" dirty="0" err="1">
                <a:solidFill>
                  <a:schemeClr val="accent1"/>
                </a:solidFill>
                <a:latin typeface="+mn-lt"/>
              </a:rPr>
              <a:t>uis</a:t>
            </a:r>
            <a:r>
              <a:rPr lang="en-US" dirty="0">
                <a:solidFill>
                  <a:schemeClr val="accent1"/>
                </a:solidFill>
                <a:latin typeface="+mn-lt"/>
              </a:rPr>
              <a:t> file)</a:t>
            </a:r>
          </a:p>
        </p:txBody>
      </p:sp>
      <p:cxnSp>
        <p:nvCxnSpPr>
          <p:cNvPr id="19" name="Straight Arrow Connector 18">
            <a:extLst>
              <a:ext uri="{FF2B5EF4-FFF2-40B4-BE49-F238E27FC236}">
                <a16:creationId xmlns:a16="http://schemas.microsoft.com/office/drawing/2014/main" id="{8E018603-1D30-50FD-8FB4-E95CCE9BDEB2}"/>
              </a:ext>
            </a:extLst>
          </p:cNvPr>
          <p:cNvCxnSpPr>
            <a:cxnSpLocks/>
            <a:stCxn id="18" idx="3"/>
          </p:cNvCxnSpPr>
          <p:nvPr/>
        </p:nvCxnSpPr>
        <p:spPr>
          <a:xfrm>
            <a:off x="5816877" y="2011637"/>
            <a:ext cx="2047911" cy="25556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96994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96027-2056-B900-EA26-C6CAA0AFBA50}"/>
              </a:ext>
            </a:extLst>
          </p:cNvPr>
          <p:cNvSpPr>
            <a:spLocks noGrp="1"/>
          </p:cNvSpPr>
          <p:nvPr>
            <p:ph type="title"/>
          </p:nvPr>
        </p:nvSpPr>
        <p:spPr/>
        <p:txBody>
          <a:bodyPr/>
          <a:lstStyle/>
          <a:p>
            <a:r>
              <a:rPr lang="en-US" dirty="0"/>
              <a:t>Submission overview: Canvas</a:t>
            </a:r>
          </a:p>
        </p:txBody>
      </p:sp>
      <p:sp>
        <p:nvSpPr>
          <p:cNvPr id="3" name="Content Placeholder 2">
            <a:extLst>
              <a:ext uri="{FF2B5EF4-FFF2-40B4-BE49-F238E27FC236}">
                <a16:creationId xmlns:a16="http://schemas.microsoft.com/office/drawing/2014/main" id="{41F42813-3B62-9673-17CA-482F8B02813F}"/>
              </a:ext>
            </a:extLst>
          </p:cNvPr>
          <p:cNvSpPr>
            <a:spLocks noGrp="1"/>
          </p:cNvSpPr>
          <p:nvPr>
            <p:ph idx="1"/>
          </p:nvPr>
        </p:nvSpPr>
        <p:spPr>
          <a:xfrm>
            <a:off x="469445" y="1083527"/>
            <a:ext cx="7911765" cy="2084481"/>
          </a:xfrm>
        </p:spPr>
        <p:txBody>
          <a:bodyPr/>
          <a:lstStyle/>
          <a:p>
            <a:pPr marL="285750" indent="-285750">
              <a:buFont typeface="Arial" panose="020B0604020202020204" pitchFamily="34" charset="0"/>
              <a:buChar char="•"/>
            </a:pPr>
            <a:r>
              <a:rPr lang="en-US" dirty="0"/>
              <a:t>Please submit a check-in copy of your RPA bot you have been working on in class (it is expected to be incomplete). </a:t>
            </a:r>
          </a:p>
          <a:p>
            <a:pPr marL="285750" indent="-285750">
              <a:buFont typeface="Arial" panose="020B0604020202020204" pitchFamily="34" charset="0"/>
              <a:buChar char="•"/>
            </a:pPr>
            <a:r>
              <a:rPr lang="en-US" dirty="0"/>
              <a:t>In the text field, </a:t>
            </a:r>
            <a:r>
              <a:rPr lang="en-US" b="1" i="1" dirty="0">
                <a:solidFill>
                  <a:schemeClr val="tx2"/>
                </a:solidFill>
              </a:rPr>
              <a:t>please outline where you are hoping to get the bot to and what is working/not working at this point</a:t>
            </a:r>
            <a:r>
              <a:rPr lang="en-US" dirty="0"/>
              <a:t>. If the bot is not working yet, that is fine. This is a check-in, not a final grade on this project. You are not required at this point to provide all the details on the RPA individual project, there is no need to discuss efficiency and effectiveness. </a:t>
            </a:r>
          </a:p>
          <a:p>
            <a:pPr marL="285750" indent="-285750">
              <a:buFont typeface="Arial" panose="020B0604020202020204" pitchFamily="34" charset="0"/>
              <a:buChar char="•"/>
            </a:pPr>
            <a:r>
              <a:rPr lang="en-US" dirty="0"/>
              <a:t>Feedback will include some comments on feasibility and where the bot will rank based on prior Individual RPA challenges and the work submitted by the class this year.   </a:t>
            </a:r>
          </a:p>
        </p:txBody>
      </p:sp>
    </p:spTree>
    <p:extLst>
      <p:ext uri="{BB962C8B-B14F-4D97-AF65-F5344CB8AC3E}">
        <p14:creationId xmlns:p14="http://schemas.microsoft.com/office/powerpoint/2010/main" val="3914575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46BB1-618E-78B2-8D0D-C9B35BE6A79E}"/>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09629B2-25BF-46B1-6ABC-C8BCADDE6BA9}"/>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F14A84FF-4E27-DDE1-822A-CD34BFE8CCC6}"/>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E9C47549-623C-33D3-022C-B76FEEF4F7F2}"/>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solidFill>
                  <a:schemeClr val="tx1">
                    <a:lumMod val="50000"/>
                    <a:lumOff val="50000"/>
                  </a:schemeClr>
                </a:solidFill>
              </a:rPr>
              <a:t>Review of workflows</a:t>
            </a:r>
          </a:p>
          <a:p>
            <a:pPr marL="285750" indent="-285750">
              <a:buFont typeface="Arial" panose="020B0604020202020204" pitchFamily="34" charset="0"/>
              <a:buChar char="•"/>
            </a:pPr>
            <a:r>
              <a:rPr lang="en-US" dirty="0">
                <a:solidFill>
                  <a:schemeClr val="tx1">
                    <a:lumMod val="50000"/>
                    <a:lumOff val="50000"/>
                  </a:schemeClr>
                </a:solidFill>
              </a:rPr>
              <a:t>Submission overview: </a:t>
            </a:r>
          </a:p>
          <a:p>
            <a:pPr marL="801688" lvl="1" indent="-285750"/>
            <a:r>
              <a:rPr lang="en-US" dirty="0">
                <a:solidFill>
                  <a:schemeClr val="tx1">
                    <a:lumMod val="50000"/>
                    <a:lumOff val="50000"/>
                  </a:schemeClr>
                </a:solidFill>
              </a:rPr>
              <a:t>Download your UiPath cloud file (.</a:t>
            </a:r>
            <a:r>
              <a:rPr lang="en-US" dirty="0" err="1">
                <a:solidFill>
                  <a:schemeClr val="tx1">
                    <a:lumMod val="50000"/>
                    <a:lumOff val="50000"/>
                  </a:schemeClr>
                </a:solidFill>
              </a:rPr>
              <a:t>uip</a:t>
            </a:r>
            <a:r>
              <a:rPr lang="en-US" dirty="0">
                <a:solidFill>
                  <a:schemeClr val="tx1">
                    <a:lumMod val="50000"/>
                    <a:lumOff val="50000"/>
                  </a:schemeClr>
                </a:solidFill>
              </a:rPr>
              <a:t> or .</a:t>
            </a:r>
            <a:r>
              <a:rPr lang="en-US" dirty="0" err="1">
                <a:solidFill>
                  <a:schemeClr val="tx1">
                    <a:lumMod val="50000"/>
                    <a:lumOff val="50000"/>
                  </a:schemeClr>
                </a:solidFill>
              </a:rPr>
              <a:t>uis</a:t>
            </a:r>
            <a:r>
              <a:rPr lang="en-US" dirty="0">
                <a:solidFill>
                  <a:schemeClr val="tx1">
                    <a:lumMod val="50000"/>
                    <a:lumOff val="50000"/>
                  </a:schemeClr>
                </a:solidFill>
              </a:rPr>
              <a:t>)</a:t>
            </a:r>
          </a:p>
          <a:p>
            <a:pPr marL="801688" lvl="1" indent="-285750"/>
            <a:r>
              <a:rPr lang="en-US" dirty="0">
                <a:solidFill>
                  <a:schemeClr val="tx1">
                    <a:lumMod val="50000"/>
                    <a:lumOff val="50000"/>
                  </a:schemeClr>
                </a:solidFill>
              </a:rPr>
              <a:t>Submit to canvas and add commentary about the bot.</a:t>
            </a:r>
          </a:p>
          <a:p>
            <a:pPr marL="285750" indent="-285750">
              <a:buFont typeface="Arial" panose="020B0604020202020204" pitchFamily="34" charset="0"/>
              <a:buChar char="•"/>
            </a:pPr>
            <a:r>
              <a:rPr lang="en-US" b="1" dirty="0">
                <a:solidFill>
                  <a:schemeClr val="tx2"/>
                </a:solidFill>
              </a:rPr>
              <a:t>Workshop time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1158778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4AD66-8656-6826-2F17-CFCA9448B6D7}"/>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0B0E000-C945-5856-EA03-0B5E710268B7}"/>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E8F78156-D477-B26B-2AF9-C75E647F4863}"/>
              </a:ext>
            </a:extLst>
          </p:cNvPr>
          <p:cNvSpPr>
            <a:spLocks noGrp="1"/>
          </p:cNvSpPr>
          <p:nvPr>
            <p:ph type="title"/>
          </p:nvPr>
        </p:nvSpPr>
        <p:spPr/>
        <p:txBody>
          <a:bodyPr/>
          <a:lstStyle/>
          <a:p>
            <a:r>
              <a:rPr lang="en-US" dirty="0"/>
              <a:t>Where we will go next</a:t>
            </a:r>
          </a:p>
        </p:txBody>
      </p:sp>
      <p:sp>
        <p:nvSpPr>
          <p:cNvPr id="4" name="Text Placeholder 3">
            <a:extLst>
              <a:ext uri="{FF2B5EF4-FFF2-40B4-BE49-F238E27FC236}">
                <a16:creationId xmlns:a16="http://schemas.microsoft.com/office/drawing/2014/main" id="{E5ADBF5A-2DEF-0724-6E31-E0E924DC6537}"/>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solidFill>
                  <a:schemeClr val="tx1">
                    <a:lumMod val="50000"/>
                    <a:lumOff val="50000"/>
                  </a:schemeClr>
                </a:solidFill>
              </a:rPr>
              <a:t>Spreadsheets</a:t>
            </a:r>
          </a:p>
          <a:p>
            <a:pPr marL="285750" indent="-285750">
              <a:buFont typeface="Arial" panose="020B0604020202020204" pitchFamily="34" charset="0"/>
              <a:buChar char="•"/>
            </a:pPr>
            <a:r>
              <a:rPr lang="en-US" dirty="0"/>
              <a:t>BPMN revision and extension</a:t>
            </a:r>
          </a:p>
          <a:p>
            <a:pPr marL="285750" indent="-285750">
              <a:buFont typeface="Arial" panose="020B0604020202020204" pitchFamily="34" charset="0"/>
              <a:buChar char="•"/>
            </a:pPr>
            <a:r>
              <a:rPr lang="en-US" dirty="0"/>
              <a:t>Triggers</a:t>
            </a:r>
          </a:p>
          <a:p>
            <a:pPr marL="285750" indent="-285750">
              <a:buFont typeface="Arial" panose="020B0604020202020204" pitchFamily="34" charset="0"/>
              <a:buChar char="•"/>
            </a:pPr>
            <a:r>
              <a:rPr lang="en-US" dirty="0"/>
              <a:t>Controls</a:t>
            </a:r>
          </a:p>
          <a:p>
            <a:pPr marL="285750" indent="-285750">
              <a:buFont typeface="Arial" panose="020B0604020202020204" pitchFamily="34" charset="0"/>
              <a:buChar char="•"/>
            </a:pPr>
            <a:r>
              <a:rPr lang="en-US" dirty="0"/>
              <a:t>Costs and benefits of RPA</a:t>
            </a:r>
          </a:p>
          <a:p>
            <a:pPr marL="285750" indent="-285750">
              <a:buFont typeface="Arial" panose="020B0604020202020204" pitchFamily="34" charset="0"/>
              <a:buChar char="•"/>
            </a:pPr>
            <a:r>
              <a:rPr lang="en-US" dirty="0"/>
              <a:t>Selection of Tasks for RPA versus Agent</a:t>
            </a:r>
          </a:p>
          <a:p>
            <a:pPr marL="285750" indent="-285750">
              <a:buFont typeface="Arial" panose="020B0604020202020204" pitchFamily="34" charset="0"/>
              <a:buChar char="•"/>
            </a:pPr>
            <a:r>
              <a:rPr lang="en-US" dirty="0"/>
              <a:t>Manipulation of files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9240633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2D327B-3D25-3436-3BD4-5A597C6A49EC}"/>
              </a:ext>
            </a:extLst>
          </p:cNvPr>
          <p:cNvSpPr txBox="1">
            <a:spLocks/>
          </p:cNvSpPr>
          <p:nvPr/>
        </p:nvSpPr>
        <p:spPr>
          <a:xfrm>
            <a:off x="528972" y="1643081"/>
            <a:ext cx="8086056" cy="1215717"/>
          </a:xfrm>
          <a:prstGeom prst="rect">
            <a:avLst/>
          </a:prstGeom>
          <a:noFill/>
        </p:spPr>
        <p:txBody>
          <a:bodyPr wrap="square" lIns="0" tIns="45720" rIns="0" bIns="45720" rtlCol="0" anchor="t">
            <a:spAutoFit/>
          </a:bodyPr>
          <a:lstStyle/>
          <a:p>
            <a:pPr marL="0" marR="0" lvl="0" indent="0" algn="ctr" defTabSz="1219170" rtl="0" eaLnBrk="1" fontAlgn="auto" latinLnBrk="0" hangingPunct="1">
              <a:lnSpc>
                <a:spcPct val="100000"/>
              </a:lnSpc>
              <a:spcBef>
                <a:spcPts val="600"/>
              </a:spcBef>
              <a:spcAft>
                <a:spcPts val="0"/>
              </a:spcAft>
              <a:buClrTx/>
              <a:buSzPct val="100000"/>
              <a:buFontTx/>
              <a:buNone/>
              <a:tabLst/>
              <a:defRPr/>
            </a:pPr>
            <a:endParaRPr kumimoji="0" lang="en-US" sz="2800" b="1" i="0" u="none" strike="noStrike" kern="1200" cap="none" spc="0" normalizeH="0" baseline="0" noProof="0" dirty="0">
              <a:ln>
                <a:noFill/>
              </a:ln>
              <a:solidFill>
                <a:prstClr val="white"/>
              </a:solidFill>
              <a:effectLst/>
              <a:uLnTx/>
              <a:uFillTx/>
              <a:latin typeface="+mj-lt"/>
              <a:ea typeface="+mn-ea"/>
              <a:cs typeface="+mn-cs"/>
            </a:endParaRPr>
          </a:p>
          <a:p>
            <a:pPr marL="0" marR="0" lvl="0" indent="0" algn="ctr" defTabSz="1219170" rtl="0" eaLnBrk="1" fontAlgn="auto" latinLnBrk="0" hangingPunct="1">
              <a:lnSpc>
                <a:spcPct val="100000"/>
              </a:lnSpc>
              <a:spcBef>
                <a:spcPts val="600"/>
              </a:spcBef>
              <a:spcAft>
                <a:spcPts val="0"/>
              </a:spcAft>
              <a:buClrTx/>
              <a:buSzPct val="100000"/>
              <a:buFontTx/>
              <a:buNone/>
              <a:tabLst/>
              <a:defRPr/>
            </a:pPr>
            <a:r>
              <a:rPr kumimoji="0" lang="en-US" sz="4000" b="1" i="0" u="none" strike="noStrike" kern="1200" cap="none" spc="0" normalizeH="0" baseline="0" noProof="0" dirty="0">
                <a:ln>
                  <a:noFill/>
                </a:ln>
                <a:solidFill>
                  <a:prstClr val="white"/>
                </a:solidFill>
                <a:effectLst/>
                <a:uLnTx/>
                <a:uFillTx/>
                <a:latin typeface="+mj-lt"/>
                <a:ea typeface="+mn-ea"/>
                <a:cs typeface="+mn-cs"/>
              </a:rPr>
              <a:t>Thank you</a:t>
            </a:r>
          </a:p>
        </p:txBody>
      </p:sp>
    </p:spTree>
    <p:extLst>
      <p:ext uri="{BB962C8B-B14F-4D97-AF65-F5344CB8AC3E}">
        <p14:creationId xmlns:p14="http://schemas.microsoft.com/office/powerpoint/2010/main" val="39806536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3DC0ED9-48FE-34EC-5ADA-355F4BC1D605}"/>
              </a:ext>
            </a:extLst>
          </p:cNvPr>
          <p:cNvPicPr>
            <a:picLocks noGrp="1" noChangeAspect="1"/>
          </p:cNvPicPr>
          <p:nvPr>
            <p:ph type="pic" sz="quarter" idx="12"/>
          </p:nvPr>
        </p:nvPicPr>
        <p:blipFill>
          <a:blip r:embed="rId3"/>
          <a:srcRect l="26893" r="26893"/>
          <a:stretch/>
        </p:blipFill>
        <p:spPr>
          <a:prstGeom prst="rect">
            <a:avLst/>
          </a:prstGeom>
          <a:noFill/>
        </p:spPr>
      </p:pic>
      <p:sp>
        <p:nvSpPr>
          <p:cNvPr id="3" name="Title 2">
            <a:extLst>
              <a:ext uri="{FF2B5EF4-FFF2-40B4-BE49-F238E27FC236}">
                <a16:creationId xmlns:a16="http://schemas.microsoft.com/office/drawing/2014/main" id="{FD5F9A17-21D2-BB20-F9BF-BAAE67C53CDA}"/>
              </a:ext>
            </a:extLst>
          </p:cNvPr>
          <p:cNvSpPr>
            <a:spLocks noGrp="1"/>
          </p:cNvSpPr>
          <p:nvPr>
            <p:ph type="title"/>
          </p:nvPr>
        </p:nvSpPr>
        <p:spPr/>
        <p:txBody>
          <a:bodyPr/>
          <a:lstStyle/>
          <a:p>
            <a:r>
              <a:rPr lang="en-US" dirty="0"/>
              <a:t>What will we do today?</a:t>
            </a:r>
          </a:p>
        </p:txBody>
      </p:sp>
      <p:sp>
        <p:nvSpPr>
          <p:cNvPr id="4" name="Text Placeholder 3">
            <a:extLst>
              <a:ext uri="{FF2B5EF4-FFF2-40B4-BE49-F238E27FC236}">
                <a16:creationId xmlns:a16="http://schemas.microsoft.com/office/drawing/2014/main" id="{AEC3D1FA-978D-54C1-2B87-4B1136B2B60E}"/>
              </a:ext>
            </a:extLst>
          </p:cNvPr>
          <p:cNvSpPr>
            <a:spLocks noGrp="1"/>
          </p:cNvSpPr>
          <p:nvPr>
            <p:ph type="body" sz="quarter" idx="13"/>
          </p:nvPr>
        </p:nvSpPr>
        <p:spPr/>
        <p:txBody>
          <a:bodyPr/>
          <a:lstStyle/>
          <a:p>
            <a:pPr marL="285750" indent="-285750">
              <a:buFont typeface="Arial" panose="020B0604020202020204" pitchFamily="34" charset="0"/>
              <a:buChar char="•"/>
            </a:pPr>
            <a:r>
              <a:rPr lang="en-US" b="1" dirty="0">
                <a:solidFill>
                  <a:schemeClr val="tx2"/>
                </a:solidFill>
              </a:rPr>
              <a:t>Review of workflows</a:t>
            </a:r>
          </a:p>
          <a:p>
            <a:pPr marL="285750" indent="-285750">
              <a:buFont typeface="Arial" panose="020B0604020202020204" pitchFamily="34" charset="0"/>
              <a:buChar char="•"/>
            </a:pPr>
            <a:r>
              <a:rPr lang="en-US" dirty="0"/>
              <a:t>Submission overview: </a:t>
            </a:r>
          </a:p>
          <a:p>
            <a:pPr marL="801688" lvl="1" indent="-285750"/>
            <a:r>
              <a:rPr lang="en-US" dirty="0"/>
              <a:t>Download your UiPath cloud file (.</a:t>
            </a:r>
            <a:r>
              <a:rPr lang="en-US" dirty="0" err="1"/>
              <a:t>uip</a:t>
            </a:r>
            <a:r>
              <a:rPr lang="en-US" dirty="0"/>
              <a:t> or .</a:t>
            </a:r>
            <a:r>
              <a:rPr lang="en-US" dirty="0" err="1"/>
              <a:t>uis</a:t>
            </a:r>
            <a:r>
              <a:rPr lang="en-US" dirty="0"/>
              <a:t>)</a:t>
            </a:r>
          </a:p>
          <a:p>
            <a:pPr marL="801688" lvl="1" indent="-285750"/>
            <a:r>
              <a:rPr lang="en-US" dirty="0"/>
              <a:t>Submit to canvas and add commentary about the bot.</a:t>
            </a:r>
          </a:p>
          <a:p>
            <a:pPr marL="285750" indent="-285750">
              <a:buFont typeface="Arial" panose="020B0604020202020204" pitchFamily="34" charset="0"/>
              <a:buChar char="•"/>
            </a:pPr>
            <a:r>
              <a:rPr lang="en-US" dirty="0"/>
              <a:t>Workshop time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777514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urple rectangular sign with white text&#10;&#10;AI-generated content may be incorrect.">
            <a:extLst>
              <a:ext uri="{FF2B5EF4-FFF2-40B4-BE49-F238E27FC236}">
                <a16:creationId xmlns:a16="http://schemas.microsoft.com/office/drawing/2014/main" id="{2D557AA9-8FEF-4C94-0D5E-108DEFD31931}"/>
              </a:ext>
            </a:extLst>
          </p:cNvPr>
          <p:cNvPicPr>
            <a:picLocks noChangeAspect="1"/>
          </p:cNvPicPr>
          <p:nvPr/>
        </p:nvPicPr>
        <p:blipFill>
          <a:blip r:embed="rId3"/>
          <a:srcRect t="23294" b="25622"/>
          <a:stretch/>
        </p:blipFill>
        <p:spPr>
          <a:xfrm>
            <a:off x="90488" y="840418"/>
            <a:ext cx="8963025" cy="3056263"/>
          </a:xfrm>
          <a:prstGeom prst="rect">
            <a:avLst/>
          </a:prstGeom>
          <a:noFill/>
        </p:spPr>
      </p:pic>
      <p:sp>
        <p:nvSpPr>
          <p:cNvPr id="8" name="Title 2">
            <a:extLst>
              <a:ext uri="{FF2B5EF4-FFF2-40B4-BE49-F238E27FC236}">
                <a16:creationId xmlns:a16="http://schemas.microsoft.com/office/drawing/2014/main" id="{8B02A910-3949-34FF-B07A-868F3898D15B}"/>
              </a:ext>
            </a:extLst>
          </p:cNvPr>
          <p:cNvSpPr>
            <a:spLocks noGrp="1"/>
          </p:cNvSpPr>
          <p:nvPr>
            <p:ph type="title"/>
          </p:nvPr>
        </p:nvSpPr>
        <p:spPr>
          <a:xfrm>
            <a:off x="417330" y="249687"/>
            <a:ext cx="4873022" cy="369332"/>
          </a:xfrm>
        </p:spPr>
        <p:txBody>
          <a:bodyPr/>
          <a:lstStyle/>
          <a:p>
            <a:r>
              <a:rPr lang="en-US" dirty="0"/>
              <a:t>Course Diagram (high-level)</a:t>
            </a:r>
          </a:p>
        </p:txBody>
      </p:sp>
    </p:spTree>
    <p:extLst>
      <p:ext uri="{BB962C8B-B14F-4D97-AF65-F5344CB8AC3E}">
        <p14:creationId xmlns:p14="http://schemas.microsoft.com/office/powerpoint/2010/main" val="22964734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D06EC-4AB4-4292-4444-29AD0A6607B9}"/>
            </a:ext>
          </a:extLst>
        </p:cNvPr>
        <p:cNvGrpSpPr/>
        <p:nvPr/>
      </p:nvGrpSpPr>
      <p:grpSpPr>
        <a:xfrm>
          <a:off x="0" y="0"/>
          <a:ext cx="0" cy="0"/>
          <a:chOff x="0" y="0"/>
          <a:chExt cx="0" cy="0"/>
        </a:xfrm>
      </p:grpSpPr>
      <p:pic>
        <p:nvPicPr>
          <p:cNvPr id="5" name="Picture 4" descr="A planet with a rainbow of light&#10;&#10;AI-generated content may be incorrect.">
            <a:extLst>
              <a:ext uri="{FF2B5EF4-FFF2-40B4-BE49-F238E27FC236}">
                <a16:creationId xmlns:a16="http://schemas.microsoft.com/office/drawing/2014/main" id="{33AA38EF-6EDC-4C9D-99BD-8CEA67E60B52}"/>
              </a:ext>
            </a:extLst>
          </p:cNvPr>
          <p:cNvPicPr>
            <a:picLocks noChangeAspect="1"/>
          </p:cNvPicPr>
          <p:nvPr/>
        </p:nvPicPr>
        <p:blipFill>
          <a:blip r:embed="rId3"/>
          <a:stretch>
            <a:fillRect/>
          </a:stretch>
        </p:blipFill>
        <p:spPr>
          <a:xfrm>
            <a:off x="0" y="1339"/>
            <a:ext cx="9141619" cy="5142161"/>
          </a:xfrm>
          <a:prstGeom prst="rect">
            <a:avLst/>
          </a:prstGeom>
        </p:spPr>
      </p:pic>
      <p:pic>
        <p:nvPicPr>
          <p:cNvPr id="22" name="Picture 21" descr="A blue and black gradient&#10;&#10;Description automatically generated">
            <a:extLst>
              <a:ext uri="{FF2B5EF4-FFF2-40B4-BE49-F238E27FC236}">
                <a16:creationId xmlns:a16="http://schemas.microsoft.com/office/drawing/2014/main" id="{39273404-ABCA-9A2A-025B-1DBAB09BE6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10" y="1424554"/>
            <a:ext cx="8527416" cy="2556797"/>
          </a:xfrm>
          <a:prstGeom prst="rect">
            <a:avLst/>
          </a:prstGeom>
        </p:spPr>
      </p:pic>
      <p:pic>
        <p:nvPicPr>
          <p:cNvPr id="18" name="Picture 17">
            <a:extLst>
              <a:ext uri="{FF2B5EF4-FFF2-40B4-BE49-F238E27FC236}">
                <a16:creationId xmlns:a16="http://schemas.microsoft.com/office/drawing/2014/main" id="{A6BD02BD-CFE3-21E9-A91E-5CB8986D7DEC}"/>
              </a:ext>
            </a:extLst>
          </p:cNvPr>
          <p:cNvPicPr>
            <a:picLocks noChangeAspect="1"/>
          </p:cNvPicPr>
          <p:nvPr/>
        </p:nvPicPr>
        <p:blipFill>
          <a:blip r:embed="rId5"/>
          <a:srcRect/>
          <a:stretch/>
        </p:blipFill>
        <p:spPr>
          <a:xfrm>
            <a:off x="1124848" y="2104254"/>
            <a:ext cx="6889543" cy="1885459"/>
          </a:xfrm>
          <a:prstGeom prst="rect">
            <a:avLst/>
          </a:prstGeom>
        </p:spPr>
      </p:pic>
      <p:pic>
        <p:nvPicPr>
          <p:cNvPr id="14" name="Picture 13">
            <a:extLst>
              <a:ext uri="{FF2B5EF4-FFF2-40B4-BE49-F238E27FC236}">
                <a16:creationId xmlns:a16="http://schemas.microsoft.com/office/drawing/2014/main" id="{AF7DA506-1045-AF1A-6B15-28F7678DD59C}"/>
              </a:ext>
            </a:extLst>
          </p:cNvPr>
          <p:cNvPicPr>
            <a:picLocks noChangeAspect="1"/>
          </p:cNvPicPr>
          <p:nvPr/>
        </p:nvPicPr>
        <p:blipFill>
          <a:blip r:embed="rId6"/>
          <a:srcRect/>
          <a:stretch/>
        </p:blipFill>
        <p:spPr>
          <a:xfrm>
            <a:off x="2012822" y="2789875"/>
            <a:ext cx="5113593" cy="1199837"/>
          </a:xfrm>
          <a:prstGeom prst="rect">
            <a:avLst/>
          </a:prstGeom>
        </p:spPr>
      </p:pic>
      <p:pic>
        <p:nvPicPr>
          <p:cNvPr id="4" name="Picture 3">
            <a:extLst>
              <a:ext uri="{FF2B5EF4-FFF2-40B4-BE49-F238E27FC236}">
                <a16:creationId xmlns:a16="http://schemas.microsoft.com/office/drawing/2014/main" id="{CD18DD51-62F5-63E5-D380-4CE3D01598DA}"/>
              </a:ext>
            </a:extLst>
          </p:cNvPr>
          <p:cNvPicPr>
            <a:picLocks noChangeAspect="1"/>
          </p:cNvPicPr>
          <p:nvPr/>
        </p:nvPicPr>
        <p:blipFill>
          <a:blip r:embed="rId7"/>
          <a:srcRect/>
          <a:stretch/>
        </p:blipFill>
        <p:spPr>
          <a:xfrm>
            <a:off x="777275" y="4502979"/>
            <a:ext cx="7584687" cy="471365"/>
          </a:xfrm>
          <a:prstGeom prst="rect">
            <a:avLst/>
          </a:prstGeom>
        </p:spPr>
      </p:pic>
      <p:pic>
        <p:nvPicPr>
          <p:cNvPr id="10" name="Picture 9">
            <a:extLst>
              <a:ext uri="{FF2B5EF4-FFF2-40B4-BE49-F238E27FC236}">
                <a16:creationId xmlns:a16="http://schemas.microsoft.com/office/drawing/2014/main" id="{9F3BE886-4A66-473D-DDCF-8F95E10126DB}"/>
              </a:ext>
            </a:extLst>
          </p:cNvPr>
          <p:cNvPicPr>
            <a:picLocks noChangeAspect="1"/>
          </p:cNvPicPr>
          <p:nvPr/>
        </p:nvPicPr>
        <p:blipFill>
          <a:blip r:embed="rId8"/>
          <a:srcRect/>
          <a:stretch/>
        </p:blipFill>
        <p:spPr>
          <a:xfrm>
            <a:off x="264847" y="3842716"/>
            <a:ext cx="8609549" cy="542558"/>
          </a:xfrm>
          <a:prstGeom prst="rect">
            <a:avLst/>
          </a:prstGeom>
        </p:spPr>
      </p:pic>
      <p:pic>
        <p:nvPicPr>
          <p:cNvPr id="12" name="Picture 11">
            <a:extLst>
              <a:ext uri="{FF2B5EF4-FFF2-40B4-BE49-F238E27FC236}">
                <a16:creationId xmlns:a16="http://schemas.microsoft.com/office/drawing/2014/main" id="{E1BBDB1B-1E83-68C2-814F-A4D17EAFC79A}"/>
              </a:ext>
            </a:extLst>
          </p:cNvPr>
          <p:cNvPicPr>
            <a:picLocks noChangeAspect="1"/>
          </p:cNvPicPr>
          <p:nvPr/>
        </p:nvPicPr>
        <p:blipFill>
          <a:blip r:embed="rId9"/>
          <a:srcRect/>
          <a:stretch/>
        </p:blipFill>
        <p:spPr>
          <a:xfrm>
            <a:off x="1467659" y="3936926"/>
            <a:ext cx="6203921" cy="328779"/>
          </a:xfrm>
          <a:prstGeom prst="rect">
            <a:avLst/>
          </a:prstGeom>
        </p:spPr>
      </p:pic>
      <p:pic>
        <p:nvPicPr>
          <p:cNvPr id="16" name="Picture 15">
            <a:extLst>
              <a:ext uri="{FF2B5EF4-FFF2-40B4-BE49-F238E27FC236}">
                <a16:creationId xmlns:a16="http://schemas.microsoft.com/office/drawing/2014/main" id="{811699D1-3E3B-56E8-99EB-6BC57ED11169}"/>
              </a:ext>
            </a:extLst>
          </p:cNvPr>
          <p:cNvPicPr>
            <a:picLocks noChangeAspect="1"/>
          </p:cNvPicPr>
          <p:nvPr/>
        </p:nvPicPr>
        <p:blipFill>
          <a:blip r:embed="rId10"/>
          <a:srcRect/>
          <a:stretch/>
        </p:blipFill>
        <p:spPr>
          <a:xfrm>
            <a:off x="3736399" y="2978412"/>
            <a:ext cx="1666441" cy="657054"/>
          </a:xfrm>
          <a:prstGeom prst="rect">
            <a:avLst/>
          </a:prstGeom>
        </p:spPr>
      </p:pic>
      <p:pic>
        <p:nvPicPr>
          <p:cNvPr id="20" name="Picture 19">
            <a:extLst>
              <a:ext uri="{FF2B5EF4-FFF2-40B4-BE49-F238E27FC236}">
                <a16:creationId xmlns:a16="http://schemas.microsoft.com/office/drawing/2014/main" id="{7AE31ABF-2E7D-D880-2DF8-6BCEEFE115BD}"/>
              </a:ext>
            </a:extLst>
          </p:cNvPr>
          <p:cNvPicPr>
            <a:picLocks noChangeAspect="1"/>
          </p:cNvPicPr>
          <p:nvPr/>
        </p:nvPicPr>
        <p:blipFill>
          <a:blip r:embed="rId11"/>
          <a:srcRect/>
          <a:stretch/>
        </p:blipFill>
        <p:spPr>
          <a:xfrm>
            <a:off x="2769863" y="2277669"/>
            <a:ext cx="3599511" cy="756040"/>
          </a:xfrm>
          <a:prstGeom prst="rect">
            <a:avLst/>
          </a:prstGeom>
        </p:spPr>
      </p:pic>
      <p:pic>
        <p:nvPicPr>
          <p:cNvPr id="24" name="Picture 23">
            <a:extLst>
              <a:ext uri="{FF2B5EF4-FFF2-40B4-BE49-F238E27FC236}">
                <a16:creationId xmlns:a16="http://schemas.microsoft.com/office/drawing/2014/main" id="{51029ACC-ADB6-7D53-D1BF-F4499B71610F}"/>
              </a:ext>
            </a:extLst>
          </p:cNvPr>
          <p:cNvPicPr>
            <a:picLocks noChangeAspect="1"/>
          </p:cNvPicPr>
          <p:nvPr/>
        </p:nvPicPr>
        <p:blipFill>
          <a:blip r:embed="rId12"/>
          <a:srcRect/>
          <a:stretch/>
        </p:blipFill>
        <p:spPr>
          <a:xfrm>
            <a:off x="1938791" y="1586438"/>
            <a:ext cx="5408791" cy="1209360"/>
          </a:xfrm>
          <a:prstGeom prst="rect">
            <a:avLst/>
          </a:prstGeom>
        </p:spPr>
      </p:pic>
      <p:pic>
        <p:nvPicPr>
          <p:cNvPr id="26" name="Picture 25">
            <a:extLst>
              <a:ext uri="{FF2B5EF4-FFF2-40B4-BE49-F238E27FC236}">
                <a16:creationId xmlns:a16="http://schemas.microsoft.com/office/drawing/2014/main" id="{45F791B4-F783-45AB-DDAE-9FEF39B0391E}"/>
              </a:ext>
            </a:extLst>
          </p:cNvPr>
          <p:cNvPicPr>
            <a:picLocks noChangeAspect="1"/>
          </p:cNvPicPr>
          <p:nvPr/>
        </p:nvPicPr>
        <p:blipFill>
          <a:blip r:embed="rId13"/>
          <a:srcRect/>
          <a:stretch/>
        </p:blipFill>
        <p:spPr>
          <a:xfrm>
            <a:off x="4371238" y="788033"/>
            <a:ext cx="409469" cy="461843"/>
          </a:xfrm>
          <a:prstGeom prst="rect">
            <a:avLst/>
          </a:prstGeom>
        </p:spPr>
      </p:pic>
      <p:pic>
        <p:nvPicPr>
          <p:cNvPr id="28" name="Picture 27">
            <a:extLst>
              <a:ext uri="{FF2B5EF4-FFF2-40B4-BE49-F238E27FC236}">
                <a16:creationId xmlns:a16="http://schemas.microsoft.com/office/drawing/2014/main" id="{92487939-7FC0-FE53-2D87-F70C9DC32F98}"/>
              </a:ext>
            </a:extLst>
          </p:cNvPr>
          <p:cNvPicPr>
            <a:picLocks noChangeAspect="1"/>
          </p:cNvPicPr>
          <p:nvPr/>
        </p:nvPicPr>
        <p:blipFill>
          <a:blip r:embed="rId14"/>
          <a:srcRect/>
          <a:stretch/>
        </p:blipFill>
        <p:spPr>
          <a:xfrm>
            <a:off x="3760651" y="800544"/>
            <a:ext cx="371378" cy="509455"/>
          </a:xfrm>
          <a:prstGeom prst="rect">
            <a:avLst/>
          </a:prstGeom>
        </p:spPr>
      </p:pic>
      <p:pic>
        <p:nvPicPr>
          <p:cNvPr id="30" name="Picture 29">
            <a:extLst>
              <a:ext uri="{FF2B5EF4-FFF2-40B4-BE49-F238E27FC236}">
                <a16:creationId xmlns:a16="http://schemas.microsoft.com/office/drawing/2014/main" id="{05DB02BB-A7B3-265E-78BF-FCB0D2BDB493}"/>
              </a:ext>
            </a:extLst>
          </p:cNvPr>
          <p:cNvPicPr>
            <a:picLocks noChangeAspect="1"/>
          </p:cNvPicPr>
          <p:nvPr/>
        </p:nvPicPr>
        <p:blipFill>
          <a:blip r:embed="rId15"/>
          <a:srcRect/>
          <a:stretch/>
        </p:blipFill>
        <p:spPr>
          <a:xfrm>
            <a:off x="4954837" y="810066"/>
            <a:ext cx="423752" cy="499932"/>
          </a:xfrm>
          <a:prstGeom prst="rect">
            <a:avLst/>
          </a:prstGeom>
        </p:spPr>
      </p:pic>
      <p:sp>
        <p:nvSpPr>
          <p:cNvPr id="37" name="TextBox 36">
            <a:extLst>
              <a:ext uri="{FF2B5EF4-FFF2-40B4-BE49-F238E27FC236}">
                <a16:creationId xmlns:a16="http://schemas.microsoft.com/office/drawing/2014/main" id="{88005872-EF96-672F-B840-01C6BC6D2733}"/>
              </a:ext>
            </a:extLst>
          </p:cNvPr>
          <p:cNvSpPr txBox="1"/>
          <p:nvPr/>
        </p:nvSpPr>
        <p:spPr>
          <a:xfrm>
            <a:off x="2807456" y="131090"/>
            <a:ext cx="3510410" cy="461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8561" tIns="68561" rIns="68561" bIns="68561" numCol="1" spcCol="38100" rtlCol="0" anchor="t">
            <a:spAutoFit/>
          </a:bodyPr>
          <a:lstStyle/>
          <a:p>
            <a:pPr defTabSz="342797" hangingPunct="0"/>
            <a:r>
              <a:rPr lang="en-US" sz="2099" b="1" spc="-30">
                <a:solidFill>
                  <a:srgbClr val="FFFFFF"/>
                </a:solidFill>
                <a:latin typeface="HelveticaNeueLT Pro 55 Roman" panose="020B0604020202020204" pitchFamily="34" charset="77"/>
                <a:ea typeface="Calibri"/>
                <a:cs typeface="Calibri"/>
                <a:sym typeface="Helvetica"/>
              </a:rPr>
              <a:t>UiPath Agentic Automation</a:t>
            </a:r>
          </a:p>
        </p:txBody>
      </p:sp>
      <p:pic>
        <p:nvPicPr>
          <p:cNvPr id="3" name="Picture 2" descr="A black background with colorful lights&#10;&#10;AI-generated content may be incorrect.">
            <a:extLst>
              <a:ext uri="{FF2B5EF4-FFF2-40B4-BE49-F238E27FC236}">
                <a16:creationId xmlns:a16="http://schemas.microsoft.com/office/drawing/2014/main" id="{72094D30-8E66-4C43-3A8A-175236D1CA16}"/>
              </a:ext>
            </a:extLst>
          </p:cNvPr>
          <p:cNvPicPr>
            <a:picLocks noChangeAspect="1"/>
          </p:cNvPicPr>
          <p:nvPr/>
        </p:nvPicPr>
        <p:blipFill>
          <a:blip r:embed="rId16"/>
          <a:stretch>
            <a:fillRect/>
          </a:stretch>
        </p:blipFill>
        <p:spPr>
          <a:xfrm>
            <a:off x="1167700" y="1077512"/>
            <a:ext cx="6803840" cy="2785337"/>
          </a:xfrm>
          <a:prstGeom prst="rect">
            <a:avLst/>
          </a:prstGeom>
        </p:spPr>
      </p:pic>
    </p:spTree>
    <p:extLst>
      <p:ext uri="{BB962C8B-B14F-4D97-AF65-F5344CB8AC3E}">
        <p14:creationId xmlns:p14="http://schemas.microsoft.com/office/powerpoint/2010/main" val="33836980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2F016F-8D60-0C4D-5E50-7971E9921ACA}"/>
              </a:ext>
            </a:extLst>
          </p:cNvPr>
          <p:cNvSpPr>
            <a:spLocks noGrp="1"/>
          </p:cNvSpPr>
          <p:nvPr>
            <p:ph type="sldNum" sz="quarter" idx="2"/>
          </p:nvPr>
        </p:nvSpPr>
        <p:spPr/>
        <p:txBody>
          <a:bodyPr/>
          <a:lstStyle/>
          <a:p>
            <a:fld id="{86CB4B4D-7CA3-9044-876B-883B54F8677D}" type="slidenum">
              <a:rPr lang="en-US" smtClean="0"/>
              <a:t>5</a:t>
            </a:fld>
            <a:endParaRPr lang="en-US"/>
          </a:p>
        </p:txBody>
      </p:sp>
      <p:pic>
        <p:nvPicPr>
          <p:cNvPr id="4" name="Picture 3">
            <a:extLst>
              <a:ext uri="{FF2B5EF4-FFF2-40B4-BE49-F238E27FC236}">
                <a16:creationId xmlns:a16="http://schemas.microsoft.com/office/drawing/2014/main" id="{530CAD22-8B85-236B-8A58-25C5182C7CD5}"/>
              </a:ext>
            </a:extLst>
          </p:cNvPr>
          <p:cNvPicPr>
            <a:picLocks noChangeAspect="1"/>
          </p:cNvPicPr>
          <p:nvPr/>
        </p:nvPicPr>
        <p:blipFill>
          <a:blip r:embed="rId3"/>
          <a:stretch>
            <a:fillRect/>
          </a:stretch>
        </p:blipFill>
        <p:spPr>
          <a:xfrm>
            <a:off x="0" y="0"/>
            <a:ext cx="9144000" cy="3422316"/>
          </a:xfrm>
          <a:prstGeom prst="rect">
            <a:avLst/>
          </a:prstGeom>
        </p:spPr>
      </p:pic>
      <p:cxnSp>
        <p:nvCxnSpPr>
          <p:cNvPr id="6" name="Straight Arrow Connector 5">
            <a:extLst>
              <a:ext uri="{FF2B5EF4-FFF2-40B4-BE49-F238E27FC236}">
                <a16:creationId xmlns:a16="http://schemas.microsoft.com/office/drawing/2014/main" id="{A5B44DFB-1DDE-D3F0-0CFF-E9A9BAD38974}"/>
              </a:ext>
            </a:extLst>
          </p:cNvPr>
          <p:cNvCxnSpPr>
            <a:cxnSpLocks/>
            <a:stCxn id="18" idx="0"/>
          </p:cNvCxnSpPr>
          <p:nvPr/>
        </p:nvCxnSpPr>
        <p:spPr>
          <a:xfrm flipH="1" flipV="1">
            <a:off x="2349961" y="265318"/>
            <a:ext cx="111338" cy="39640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ABC31247-5D67-6526-09FA-5F2D8CDCC4C4}"/>
              </a:ext>
            </a:extLst>
          </p:cNvPr>
          <p:cNvCxnSpPr>
            <a:cxnSpLocks/>
            <a:stCxn id="17" idx="0"/>
          </p:cNvCxnSpPr>
          <p:nvPr/>
        </p:nvCxnSpPr>
        <p:spPr>
          <a:xfrm flipH="1" flipV="1">
            <a:off x="3250147" y="1711158"/>
            <a:ext cx="1941493" cy="18178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1210642-4DFE-E5BE-A37A-FBCD4D847BC1}"/>
              </a:ext>
            </a:extLst>
          </p:cNvPr>
          <p:cNvCxnSpPr>
            <a:cxnSpLocks/>
            <a:stCxn id="18" idx="0"/>
          </p:cNvCxnSpPr>
          <p:nvPr/>
        </p:nvCxnSpPr>
        <p:spPr>
          <a:xfrm flipH="1" flipV="1">
            <a:off x="1269737" y="724887"/>
            <a:ext cx="1191562" cy="35044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BA803929-7571-553F-DC77-B0305A1B9F9F}"/>
              </a:ext>
            </a:extLst>
          </p:cNvPr>
          <p:cNvSpPr/>
          <p:nvPr/>
        </p:nvSpPr>
        <p:spPr>
          <a:xfrm>
            <a:off x="0" y="33165"/>
            <a:ext cx="222677" cy="232153"/>
          </a:xfrm>
          <a:prstGeom prst="rect">
            <a:avLst/>
          </a:prstGeom>
          <a:noFill/>
          <a:ln w="28575">
            <a:solidFill>
              <a:srgbClr val="C09F2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F0035DB-8AB8-D718-160D-603119D1987D}"/>
              </a:ext>
            </a:extLst>
          </p:cNvPr>
          <p:cNvCxnSpPr/>
          <p:nvPr/>
        </p:nvCxnSpPr>
        <p:spPr>
          <a:xfrm flipH="1" flipV="1">
            <a:off x="3141177" y="180037"/>
            <a:ext cx="1236572" cy="3837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0047F08B-2C17-F8AA-75D7-3D6FE64BC298}"/>
              </a:ext>
            </a:extLst>
          </p:cNvPr>
          <p:cNvCxnSpPr/>
          <p:nvPr/>
        </p:nvCxnSpPr>
        <p:spPr>
          <a:xfrm flipH="1">
            <a:off x="4159809" y="563801"/>
            <a:ext cx="217940" cy="5827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22FE214-C87D-E678-41A5-C5DB1BBEEF53}"/>
              </a:ext>
            </a:extLst>
          </p:cNvPr>
          <p:cNvSpPr txBox="1"/>
          <p:nvPr/>
        </p:nvSpPr>
        <p:spPr>
          <a:xfrm>
            <a:off x="4467768" y="371919"/>
            <a:ext cx="2560445" cy="369332"/>
          </a:xfrm>
          <a:prstGeom prst="rect">
            <a:avLst/>
          </a:prstGeom>
          <a:solidFill>
            <a:schemeClr val="tx2"/>
          </a:solidFill>
        </p:spPr>
        <p:txBody>
          <a:bodyPr wrap="none" rtlCol="0">
            <a:spAutoFit/>
          </a:bodyPr>
          <a:lstStyle/>
          <a:p>
            <a:r>
              <a:rPr lang="en-US" dirty="0">
                <a:solidFill>
                  <a:schemeClr val="accent1"/>
                </a:solidFill>
                <a:latin typeface="+mn-lt"/>
              </a:rPr>
              <a:t>RPA Workflow (Studio)</a:t>
            </a:r>
          </a:p>
        </p:txBody>
      </p:sp>
      <p:sp>
        <p:nvSpPr>
          <p:cNvPr id="17" name="TextBox 16">
            <a:extLst>
              <a:ext uri="{FF2B5EF4-FFF2-40B4-BE49-F238E27FC236}">
                <a16:creationId xmlns:a16="http://schemas.microsoft.com/office/drawing/2014/main" id="{6B68B3F8-2C9F-6300-5686-8D92E87C83B1}"/>
              </a:ext>
            </a:extLst>
          </p:cNvPr>
          <p:cNvSpPr txBox="1"/>
          <p:nvPr/>
        </p:nvSpPr>
        <p:spPr>
          <a:xfrm>
            <a:off x="3523587" y="3529026"/>
            <a:ext cx="3336106" cy="369332"/>
          </a:xfrm>
          <a:prstGeom prst="rect">
            <a:avLst/>
          </a:prstGeom>
          <a:solidFill>
            <a:schemeClr val="tx2"/>
          </a:solidFill>
        </p:spPr>
        <p:txBody>
          <a:bodyPr wrap="none" rtlCol="0">
            <a:spAutoFit/>
          </a:bodyPr>
          <a:lstStyle/>
          <a:p>
            <a:r>
              <a:rPr lang="en-US" dirty="0">
                <a:solidFill>
                  <a:schemeClr val="accent1"/>
                </a:solidFill>
                <a:latin typeface="+mn-lt"/>
              </a:rPr>
              <a:t>Triggers to start the workflow</a:t>
            </a:r>
          </a:p>
        </p:txBody>
      </p:sp>
      <p:sp>
        <p:nvSpPr>
          <p:cNvPr id="18" name="TextBox 17">
            <a:extLst>
              <a:ext uri="{FF2B5EF4-FFF2-40B4-BE49-F238E27FC236}">
                <a16:creationId xmlns:a16="http://schemas.microsoft.com/office/drawing/2014/main" id="{49B5F88E-27D5-21EF-D9D7-5E09EA3E8E39}"/>
              </a:ext>
            </a:extLst>
          </p:cNvPr>
          <p:cNvSpPr txBox="1"/>
          <p:nvPr/>
        </p:nvSpPr>
        <p:spPr>
          <a:xfrm>
            <a:off x="716783" y="4229378"/>
            <a:ext cx="3489032" cy="369332"/>
          </a:xfrm>
          <a:prstGeom prst="rect">
            <a:avLst/>
          </a:prstGeom>
          <a:solidFill>
            <a:schemeClr val="tx2"/>
          </a:solidFill>
        </p:spPr>
        <p:txBody>
          <a:bodyPr wrap="none" rtlCol="0">
            <a:spAutoFit/>
          </a:bodyPr>
          <a:lstStyle/>
          <a:p>
            <a:r>
              <a:rPr lang="en-US" dirty="0">
                <a:solidFill>
                  <a:schemeClr val="accent1"/>
                </a:solidFill>
                <a:latin typeface="+mn-lt"/>
              </a:rPr>
              <a:t>Currently active view (Maestro)</a:t>
            </a:r>
          </a:p>
        </p:txBody>
      </p:sp>
      <p:cxnSp>
        <p:nvCxnSpPr>
          <p:cNvPr id="23" name="Straight Arrow Connector 22">
            <a:extLst>
              <a:ext uri="{FF2B5EF4-FFF2-40B4-BE49-F238E27FC236}">
                <a16:creationId xmlns:a16="http://schemas.microsoft.com/office/drawing/2014/main" id="{F5B20F22-AED2-E8EB-B1EF-E6F7327A3343}"/>
              </a:ext>
            </a:extLst>
          </p:cNvPr>
          <p:cNvCxnSpPr/>
          <p:nvPr/>
        </p:nvCxnSpPr>
        <p:spPr>
          <a:xfrm flipH="1" flipV="1">
            <a:off x="222677" y="265318"/>
            <a:ext cx="454832" cy="1828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0F5E16A9-2182-4E4C-DA22-2D25BDB790DA}"/>
              </a:ext>
            </a:extLst>
          </p:cNvPr>
          <p:cNvSpPr txBox="1"/>
          <p:nvPr/>
        </p:nvSpPr>
        <p:spPr>
          <a:xfrm>
            <a:off x="0" y="2094118"/>
            <a:ext cx="1652825" cy="338554"/>
          </a:xfrm>
          <a:prstGeom prst="rect">
            <a:avLst/>
          </a:prstGeom>
          <a:solidFill>
            <a:schemeClr val="tx2"/>
          </a:solidFill>
        </p:spPr>
        <p:txBody>
          <a:bodyPr wrap="none" rtlCol="0">
            <a:spAutoFit/>
          </a:bodyPr>
          <a:lstStyle/>
          <a:p>
            <a:r>
              <a:rPr lang="en-US" sz="1600" dirty="0">
                <a:solidFill>
                  <a:schemeClr val="accent1"/>
                </a:solidFill>
                <a:latin typeface="+mn-lt"/>
              </a:rPr>
              <a:t>Active overview</a:t>
            </a:r>
          </a:p>
        </p:txBody>
      </p:sp>
    </p:spTree>
    <p:extLst>
      <p:ext uri="{BB962C8B-B14F-4D97-AF65-F5344CB8AC3E}">
        <p14:creationId xmlns:p14="http://schemas.microsoft.com/office/powerpoint/2010/main" val="8988167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987C25-A3BB-F703-817A-5074DDD77181}"/>
              </a:ext>
            </a:extLst>
          </p:cNvPr>
          <p:cNvSpPr>
            <a:spLocks noGrp="1"/>
          </p:cNvSpPr>
          <p:nvPr>
            <p:ph type="sldNum" sz="quarter" idx="2"/>
          </p:nvPr>
        </p:nvSpPr>
        <p:spPr/>
        <p:txBody>
          <a:bodyPr/>
          <a:lstStyle/>
          <a:p>
            <a:fld id="{86CB4B4D-7CA3-9044-876B-883B54F8677D}" type="slidenum">
              <a:rPr lang="en-US" smtClean="0"/>
              <a:t>6</a:t>
            </a:fld>
            <a:endParaRPr lang="en-US"/>
          </a:p>
        </p:txBody>
      </p:sp>
      <p:pic>
        <p:nvPicPr>
          <p:cNvPr id="4" name="Picture 3">
            <a:extLst>
              <a:ext uri="{FF2B5EF4-FFF2-40B4-BE49-F238E27FC236}">
                <a16:creationId xmlns:a16="http://schemas.microsoft.com/office/drawing/2014/main" id="{154AF8AA-C364-24E3-A004-80CC139922AF}"/>
              </a:ext>
            </a:extLst>
          </p:cNvPr>
          <p:cNvPicPr>
            <a:picLocks noChangeAspect="1"/>
          </p:cNvPicPr>
          <p:nvPr/>
        </p:nvPicPr>
        <p:blipFill>
          <a:blip r:embed="rId3"/>
          <a:stretch>
            <a:fillRect/>
          </a:stretch>
        </p:blipFill>
        <p:spPr>
          <a:xfrm>
            <a:off x="0" y="0"/>
            <a:ext cx="9144000" cy="2562242"/>
          </a:xfrm>
          <a:prstGeom prst="rect">
            <a:avLst/>
          </a:prstGeom>
        </p:spPr>
      </p:pic>
      <p:cxnSp>
        <p:nvCxnSpPr>
          <p:cNvPr id="5" name="Straight Arrow Connector 4">
            <a:extLst>
              <a:ext uri="{FF2B5EF4-FFF2-40B4-BE49-F238E27FC236}">
                <a16:creationId xmlns:a16="http://schemas.microsoft.com/office/drawing/2014/main" id="{25C88967-CD10-7D2D-2D02-E447190BE0A8}"/>
              </a:ext>
            </a:extLst>
          </p:cNvPr>
          <p:cNvCxnSpPr>
            <a:cxnSpLocks/>
            <a:stCxn id="10" idx="0"/>
          </p:cNvCxnSpPr>
          <p:nvPr/>
        </p:nvCxnSpPr>
        <p:spPr>
          <a:xfrm flipV="1">
            <a:off x="2550528" y="165823"/>
            <a:ext cx="382186" cy="43715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5DC2727-C267-A350-F1E8-EC2487F78F82}"/>
              </a:ext>
            </a:extLst>
          </p:cNvPr>
          <p:cNvCxnSpPr>
            <a:cxnSpLocks/>
            <a:stCxn id="10" idx="0"/>
          </p:cNvCxnSpPr>
          <p:nvPr/>
        </p:nvCxnSpPr>
        <p:spPr>
          <a:xfrm flipH="1" flipV="1">
            <a:off x="1459250" y="1032845"/>
            <a:ext cx="1091278" cy="35044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F2C4E86B-890B-7726-BBB6-8CC93FC4E34B}"/>
              </a:ext>
            </a:extLst>
          </p:cNvPr>
          <p:cNvCxnSpPr>
            <a:cxnSpLocks/>
          </p:cNvCxnSpPr>
          <p:nvPr/>
        </p:nvCxnSpPr>
        <p:spPr>
          <a:xfrm flipH="1" flipV="1">
            <a:off x="4420390" y="810168"/>
            <a:ext cx="814905" cy="4145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A479EAF-14D0-9316-0D34-7ABC38FFB387}"/>
              </a:ext>
            </a:extLst>
          </p:cNvPr>
          <p:cNvSpPr txBox="1"/>
          <p:nvPr/>
        </p:nvSpPr>
        <p:spPr>
          <a:xfrm>
            <a:off x="5325314" y="1032845"/>
            <a:ext cx="2560445" cy="369332"/>
          </a:xfrm>
          <a:prstGeom prst="rect">
            <a:avLst/>
          </a:prstGeom>
          <a:solidFill>
            <a:schemeClr val="tx2"/>
          </a:solidFill>
        </p:spPr>
        <p:txBody>
          <a:bodyPr wrap="none" rtlCol="0">
            <a:spAutoFit/>
          </a:bodyPr>
          <a:lstStyle/>
          <a:p>
            <a:r>
              <a:rPr lang="en-US" dirty="0">
                <a:solidFill>
                  <a:schemeClr val="accent1"/>
                </a:solidFill>
                <a:latin typeface="+mn-lt"/>
              </a:rPr>
              <a:t>RPA Workflow (Studio)</a:t>
            </a:r>
          </a:p>
        </p:txBody>
      </p:sp>
      <p:sp>
        <p:nvSpPr>
          <p:cNvPr id="10" name="TextBox 9">
            <a:extLst>
              <a:ext uri="{FF2B5EF4-FFF2-40B4-BE49-F238E27FC236}">
                <a16:creationId xmlns:a16="http://schemas.microsoft.com/office/drawing/2014/main" id="{5DDEB810-551A-736D-ACC8-A3FB24516F7E}"/>
              </a:ext>
            </a:extLst>
          </p:cNvPr>
          <p:cNvSpPr txBox="1"/>
          <p:nvPr/>
        </p:nvSpPr>
        <p:spPr>
          <a:xfrm>
            <a:off x="906296" y="4537336"/>
            <a:ext cx="3288464" cy="369332"/>
          </a:xfrm>
          <a:prstGeom prst="rect">
            <a:avLst/>
          </a:prstGeom>
          <a:solidFill>
            <a:schemeClr val="tx2"/>
          </a:solidFill>
        </p:spPr>
        <p:txBody>
          <a:bodyPr wrap="none" rtlCol="0">
            <a:spAutoFit/>
          </a:bodyPr>
          <a:lstStyle/>
          <a:p>
            <a:r>
              <a:rPr lang="en-US" dirty="0">
                <a:solidFill>
                  <a:schemeClr val="accent1"/>
                </a:solidFill>
                <a:latin typeface="+mn-lt"/>
              </a:rPr>
              <a:t>Currently active view (Studio)</a:t>
            </a:r>
          </a:p>
        </p:txBody>
      </p:sp>
    </p:spTree>
    <p:extLst>
      <p:ext uri="{BB962C8B-B14F-4D97-AF65-F5344CB8AC3E}">
        <p14:creationId xmlns:p14="http://schemas.microsoft.com/office/powerpoint/2010/main" val="10486588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6EBAFF-8714-B420-E834-0A728A9DF618}"/>
              </a:ext>
            </a:extLst>
          </p:cNvPr>
          <p:cNvSpPr>
            <a:spLocks noGrp="1"/>
          </p:cNvSpPr>
          <p:nvPr>
            <p:ph type="sldNum" sz="quarter" idx="2"/>
          </p:nvPr>
        </p:nvSpPr>
        <p:spPr/>
        <p:txBody>
          <a:bodyPr/>
          <a:lstStyle/>
          <a:p>
            <a:fld id="{86CB4B4D-7CA3-9044-876B-883B54F8677D}" type="slidenum">
              <a:rPr lang="en-US" smtClean="0"/>
              <a:t>7</a:t>
            </a:fld>
            <a:endParaRPr lang="en-US"/>
          </a:p>
        </p:txBody>
      </p:sp>
      <p:pic>
        <p:nvPicPr>
          <p:cNvPr id="4" name="Picture 3">
            <a:extLst>
              <a:ext uri="{FF2B5EF4-FFF2-40B4-BE49-F238E27FC236}">
                <a16:creationId xmlns:a16="http://schemas.microsoft.com/office/drawing/2014/main" id="{55067B6E-93AA-F8E2-2FC7-CCFC33D05C38}"/>
              </a:ext>
            </a:extLst>
          </p:cNvPr>
          <p:cNvPicPr>
            <a:picLocks noChangeAspect="1"/>
          </p:cNvPicPr>
          <p:nvPr/>
        </p:nvPicPr>
        <p:blipFill>
          <a:blip r:embed="rId3"/>
          <a:stretch>
            <a:fillRect/>
          </a:stretch>
        </p:blipFill>
        <p:spPr>
          <a:xfrm>
            <a:off x="0" y="0"/>
            <a:ext cx="9144000" cy="3624968"/>
          </a:xfrm>
          <a:prstGeom prst="rect">
            <a:avLst/>
          </a:prstGeom>
        </p:spPr>
      </p:pic>
      <p:sp>
        <p:nvSpPr>
          <p:cNvPr id="5" name="Rectangle 4">
            <a:extLst>
              <a:ext uri="{FF2B5EF4-FFF2-40B4-BE49-F238E27FC236}">
                <a16:creationId xmlns:a16="http://schemas.microsoft.com/office/drawing/2014/main" id="{2556A145-3D31-6D88-6D02-CC9816EBFE90}"/>
              </a:ext>
            </a:extLst>
          </p:cNvPr>
          <p:cNvSpPr/>
          <p:nvPr/>
        </p:nvSpPr>
        <p:spPr>
          <a:xfrm>
            <a:off x="7689488" y="2037265"/>
            <a:ext cx="824381" cy="232153"/>
          </a:xfrm>
          <a:prstGeom prst="rect">
            <a:avLst/>
          </a:prstGeom>
          <a:noFill/>
          <a:ln w="28575">
            <a:solidFill>
              <a:srgbClr val="C09F2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6BAC357-06BC-63A6-636E-574F259480D1}"/>
              </a:ext>
            </a:extLst>
          </p:cNvPr>
          <p:cNvCxnSpPr/>
          <p:nvPr/>
        </p:nvCxnSpPr>
        <p:spPr>
          <a:xfrm flipV="1">
            <a:off x="5590632" y="2326272"/>
            <a:ext cx="2402077" cy="24399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335188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597587-BC82-780E-4E29-6F4FF6225224}"/>
              </a:ext>
            </a:extLst>
          </p:cNvPr>
          <p:cNvSpPr>
            <a:spLocks noGrp="1"/>
          </p:cNvSpPr>
          <p:nvPr>
            <p:ph type="sldNum" sz="quarter" idx="2"/>
          </p:nvPr>
        </p:nvSpPr>
        <p:spPr/>
        <p:txBody>
          <a:bodyPr/>
          <a:lstStyle/>
          <a:p>
            <a:fld id="{86CB4B4D-7CA3-9044-876B-883B54F8677D}" type="slidenum">
              <a:rPr lang="en-US" smtClean="0"/>
              <a:t>8</a:t>
            </a:fld>
            <a:endParaRPr lang="en-US" dirty="0"/>
          </a:p>
        </p:txBody>
      </p:sp>
      <p:pic>
        <p:nvPicPr>
          <p:cNvPr id="4" name="Picture 3">
            <a:extLst>
              <a:ext uri="{FF2B5EF4-FFF2-40B4-BE49-F238E27FC236}">
                <a16:creationId xmlns:a16="http://schemas.microsoft.com/office/drawing/2014/main" id="{9F0D6934-0C66-5F38-26A4-1ECB27AC31A2}"/>
              </a:ext>
            </a:extLst>
          </p:cNvPr>
          <p:cNvPicPr>
            <a:picLocks noChangeAspect="1"/>
          </p:cNvPicPr>
          <p:nvPr/>
        </p:nvPicPr>
        <p:blipFill>
          <a:blip r:embed="rId3"/>
          <a:stretch>
            <a:fillRect/>
          </a:stretch>
        </p:blipFill>
        <p:spPr>
          <a:xfrm>
            <a:off x="0" y="0"/>
            <a:ext cx="9144000" cy="3737810"/>
          </a:xfrm>
          <a:prstGeom prst="rect">
            <a:avLst/>
          </a:prstGeom>
        </p:spPr>
      </p:pic>
      <p:cxnSp>
        <p:nvCxnSpPr>
          <p:cNvPr id="6" name="Straight Arrow Connector 5">
            <a:extLst>
              <a:ext uri="{FF2B5EF4-FFF2-40B4-BE49-F238E27FC236}">
                <a16:creationId xmlns:a16="http://schemas.microsoft.com/office/drawing/2014/main" id="{2FC7330D-BB57-9040-13F6-5B7DEBE69323}"/>
              </a:ext>
            </a:extLst>
          </p:cNvPr>
          <p:cNvCxnSpPr/>
          <p:nvPr/>
        </p:nvCxnSpPr>
        <p:spPr>
          <a:xfrm flipV="1">
            <a:off x="1345542" y="1146553"/>
            <a:ext cx="2108332" cy="3032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07F8C7C7-6609-C51B-1F0A-406A63F3C80F}"/>
              </a:ext>
            </a:extLst>
          </p:cNvPr>
          <p:cNvSpPr/>
          <p:nvPr/>
        </p:nvSpPr>
        <p:spPr>
          <a:xfrm>
            <a:off x="3520205" y="994943"/>
            <a:ext cx="3468087" cy="2179399"/>
          </a:xfrm>
          <a:prstGeom prst="rect">
            <a:avLst/>
          </a:prstGeom>
          <a:noFill/>
          <a:ln w="57150">
            <a:solidFill>
              <a:srgbClr val="C09F29"/>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6B2ABF-E457-C3B1-F429-F34920B57B0F}"/>
              </a:ext>
            </a:extLst>
          </p:cNvPr>
          <p:cNvSpPr/>
          <p:nvPr/>
        </p:nvSpPr>
        <p:spPr>
          <a:xfrm>
            <a:off x="3496516" y="3325953"/>
            <a:ext cx="3539154" cy="293745"/>
          </a:xfrm>
          <a:prstGeom prst="rect">
            <a:avLst/>
          </a:prstGeom>
          <a:noFill/>
          <a:ln w="19050">
            <a:solidFill>
              <a:srgbClr val="C09F2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06E804-B6CE-CCD1-FD57-BDEA4AD71FFB}"/>
              </a:ext>
            </a:extLst>
          </p:cNvPr>
          <p:cNvSpPr txBox="1"/>
          <p:nvPr/>
        </p:nvSpPr>
        <p:spPr>
          <a:xfrm>
            <a:off x="0" y="4136229"/>
            <a:ext cx="6415731" cy="369332"/>
          </a:xfrm>
          <a:prstGeom prst="rect">
            <a:avLst/>
          </a:prstGeom>
          <a:solidFill>
            <a:schemeClr val="tx2"/>
          </a:solidFill>
        </p:spPr>
        <p:txBody>
          <a:bodyPr wrap="none" rtlCol="0">
            <a:spAutoFit/>
          </a:bodyPr>
          <a:lstStyle/>
          <a:p>
            <a:r>
              <a:rPr lang="en-US" dirty="0">
                <a:solidFill>
                  <a:schemeClr val="accent1"/>
                </a:solidFill>
                <a:latin typeface="+mn-lt"/>
              </a:rPr>
              <a:t>The loop – all activities inside the boundary are in the loop</a:t>
            </a:r>
          </a:p>
        </p:txBody>
      </p:sp>
      <p:cxnSp>
        <p:nvCxnSpPr>
          <p:cNvPr id="11" name="Straight Arrow Connector 10">
            <a:extLst>
              <a:ext uri="{FF2B5EF4-FFF2-40B4-BE49-F238E27FC236}">
                <a16:creationId xmlns:a16="http://schemas.microsoft.com/office/drawing/2014/main" id="{70C64ED8-BBE5-3FE5-BEBD-9E753F9C0E7E}"/>
              </a:ext>
            </a:extLst>
          </p:cNvPr>
          <p:cNvCxnSpPr/>
          <p:nvPr/>
        </p:nvCxnSpPr>
        <p:spPr>
          <a:xfrm flipH="1">
            <a:off x="7097260" y="2728987"/>
            <a:ext cx="473782" cy="7059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F7BA86B-EE7F-070B-12D6-2B680CCC8069}"/>
              </a:ext>
            </a:extLst>
          </p:cNvPr>
          <p:cNvSpPr txBox="1"/>
          <p:nvPr/>
        </p:nvSpPr>
        <p:spPr>
          <a:xfrm>
            <a:off x="7168779" y="2359655"/>
            <a:ext cx="1975221" cy="369332"/>
          </a:xfrm>
          <a:prstGeom prst="rect">
            <a:avLst/>
          </a:prstGeom>
          <a:solidFill>
            <a:schemeClr val="tx2"/>
          </a:solidFill>
        </p:spPr>
        <p:txBody>
          <a:bodyPr wrap="none" rtlCol="0">
            <a:spAutoFit/>
          </a:bodyPr>
          <a:lstStyle/>
          <a:p>
            <a:r>
              <a:rPr lang="en-US" dirty="0">
                <a:solidFill>
                  <a:schemeClr val="accent1"/>
                </a:solidFill>
                <a:latin typeface="+mn-lt"/>
              </a:rPr>
              <a:t>Outside the loop</a:t>
            </a:r>
          </a:p>
        </p:txBody>
      </p:sp>
    </p:spTree>
    <p:extLst>
      <p:ext uri="{BB962C8B-B14F-4D97-AF65-F5344CB8AC3E}">
        <p14:creationId xmlns:p14="http://schemas.microsoft.com/office/powerpoint/2010/main" val="109569370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DD38C3-3008-5CC5-998D-B3499FA5BA4E}"/>
              </a:ext>
            </a:extLst>
          </p:cNvPr>
          <p:cNvSpPr>
            <a:spLocks noGrp="1"/>
          </p:cNvSpPr>
          <p:nvPr>
            <p:ph type="sldNum" sz="quarter" idx="2"/>
          </p:nvPr>
        </p:nvSpPr>
        <p:spPr/>
        <p:txBody>
          <a:bodyPr/>
          <a:lstStyle/>
          <a:p>
            <a:fld id="{86CB4B4D-7CA3-9044-876B-883B54F8677D}" type="slidenum">
              <a:rPr lang="en-US" smtClean="0"/>
              <a:t>9</a:t>
            </a:fld>
            <a:endParaRPr lang="en-US"/>
          </a:p>
        </p:txBody>
      </p:sp>
      <p:pic>
        <p:nvPicPr>
          <p:cNvPr id="4" name="Picture 3">
            <a:extLst>
              <a:ext uri="{FF2B5EF4-FFF2-40B4-BE49-F238E27FC236}">
                <a16:creationId xmlns:a16="http://schemas.microsoft.com/office/drawing/2014/main" id="{1E05A52B-9534-5A0F-4286-A3C2B2DB9B8E}"/>
              </a:ext>
            </a:extLst>
          </p:cNvPr>
          <p:cNvPicPr>
            <a:picLocks noChangeAspect="1"/>
          </p:cNvPicPr>
          <p:nvPr/>
        </p:nvPicPr>
        <p:blipFill>
          <a:blip r:embed="rId3"/>
          <a:stretch>
            <a:fillRect/>
          </a:stretch>
        </p:blipFill>
        <p:spPr>
          <a:xfrm>
            <a:off x="149212" y="0"/>
            <a:ext cx="8845575" cy="5143500"/>
          </a:xfrm>
          <a:prstGeom prst="rect">
            <a:avLst/>
          </a:prstGeom>
        </p:spPr>
      </p:pic>
      <p:cxnSp>
        <p:nvCxnSpPr>
          <p:cNvPr id="5" name="Straight Arrow Connector 4">
            <a:extLst>
              <a:ext uri="{FF2B5EF4-FFF2-40B4-BE49-F238E27FC236}">
                <a16:creationId xmlns:a16="http://schemas.microsoft.com/office/drawing/2014/main" id="{C43B5CFE-320E-6294-8AF9-E9BE41C83CEC}"/>
              </a:ext>
            </a:extLst>
          </p:cNvPr>
          <p:cNvCxnSpPr>
            <a:cxnSpLocks/>
            <a:stCxn id="6" idx="0"/>
          </p:cNvCxnSpPr>
          <p:nvPr/>
        </p:nvCxnSpPr>
        <p:spPr>
          <a:xfrm flipV="1">
            <a:off x="7588168" y="366243"/>
            <a:ext cx="1244877" cy="33045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44A53167-92EE-3609-362D-8497D9A1B659}"/>
              </a:ext>
            </a:extLst>
          </p:cNvPr>
          <p:cNvSpPr txBox="1"/>
          <p:nvPr/>
        </p:nvSpPr>
        <p:spPr>
          <a:xfrm>
            <a:off x="6343290" y="3670811"/>
            <a:ext cx="2489755" cy="646331"/>
          </a:xfrm>
          <a:prstGeom prst="rect">
            <a:avLst/>
          </a:prstGeom>
          <a:solidFill>
            <a:schemeClr val="tx2"/>
          </a:solidFill>
        </p:spPr>
        <p:txBody>
          <a:bodyPr wrap="square" rtlCol="0">
            <a:spAutoFit/>
          </a:bodyPr>
          <a:lstStyle/>
          <a:p>
            <a:r>
              <a:rPr lang="en-US" dirty="0">
                <a:solidFill>
                  <a:schemeClr val="accent1"/>
                </a:solidFill>
                <a:latin typeface="+mn-lt"/>
              </a:rPr>
              <a:t>Data manager (studio view)</a:t>
            </a:r>
          </a:p>
        </p:txBody>
      </p:sp>
      <p:cxnSp>
        <p:nvCxnSpPr>
          <p:cNvPr id="11" name="Straight Arrow Connector 10">
            <a:extLst>
              <a:ext uri="{FF2B5EF4-FFF2-40B4-BE49-F238E27FC236}">
                <a16:creationId xmlns:a16="http://schemas.microsoft.com/office/drawing/2014/main" id="{DC18AD96-6E73-E804-0689-28EFC6E4AEF2}"/>
              </a:ext>
            </a:extLst>
          </p:cNvPr>
          <p:cNvCxnSpPr/>
          <p:nvPr/>
        </p:nvCxnSpPr>
        <p:spPr>
          <a:xfrm>
            <a:off x="1738781" y="3340166"/>
            <a:ext cx="1004419" cy="11181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E546A2AC-4345-4732-3C22-439C20E6B5EF}"/>
              </a:ext>
            </a:extLst>
          </p:cNvPr>
          <p:cNvSpPr txBox="1"/>
          <p:nvPr/>
        </p:nvSpPr>
        <p:spPr>
          <a:xfrm>
            <a:off x="635320" y="2918719"/>
            <a:ext cx="1778051" cy="369332"/>
          </a:xfrm>
          <a:prstGeom prst="rect">
            <a:avLst/>
          </a:prstGeom>
          <a:solidFill>
            <a:schemeClr val="tx2"/>
          </a:solidFill>
        </p:spPr>
        <p:txBody>
          <a:bodyPr wrap="none" rtlCol="0">
            <a:spAutoFit/>
          </a:bodyPr>
          <a:lstStyle/>
          <a:p>
            <a:r>
              <a:rPr lang="en-US" dirty="0">
                <a:solidFill>
                  <a:schemeClr val="accent1"/>
                </a:solidFill>
                <a:latin typeface="+mn-lt"/>
              </a:rPr>
              <a:t>Inside the loop</a:t>
            </a:r>
          </a:p>
        </p:txBody>
      </p:sp>
    </p:spTree>
    <p:extLst>
      <p:ext uri="{BB962C8B-B14F-4D97-AF65-F5344CB8AC3E}">
        <p14:creationId xmlns:p14="http://schemas.microsoft.com/office/powerpoint/2010/main" val="3760806702"/>
      </p:ext>
    </p:extLst>
  </p:cSld>
  <p:clrMapOvr>
    <a:masterClrMapping/>
  </p:clrMapOvr>
  <p:transition spd="med"/>
</p:sld>
</file>

<file path=ppt/theme/theme1.xml><?xml version="1.0" encoding="utf-8"?>
<a:theme xmlns:a="http://schemas.openxmlformats.org/drawingml/2006/main" name="2025 Foster Template">
  <a:themeElements>
    <a:clrScheme name="2025 Foster">
      <a:dk1>
        <a:srgbClr val="000000"/>
      </a:dk1>
      <a:lt1>
        <a:srgbClr val="FFFFFF"/>
      </a:lt1>
      <a:dk2>
        <a:srgbClr val="32006E"/>
      </a:dk2>
      <a:lt2>
        <a:srgbClr val="FFFFFF"/>
      </a:lt2>
      <a:accent1>
        <a:srgbClr val="B7A579"/>
      </a:accent1>
      <a:accent2>
        <a:srgbClr val="8C51FF"/>
      </a:accent2>
      <a:accent3>
        <a:srgbClr val="917B4C"/>
      </a:accent3>
      <a:accent4>
        <a:srgbClr val="000000"/>
      </a:accent4>
      <a:accent5>
        <a:srgbClr val="D6D5E6"/>
      </a:accent5>
      <a:accent6>
        <a:srgbClr val="C1BAEB"/>
      </a:accent6>
      <a:hlink>
        <a:srgbClr val="6A44AC"/>
      </a:hlink>
      <a:folHlink>
        <a:srgbClr val="6A45AB"/>
      </a:folHlink>
    </a:clrScheme>
    <a:fontScheme name="Custom 1">
      <a:majorFont>
        <a:latin typeface="Encode Sans Normal"/>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mn-lt"/>
          </a:defRPr>
        </a:defPPr>
      </a:lstStyle>
    </a:txDef>
  </a:objectDefaults>
  <a:extraClrSchemeLst/>
  <a:extLst>
    <a:ext uri="{05A4C25C-085E-4340-85A3-A5531E510DB2}">
      <thm15:themeFamily xmlns:thm15="http://schemas.microsoft.com/office/thememl/2012/main" name="Presentation1" id="{C83D68AC-D092-DE4D-91CD-78B5B2F14BB7}" vid="{76B0F23E-65E1-BF4F-AD56-3242312FE2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e08c221-0eca-4d51-ae15-1dc733eb7f09">
      <Terms xmlns="http://schemas.microsoft.com/office/infopath/2007/PartnerControls"/>
    </lcf76f155ced4ddcb4097134ff3c332f>
    <TaxCatchAll xmlns="ab06a5aa-8e31-4bdb-9b13-38c58a92ec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02147D869F5D4A8DCDB203BDC4D329" ma:contentTypeVersion="15" ma:contentTypeDescription="Create a new document." ma:contentTypeScope="" ma:versionID="f17a597da68fab695020270d6a7086cb">
  <xsd:schema xmlns:xsd="http://www.w3.org/2001/XMLSchema" xmlns:xs="http://www.w3.org/2001/XMLSchema" xmlns:p="http://schemas.microsoft.com/office/2006/metadata/properties" xmlns:ns2="3e08c221-0eca-4d51-ae15-1dc733eb7f09" xmlns:ns3="59ca73c7-24b6-45ce-ba44-a049ea6a0300" xmlns:ns4="ab06a5aa-8e31-4bdb-9b13-38c58a92ec8a" targetNamespace="http://schemas.microsoft.com/office/2006/metadata/properties" ma:root="true" ma:fieldsID="50ee8e58bc979c30809c6ae6bdc56957" ns2:_="" ns3:_="" ns4:_="">
    <xsd:import namespace="3e08c221-0eca-4d51-ae15-1dc733eb7f09"/>
    <xsd:import namespace="59ca73c7-24b6-45ce-ba44-a049ea6a0300"/>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8c221-0eca-4d51-ae15-1dc733eb7f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ca73c7-24b6-45ce-ba44-a049ea6a030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6e45dac-407b-4abe-b599-ada99fe8f0c3}" ma:internalName="TaxCatchAll" ma:showField="CatchAllData" ma:web="59ca73c7-24b6-45ce-ba44-a049ea6a03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E56C4E-BE7C-4EF0-9A58-932F2D9A29D2}">
  <ds:schemaRefs>
    <ds:schemaRef ds:uri="http://purl.org/dc/elements/1.1/"/>
    <ds:schemaRef ds:uri="http://schemas.microsoft.com/office/infopath/2007/PartnerControls"/>
    <ds:schemaRef ds:uri="ab06a5aa-8e31-4bdb-9b13-38c58a92ec8a"/>
    <ds:schemaRef ds:uri="http://www.w3.org/XML/1998/namespace"/>
    <ds:schemaRef ds:uri="3e08c221-0eca-4d51-ae15-1dc733eb7f09"/>
    <ds:schemaRef ds:uri="http://schemas.microsoft.com/office/2006/documentManagement/types"/>
    <ds:schemaRef ds:uri="http://schemas.openxmlformats.org/package/2006/metadata/core-properties"/>
    <ds:schemaRef ds:uri="http://schemas.microsoft.com/office/2006/metadata/properties"/>
    <ds:schemaRef ds:uri="59ca73c7-24b6-45ce-ba44-a049ea6a0300"/>
    <ds:schemaRef ds:uri="http://purl.org/dc/dcmitype/"/>
    <ds:schemaRef ds:uri="http://purl.org/dc/terms/"/>
  </ds:schemaRefs>
</ds:datastoreItem>
</file>

<file path=customXml/itemProps2.xml><?xml version="1.0" encoding="utf-8"?>
<ds:datastoreItem xmlns:ds="http://schemas.openxmlformats.org/officeDocument/2006/customXml" ds:itemID="{A0FAB5FD-9BA7-405C-859C-9F45E41B0168}">
  <ds:schemaRefs>
    <ds:schemaRef ds:uri="http://schemas.microsoft.com/sharepoint/v3/contenttype/forms"/>
  </ds:schemaRefs>
</ds:datastoreItem>
</file>

<file path=customXml/itemProps3.xml><?xml version="1.0" encoding="utf-8"?>
<ds:datastoreItem xmlns:ds="http://schemas.openxmlformats.org/officeDocument/2006/customXml" ds:itemID="{8187960B-CFD5-4D75-AB4F-AC2F70658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8c221-0eca-4d51-ae15-1dc733eb7f09"/>
    <ds:schemaRef ds:uri="59ca73c7-24b6-45ce-ba44-a049ea6a0300"/>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
  <TotalTime>232</TotalTime>
  <Words>583</Words>
  <Application>Microsoft Office PowerPoint</Application>
  <PresentationFormat>On-screen Show (16:9)</PresentationFormat>
  <Paragraphs>83</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HelveticaNeueLT Pro 55 Roman</vt:lpstr>
      <vt:lpstr>Open Sans</vt:lpstr>
      <vt:lpstr>Calibri</vt:lpstr>
      <vt:lpstr>Encode Sans Normal ExtraBold</vt:lpstr>
      <vt:lpstr>Arial</vt:lpstr>
      <vt:lpstr>Encode Sans Normal Medium</vt:lpstr>
      <vt:lpstr>Uni Sans Regular</vt:lpstr>
      <vt:lpstr>Open Sans Light</vt:lpstr>
      <vt:lpstr>2025 Foster Template</vt:lpstr>
      <vt:lpstr>Individual RPA Workshop</vt:lpstr>
      <vt:lpstr>What will we do today?</vt:lpstr>
      <vt:lpstr>Course Diagram (high-level)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will we do today?</vt:lpstr>
      <vt:lpstr>PowerPoint Presentation</vt:lpstr>
      <vt:lpstr>Submission overview: Canvas</vt:lpstr>
      <vt:lpstr>What will we do today?</vt:lpstr>
      <vt:lpstr>Where we will go next</vt:lpstr>
      <vt:lpstr>PowerPoint Presentation</vt:lpstr>
    </vt:vector>
  </TitlesOfParts>
  <Manager/>
  <Company>UW Foster School of Business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Foster Template</dc:title>
  <dc:subject/>
  <dc:creator>Stephanie Hennessy</dc:creator>
  <cp:keywords>PowerPoint, Template</cp:keywords>
  <dc:description/>
  <cp:lastModifiedBy>Asher Curtis</cp:lastModifiedBy>
  <cp:revision>7</cp:revision>
  <cp:lastPrinted>2026-04-13T16:46:17Z</cp:lastPrinted>
  <dcterms:created xsi:type="dcterms:W3CDTF">2026-02-18T18:51:35Z</dcterms:created>
  <dcterms:modified xsi:type="dcterms:W3CDTF">2026-04-13T16:47:13Z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0x010100CC02147D869F5D4A8DCDB203BDC4D329</vt:lpwstr>
  </property>
  <property fmtid="{D5CDD505-2E9C-101B-9397-08002B2CF9AE}" pid="3" name="ImageCreateDate">
    <vt:lpwstr/>
  </property>
  <property fmtid="{D5CDD505-2E9C-101B-9397-08002B2CF9AE}" pid="4" name="Foster Site Scope">
    <vt:lpwstr>Intranet</vt:lpwstr>
  </property>
  <property fmtid="{D5CDD505-2E9C-101B-9397-08002B2CF9AE}" pid="5" name="Foster Permission Form">
    <vt:lpwstr/>
  </property>
  <property fmtid="{D5CDD505-2E9C-101B-9397-08002B2CF9AE}" pid="6" name="This needs to be set to identify the intended use of this image.  Examples would be &quot;Homepage&quot; or &quot;Program Cent">
    <vt:lpwstr/>
  </property>
  <property fmtid="{D5CDD505-2E9C-101B-9397-08002B2CF9AE}" pid="7" name="Page Location">
    <vt:lpwstr>Brand</vt:lpwstr>
  </property>
  <property fmtid="{D5CDD505-2E9C-101B-9397-08002B2CF9AE}" pid="8" name="Caption">
    <vt:lpwstr/>
  </property>
  <property fmtid="{D5CDD505-2E9C-101B-9397-08002B2CF9AE}" pid="9" name="Source Image">
    <vt:lpwstr/>
  </property>
  <property fmtid="{D5CDD505-2E9C-101B-9397-08002B2CF9AE}" pid="10" name="Comments">
    <vt:lpwstr/>
  </property>
  <property fmtid="{D5CDD505-2E9C-101B-9397-08002B2CF9AE}" pid="11" name="Order">
    <vt:r8>2700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MediaServiceImageTags">
    <vt:lpwstr/>
  </property>
</Properties>
</file>