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8"/>
  </p:notesMasterIdLst>
  <p:handoutMasterIdLst>
    <p:handoutMasterId r:id="rId49"/>
  </p:handoutMasterIdLst>
  <p:sldIdLst>
    <p:sldId id="363" r:id="rId5"/>
    <p:sldId id="398" r:id="rId6"/>
    <p:sldId id="413" r:id="rId7"/>
    <p:sldId id="265" r:id="rId8"/>
    <p:sldId id="621" r:id="rId9"/>
    <p:sldId id="622" r:id="rId10"/>
    <p:sldId id="433" r:id="rId11"/>
    <p:sldId id="434" r:id="rId12"/>
    <p:sldId id="623" r:id="rId13"/>
    <p:sldId id="624" r:id="rId14"/>
    <p:sldId id="590" r:id="rId15"/>
    <p:sldId id="593" r:id="rId16"/>
    <p:sldId id="592" r:id="rId17"/>
    <p:sldId id="616" r:id="rId18"/>
    <p:sldId id="596" r:id="rId19"/>
    <p:sldId id="598" r:id="rId20"/>
    <p:sldId id="599" r:id="rId21"/>
    <p:sldId id="608" r:id="rId22"/>
    <p:sldId id="609" r:id="rId23"/>
    <p:sldId id="611" r:id="rId24"/>
    <p:sldId id="612" r:id="rId25"/>
    <p:sldId id="618" r:id="rId26"/>
    <p:sldId id="619" r:id="rId27"/>
    <p:sldId id="625" r:id="rId28"/>
    <p:sldId id="626" r:id="rId29"/>
    <p:sldId id="260" r:id="rId30"/>
    <p:sldId id="627" r:id="rId31"/>
    <p:sldId id="257" r:id="rId32"/>
    <p:sldId id="261" r:id="rId33"/>
    <p:sldId id="264" r:id="rId34"/>
    <p:sldId id="435" r:id="rId35"/>
    <p:sldId id="266" r:id="rId36"/>
    <p:sldId id="628" r:id="rId37"/>
    <p:sldId id="629" r:id="rId38"/>
    <p:sldId id="323" r:id="rId39"/>
    <p:sldId id="324" r:id="rId40"/>
    <p:sldId id="269" r:id="rId41"/>
    <p:sldId id="274" r:id="rId42"/>
    <p:sldId id="275" r:id="rId43"/>
    <p:sldId id="415" r:id="rId44"/>
    <p:sldId id="630" r:id="rId45"/>
    <p:sldId id="632" r:id="rId46"/>
    <p:sldId id="412" r:id="rId47"/>
  </p:sldIdLst>
  <p:sldSz cx="9144000" cy="5143500" type="screen16x9"/>
  <p:notesSz cx="7315200" cy="9601200"/>
  <p:embeddedFontLst>
    <p:embeddedFont>
      <p:font typeface="Encode Sans Normal ExtraBold" panose="02000000000000000000" pitchFamily="2" charset="0"/>
      <p:bold r:id="rId50"/>
    </p:embeddedFont>
    <p:embeddedFont>
      <p:font typeface="Encode Sans Normal Medium" panose="02000000000000000000" pitchFamily="2" charset="0"/>
      <p:regular r:id="rId51"/>
    </p:embeddedFont>
    <p:embeddedFont>
      <p:font typeface="Open Sans" panose="020B0606030504020204" pitchFamily="34" charset="0"/>
      <p:regular r:id="rId52"/>
      <p:bold r:id="rId53"/>
      <p:italic r:id="rId54"/>
      <p:boldItalic r:id="rId55"/>
    </p:embeddedFont>
    <p:embeddedFont>
      <p:font typeface="Open Sans Light" panose="020B0306030504020204" pitchFamily="34" charset="0"/>
      <p:regular r:id="rId56"/>
      <p:italic r:id="rId57"/>
    </p:embeddedFont>
  </p:embeddedFontLst>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Slide Template" id="{8D555BDC-712A-D847-BE44-26DF3EC466F7}">
          <p14:sldIdLst>
            <p14:sldId id="363"/>
            <p14:sldId id="398"/>
            <p14:sldId id="413"/>
            <p14:sldId id="265"/>
            <p14:sldId id="621"/>
            <p14:sldId id="622"/>
            <p14:sldId id="433"/>
            <p14:sldId id="434"/>
            <p14:sldId id="623"/>
            <p14:sldId id="624"/>
            <p14:sldId id="590"/>
            <p14:sldId id="593"/>
            <p14:sldId id="592"/>
            <p14:sldId id="616"/>
            <p14:sldId id="596"/>
            <p14:sldId id="598"/>
            <p14:sldId id="599"/>
            <p14:sldId id="608"/>
            <p14:sldId id="609"/>
            <p14:sldId id="611"/>
            <p14:sldId id="612"/>
            <p14:sldId id="618"/>
            <p14:sldId id="619"/>
            <p14:sldId id="625"/>
            <p14:sldId id="626"/>
            <p14:sldId id="260"/>
            <p14:sldId id="627"/>
            <p14:sldId id="257"/>
            <p14:sldId id="261"/>
            <p14:sldId id="264"/>
            <p14:sldId id="435"/>
            <p14:sldId id="266"/>
            <p14:sldId id="628"/>
            <p14:sldId id="629"/>
            <p14:sldId id="323"/>
            <p14:sldId id="324"/>
            <p14:sldId id="269"/>
            <p14:sldId id="274"/>
            <p14:sldId id="275"/>
            <p14:sldId id="415"/>
            <p14:sldId id="630"/>
            <p14:sldId id="632"/>
            <p14:sldId id="4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guide id="4" pos="228">
          <p15:clr>
            <a:srgbClr val="A4A3A4"/>
          </p15:clr>
        </p15:guide>
        <p15:guide id="5" pos="2887">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9F29"/>
    <a:srgbClr val="32006E"/>
    <a:srgbClr val="361F6D"/>
    <a:srgbClr val="412985"/>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ABCA80-15A8-44FD-BE29-8536F0D21343}" v="14" dt="2026-04-15T16:47:50.9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92"/>
    <p:restoredTop sz="78716" autoAdjust="0"/>
  </p:normalViewPr>
  <p:slideViewPr>
    <p:cSldViewPr snapToGrid="0">
      <p:cViewPr varScale="1">
        <p:scale>
          <a:sx n="165" d="100"/>
          <a:sy n="165" d="100"/>
        </p:scale>
        <p:origin x="4452" y="138"/>
      </p:cViewPr>
      <p:guideLst>
        <p:guide orient="horz" pos="2160"/>
        <p:guide pos="2880"/>
        <p:guide orient="horz" pos="1620"/>
        <p:guide pos="228"/>
        <p:guide pos="2887"/>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5320" y="15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cs typeface="+mn-cs"/>
              </a:defRPr>
            </a:lvl1pPr>
          </a:lstStyle>
          <a:p>
            <a:pPr>
              <a:defRPr/>
            </a:pPr>
            <a:endParaRPr lang="en-US">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cs typeface="+mn-cs"/>
              </a:defRPr>
            </a:lvl1pPr>
          </a:lstStyle>
          <a:p>
            <a:pPr>
              <a:defRPr/>
            </a:pPr>
            <a:fld id="{F87AE820-DFE1-4C3C-B564-108A438BD633}" type="datetimeFigureOut">
              <a:rPr lang="en-US">
                <a:latin typeface="Open Sans Light" panose="020B0606030504020204" pitchFamily="34" charset="0"/>
                <a:ea typeface="Open Sans Light" panose="020B0606030504020204" pitchFamily="34" charset="0"/>
                <a:cs typeface="Open Sans Light" panose="020B0606030504020204" pitchFamily="34" charset="0"/>
              </a:rPr>
              <a:pPr>
                <a:defRPr/>
              </a:pPr>
              <a:t>4/15/2026</a:t>
            </a:fld>
            <a:endParaRPr lang="en-US">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cs typeface="+mn-cs"/>
              </a:defRPr>
            </a:lvl1pPr>
          </a:lstStyle>
          <a:p>
            <a:pPr>
              <a:defRPr/>
            </a:pPr>
            <a:endParaRPr lang="en-US">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cs typeface="+mn-cs"/>
              </a:defRPr>
            </a:lvl1pPr>
          </a:lstStyle>
          <a:p>
            <a:pPr>
              <a:defRPr/>
            </a:pPr>
            <a:fld id="{429C84BD-FF2B-4119-9416-77652C2C47E2}" type="slidenum">
              <a:rPr lang="en-US">
                <a:latin typeface="Open Sans Light" panose="020B0606030504020204" pitchFamily="34" charset="0"/>
                <a:ea typeface="Open Sans Light" panose="020B0606030504020204" pitchFamily="34" charset="0"/>
                <a:cs typeface="Open Sans Light" panose="020B0606030504020204" pitchFamily="34" charset="0"/>
              </a:rPr>
              <a:pPr>
                <a:defRPr/>
              </a:pPr>
              <a:t>‹#›</a:t>
            </a:fld>
            <a:endParaRPr lang="en-US">
              <a:latin typeface="Open Sans Light" panose="020B0606030504020204" pitchFamily="34" charset="0"/>
              <a:ea typeface="Open Sans Light" panose="020B0606030504020204" pitchFamily="34" charset="0"/>
              <a:cs typeface="Open Sans Light" panose="020B0606030504020204" pitchFamily="34" charset="0"/>
            </a:endParaRPr>
          </a:p>
        </p:txBody>
      </p:sp>
    </p:spTree>
    <p:extLst>
      <p:ext uri="{BB962C8B-B14F-4D97-AF65-F5344CB8AC3E}">
        <p14:creationId xmlns:p14="http://schemas.microsoft.com/office/powerpoint/2010/main" val="137617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Open Sans Light" panose="020B0606030504020204" pitchFamily="34" charset="0"/>
                <a:ea typeface="Open Sans Light" panose="020B0606030504020204" pitchFamily="34" charset="0"/>
                <a:cs typeface="Open Sans Light" panose="020B0606030504020204" pitchFamily="34" charset="0"/>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Open Sans Light" panose="020B0606030504020204" pitchFamily="34" charset="0"/>
                <a:ea typeface="Open Sans Light" panose="020B0606030504020204" pitchFamily="34" charset="0"/>
                <a:cs typeface="Open Sans Light" panose="020B0606030504020204" pitchFamily="34" charset="0"/>
              </a:defRPr>
            </a:lvl1pPr>
          </a:lstStyle>
          <a:p>
            <a:pPr>
              <a:defRPr/>
            </a:pPr>
            <a:fld id="{7C0560D2-22A1-4522-9A61-5BC081CC233D}" type="datetimeFigureOut">
              <a:rPr lang="en-US" smtClean="0"/>
              <a:pPr>
                <a:defRPr/>
              </a:pPr>
              <a:t>4/15/2026</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Open Sans Light" panose="020B0606030504020204" pitchFamily="34" charset="0"/>
                <a:ea typeface="Open Sans Light" panose="020B0606030504020204" pitchFamily="34" charset="0"/>
                <a:cs typeface="Open Sans Light" panose="020B0606030504020204" pitchFamily="34" charset="0"/>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Open Sans Light" panose="020B0606030504020204" pitchFamily="34" charset="0"/>
                <a:ea typeface="Open Sans Light" panose="020B0606030504020204" pitchFamily="34" charset="0"/>
                <a:cs typeface="Open Sans Light" panose="020B0606030504020204" pitchFamily="34" charset="0"/>
              </a:defRPr>
            </a:lvl1pPr>
          </a:lstStyle>
          <a:p>
            <a:pPr>
              <a:defRPr/>
            </a:pPr>
            <a:fld id="{7B479713-0D50-44A6-B1F4-4082749E615F}" type="slidenum">
              <a:rPr lang="en-US" smtClean="0"/>
              <a:pPr>
                <a:defRPr/>
              </a:pPr>
              <a:t>‹#›</a:t>
            </a:fld>
            <a:endParaRPr lang="en-US"/>
          </a:p>
        </p:txBody>
      </p:sp>
    </p:spTree>
    <p:extLst>
      <p:ext uri="{BB962C8B-B14F-4D97-AF65-F5344CB8AC3E}">
        <p14:creationId xmlns:p14="http://schemas.microsoft.com/office/powerpoint/2010/main" val="171921462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algn="l" defTabSz="457200" rtl="0" fontAlgn="base">
      <a:spcBef>
        <a:spcPct val="30000"/>
      </a:spcBef>
      <a:spcAft>
        <a:spcPct val="0"/>
      </a:spcAft>
      <a:defRPr sz="12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914400" algn="l" defTabSz="457200" rtl="0" fontAlgn="base">
      <a:spcBef>
        <a:spcPct val="30000"/>
      </a:spcBef>
      <a:spcAft>
        <a:spcPct val="0"/>
      </a:spcAft>
      <a:defRPr sz="12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371600" algn="l" defTabSz="457200" rtl="0" fontAlgn="base">
      <a:spcBef>
        <a:spcPct val="30000"/>
      </a:spcBef>
      <a:spcAft>
        <a:spcPct val="0"/>
      </a:spcAft>
      <a:defRPr sz="12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828800" algn="l" defTabSz="457200" rtl="0" fontAlgn="base">
      <a:spcBef>
        <a:spcPct val="30000"/>
      </a:spcBef>
      <a:spcAft>
        <a:spcPct val="0"/>
      </a:spcAft>
      <a:defRPr sz="12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B479713-0D50-44A6-B1F4-4082749E615F}" type="slidenum">
              <a:rPr lang="en-US" smtClean="0"/>
              <a:pPr>
                <a:defRPr/>
              </a:pPr>
              <a:t>1</a:t>
            </a:fld>
            <a:endParaRPr lang="en-US"/>
          </a:p>
        </p:txBody>
      </p:sp>
    </p:spTree>
    <p:extLst>
      <p:ext uri="{BB962C8B-B14F-4D97-AF65-F5344CB8AC3E}">
        <p14:creationId xmlns:p14="http://schemas.microsoft.com/office/powerpoint/2010/main" val="4219873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14</a:t>
            </a:fld>
            <a:endParaRPr lang="en-US"/>
          </a:p>
        </p:txBody>
      </p:sp>
    </p:spTree>
    <p:extLst>
      <p:ext uri="{BB962C8B-B14F-4D97-AF65-F5344CB8AC3E}">
        <p14:creationId xmlns:p14="http://schemas.microsoft.com/office/powerpoint/2010/main" val="1058285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15</a:t>
            </a:fld>
            <a:endParaRPr lang="en-US"/>
          </a:p>
        </p:txBody>
      </p:sp>
    </p:spTree>
    <p:extLst>
      <p:ext uri="{BB962C8B-B14F-4D97-AF65-F5344CB8AC3E}">
        <p14:creationId xmlns:p14="http://schemas.microsoft.com/office/powerpoint/2010/main" val="440960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16</a:t>
            </a:fld>
            <a:endParaRPr lang="en-US"/>
          </a:p>
        </p:txBody>
      </p:sp>
    </p:spTree>
    <p:extLst>
      <p:ext uri="{BB962C8B-B14F-4D97-AF65-F5344CB8AC3E}">
        <p14:creationId xmlns:p14="http://schemas.microsoft.com/office/powerpoint/2010/main" val="450972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17</a:t>
            </a:fld>
            <a:endParaRPr lang="en-US"/>
          </a:p>
        </p:txBody>
      </p:sp>
    </p:spTree>
    <p:extLst>
      <p:ext uri="{BB962C8B-B14F-4D97-AF65-F5344CB8AC3E}">
        <p14:creationId xmlns:p14="http://schemas.microsoft.com/office/powerpoint/2010/main" val="517846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18</a:t>
            </a:fld>
            <a:endParaRPr lang="en-US"/>
          </a:p>
        </p:txBody>
      </p:sp>
    </p:spTree>
    <p:extLst>
      <p:ext uri="{BB962C8B-B14F-4D97-AF65-F5344CB8AC3E}">
        <p14:creationId xmlns:p14="http://schemas.microsoft.com/office/powerpoint/2010/main" val="2655101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19</a:t>
            </a:fld>
            <a:endParaRPr lang="en-US"/>
          </a:p>
        </p:txBody>
      </p:sp>
    </p:spTree>
    <p:extLst>
      <p:ext uri="{BB962C8B-B14F-4D97-AF65-F5344CB8AC3E}">
        <p14:creationId xmlns:p14="http://schemas.microsoft.com/office/powerpoint/2010/main" val="3330608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20</a:t>
            </a:fld>
            <a:endParaRPr lang="en-US"/>
          </a:p>
        </p:txBody>
      </p:sp>
    </p:spTree>
    <p:extLst>
      <p:ext uri="{BB962C8B-B14F-4D97-AF65-F5344CB8AC3E}">
        <p14:creationId xmlns:p14="http://schemas.microsoft.com/office/powerpoint/2010/main" val="3397841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Facilitator notes</a:t>
            </a:r>
            <a:r>
              <a:rPr lang="en-US" sz="1200">
                <a:latin typeface="+mn-lt"/>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Present a real-life scenario to the participants. This is just a sample, and you may use any such examples depending on your participants.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latin typeface="+mn-lt"/>
              </a:rPr>
              <a:t>Detailed notes</a:t>
            </a:r>
            <a:r>
              <a:rPr lang="en-US" sz="1200">
                <a:latin typeface="+mn-lt"/>
              </a:rPr>
              <a:t>:</a:t>
            </a:r>
          </a:p>
          <a:p>
            <a:r>
              <a:rPr lang="en-US"/>
              <a:t>In a customer service scenario, agents often face the challenge of navigating multiple systems during customer calls. This process can be time-consuming and prone to errors, leading to frustrations for both the agent and the customer. With Attended in Tandem automation, agents can seamlessly handle customer queries while the robot operates in the background. The robot accesses, compiles, and presents the necessary information, enabling agents to address customer needs more efficiently. This boosts productivity, reduces resolution times, and ultimately enhances customer satisfaction.</a:t>
            </a:r>
            <a:endParaRPr lang="en-IN"/>
          </a:p>
        </p:txBody>
      </p:sp>
      <p:sp>
        <p:nvSpPr>
          <p:cNvPr id="4" name="Slide Number Placeholder 3"/>
          <p:cNvSpPr>
            <a:spLocks noGrp="1"/>
          </p:cNvSpPr>
          <p:nvPr>
            <p:ph type="sldNum" sz="quarter" idx="5"/>
          </p:nvPr>
        </p:nvSpPr>
        <p:spPr/>
        <p:txBody>
          <a:bodyPr/>
          <a:lstStyle/>
          <a:p>
            <a:fld id="{1618B97D-45A5-1E45-A1E0-6392C6E84CC6}" type="slidenum">
              <a:rPr lang="en-US" smtClean="0"/>
              <a:pPr/>
              <a:t>21</a:t>
            </a:fld>
            <a:endParaRPr lang="en-US"/>
          </a:p>
        </p:txBody>
      </p:sp>
    </p:spTree>
    <p:extLst>
      <p:ext uri="{BB962C8B-B14F-4D97-AF65-F5344CB8AC3E}">
        <p14:creationId xmlns:p14="http://schemas.microsoft.com/office/powerpoint/2010/main" val="1207639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22</a:t>
            </a:fld>
            <a:endParaRPr lang="en-US"/>
          </a:p>
        </p:txBody>
      </p:sp>
    </p:spTree>
    <p:extLst>
      <p:ext uri="{BB962C8B-B14F-4D97-AF65-F5344CB8AC3E}">
        <p14:creationId xmlns:p14="http://schemas.microsoft.com/office/powerpoint/2010/main" val="3251776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23</a:t>
            </a:fld>
            <a:endParaRPr lang="en-US"/>
          </a:p>
        </p:txBody>
      </p:sp>
    </p:spTree>
    <p:extLst>
      <p:ext uri="{BB962C8B-B14F-4D97-AF65-F5344CB8AC3E}">
        <p14:creationId xmlns:p14="http://schemas.microsoft.com/office/powerpoint/2010/main" val="210000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B479713-0D50-44A6-B1F4-4082749E615F}" type="slidenum">
              <a:rPr lang="en-US" smtClean="0"/>
              <a:pPr>
                <a:defRPr/>
              </a:pPr>
              <a:t>2</a:t>
            </a:fld>
            <a:endParaRPr lang="en-US"/>
          </a:p>
        </p:txBody>
      </p:sp>
    </p:spTree>
    <p:extLst>
      <p:ext uri="{BB962C8B-B14F-4D97-AF65-F5344CB8AC3E}">
        <p14:creationId xmlns:p14="http://schemas.microsoft.com/office/powerpoint/2010/main" val="2882380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5F4DC-8E3D-78F1-7ADF-73F1D0CA9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A984AC-08A4-2302-D08E-5F1C57E9AB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978071-9052-B1B5-B475-1D6696C0AA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5A1B3C-D508-9253-9D0E-8DF30A333ACF}"/>
              </a:ext>
            </a:extLst>
          </p:cNvPr>
          <p:cNvSpPr>
            <a:spLocks noGrp="1"/>
          </p:cNvSpPr>
          <p:nvPr>
            <p:ph type="sldNum" sz="quarter" idx="5"/>
          </p:nvPr>
        </p:nvSpPr>
        <p:spPr/>
        <p:txBody>
          <a:bodyPr/>
          <a:lstStyle/>
          <a:p>
            <a:pPr>
              <a:defRPr/>
            </a:pPr>
            <a:fld id="{7B479713-0D50-44A6-B1F4-4082749E615F}" type="slidenum">
              <a:rPr lang="en-US" smtClean="0"/>
              <a:pPr>
                <a:defRPr/>
              </a:pPr>
              <a:t>27</a:t>
            </a:fld>
            <a:endParaRPr lang="en-US"/>
          </a:p>
        </p:txBody>
      </p:sp>
    </p:spTree>
    <p:extLst>
      <p:ext uri="{BB962C8B-B14F-4D97-AF65-F5344CB8AC3E}">
        <p14:creationId xmlns:p14="http://schemas.microsoft.com/office/powerpoint/2010/main" val="3060654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59114-4477-4589-9990-CDA24E819505}" type="slidenum">
              <a:rPr lang="en-US" smtClean="0"/>
              <a:t>33</a:t>
            </a:fld>
            <a:endParaRPr lang="en-US"/>
          </a:p>
        </p:txBody>
      </p:sp>
    </p:spTree>
    <p:extLst>
      <p:ext uri="{BB962C8B-B14F-4D97-AF65-F5344CB8AC3E}">
        <p14:creationId xmlns:p14="http://schemas.microsoft.com/office/powerpoint/2010/main" val="2613244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14B21-B957-F430-9F27-ED7293EE4A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14F239-E414-CC47-1EEC-845D9791B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0D6BEB-0807-CDE5-2826-A99FE6A9986A}"/>
              </a:ext>
            </a:extLst>
          </p:cNvPr>
          <p:cNvSpPr>
            <a:spLocks noGrp="1"/>
          </p:cNvSpPr>
          <p:nvPr>
            <p:ph type="body" idx="1"/>
          </p:nvPr>
        </p:nvSpPr>
        <p:spPr/>
        <p:txBody>
          <a:bodyPr>
            <a:normAutofit/>
          </a:bodyPr>
          <a:lstStyle/>
          <a:p>
            <a:pPr>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3E69B683-531C-906C-E75C-3CCD4079ACC3}"/>
              </a:ext>
            </a:extLst>
          </p:cNvPr>
          <p:cNvSpPr>
            <a:spLocks noGrp="1"/>
          </p:cNvSpPr>
          <p:nvPr>
            <p:ph type="sldNum" sz="quarter" idx="5"/>
          </p:nvPr>
        </p:nvSpPr>
        <p:spPr/>
        <p:txBody>
          <a:bodyPr/>
          <a:lstStyle/>
          <a:p>
            <a:fld id="{1618B97D-45A5-1E45-A1E0-6392C6E84CC6}" type="slidenum">
              <a:rPr lang="en-US" smtClean="0"/>
              <a:pPr/>
              <a:t>34</a:t>
            </a:fld>
            <a:endParaRPr lang="en-US"/>
          </a:p>
        </p:txBody>
      </p:sp>
    </p:spTree>
    <p:extLst>
      <p:ext uri="{BB962C8B-B14F-4D97-AF65-F5344CB8AC3E}">
        <p14:creationId xmlns:p14="http://schemas.microsoft.com/office/powerpoint/2010/main" val="114346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59114-4477-4589-9990-CDA24E819505}" type="slidenum">
              <a:rPr lang="en-US" smtClean="0"/>
              <a:t>35</a:t>
            </a:fld>
            <a:endParaRPr lang="en-US"/>
          </a:p>
        </p:txBody>
      </p:sp>
    </p:spTree>
    <p:extLst>
      <p:ext uri="{BB962C8B-B14F-4D97-AF65-F5344CB8AC3E}">
        <p14:creationId xmlns:p14="http://schemas.microsoft.com/office/powerpoint/2010/main" val="3805776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59114-4477-4589-9990-CDA24E819505}" type="slidenum">
              <a:rPr lang="en-US" smtClean="0"/>
              <a:t>36</a:t>
            </a:fld>
            <a:endParaRPr lang="en-US"/>
          </a:p>
        </p:txBody>
      </p:sp>
    </p:spTree>
    <p:extLst>
      <p:ext uri="{BB962C8B-B14F-4D97-AF65-F5344CB8AC3E}">
        <p14:creationId xmlns:p14="http://schemas.microsoft.com/office/powerpoint/2010/main" val="1433157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B479713-0D50-44A6-B1F4-4082749E615F}" type="slidenum">
              <a:rPr lang="en-US" smtClean="0"/>
              <a:pPr>
                <a:defRPr/>
              </a:pPr>
              <a:t>40</a:t>
            </a:fld>
            <a:endParaRPr lang="en-US"/>
          </a:p>
        </p:txBody>
      </p:sp>
    </p:spTree>
    <p:extLst>
      <p:ext uri="{BB962C8B-B14F-4D97-AF65-F5344CB8AC3E}">
        <p14:creationId xmlns:p14="http://schemas.microsoft.com/office/powerpoint/2010/main" val="1423828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DE947-0C70-58AE-5DDA-8D92529EE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319A18-DD05-C5ED-E778-44D5D6455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B83DBF-6920-2BD6-EB6E-D5F1B96779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7EE6FA-0B75-D7EB-10DE-157563B8DAB0}"/>
              </a:ext>
            </a:extLst>
          </p:cNvPr>
          <p:cNvSpPr>
            <a:spLocks noGrp="1"/>
          </p:cNvSpPr>
          <p:nvPr>
            <p:ph type="sldNum" sz="quarter" idx="5"/>
          </p:nvPr>
        </p:nvSpPr>
        <p:spPr/>
        <p:txBody>
          <a:bodyPr/>
          <a:lstStyle/>
          <a:p>
            <a:pPr>
              <a:defRPr/>
            </a:pPr>
            <a:fld id="{7B479713-0D50-44A6-B1F4-4082749E615F}" type="slidenum">
              <a:rPr lang="en-US" smtClean="0"/>
              <a:pPr>
                <a:defRPr/>
              </a:pPr>
              <a:t>41</a:t>
            </a:fld>
            <a:endParaRPr lang="en-US"/>
          </a:p>
        </p:txBody>
      </p:sp>
    </p:spTree>
    <p:extLst>
      <p:ext uri="{BB962C8B-B14F-4D97-AF65-F5344CB8AC3E}">
        <p14:creationId xmlns:p14="http://schemas.microsoft.com/office/powerpoint/2010/main" val="1614492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B479713-0D50-44A6-B1F4-4082749E615F}" type="slidenum">
              <a:rPr lang="en-US" smtClean="0"/>
              <a:pPr>
                <a:defRPr/>
              </a:pPr>
              <a:t>43</a:t>
            </a:fld>
            <a:endParaRPr lang="en-US"/>
          </a:p>
        </p:txBody>
      </p:sp>
    </p:spTree>
    <p:extLst>
      <p:ext uri="{BB962C8B-B14F-4D97-AF65-F5344CB8AC3E}">
        <p14:creationId xmlns:p14="http://schemas.microsoft.com/office/powerpoint/2010/main" val="2157204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B479713-0D50-44A6-B1F4-4082749E615F}" type="slidenum">
              <a:rPr lang="en-US" smtClean="0"/>
              <a:pPr>
                <a:defRPr/>
              </a:pPr>
              <a:t>3</a:t>
            </a:fld>
            <a:endParaRPr lang="en-US"/>
          </a:p>
        </p:txBody>
      </p:sp>
    </p:spTree>
    <p:extLst>
      <p:ext uri="{BB962C8B-B14F-4D97-AF65-F5344CB8AC3E}">
        <p14:creationId xmlns:p14="http://schemas.microsoft.com/office/powerpoint/2010/main" val="2796864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AA87F-74B0-1783-24C6-F2D06EC1C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BBDAE-9AC9-0C7F-AF56-E37B9838E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9E4EAC-7A7B-FC63-1FDA-2855C315955B}"/>
              </a:ext>
            </a:extLst>
          </p:cNvPr>
          <p:cNvSpPr>
            <a:spLocks noGrp="1"/>
          </p:cNvSpPr>
          <p:nvPr>
            <p:ph type="body" idx="1"/>
          </p:nvPr>
        </p:nvSpPr>
        <p:spPr/>
        <p:txBody>
          <a:bodyPr>
            <a:normAutofit/>
          </a:bodyPr>
          <a:lstStyle/>
          <a:p>
            <a:pPr>
              <a:buFont typeface="Arial" panose="020B0604020202020204" pitchFamily="34" charset="0"/>
              <a:buChar char="•"/>
            </a:pPr>
            <a:r>
              <a:rPr lang="en-US" dirty="0"/>
              <a:t>Everything happens in one place: the UiPath Platform—where AI Agents aren’t just assistants, they’re true work partners, transforming complexity into a seamless, orchestrated operation.</a:t>
            </a:r>
          </a:p>
          <a:p>
            <a:pPr>
              <a:buFont typeface="Arial" panose="020B0604020202020204" pitchFamily="34" charset="0"/>
              <a:buChar char="•"/>
            </a:pPr>
            <a:endParaRPr lang="en-US" dirty="0"/>
          </a:p>
          <a:p>
            <a:pPr>
              <a:buFont typeface="Arial" panose="020B0604020202020204" pitchFamily="34" charset="0"/>
              <a:buChar char="•"/>
            </a:pPr>
            <a:r>
              <a:rPr lang="en-US" dirty="0"/>
              <a:t>We break it down into three powerful layers: </a:t>
            </a:r>
            <a:r>
              <a:rPr lang="en-US" b="1" dirty="0"/>
              <a:t>Activities</a:t>
            </a:r>
            <a:r>
              <a:rPr lang="en-US" dirty="0"/>
              <a:t> (the building blocks—reading, processing, integrating), </a:t>
            </a:r>
            <a:r>
              <a:rPr lang="en-US" b="1" dirty="0"/>
              <a:t>Workflows</a:t>
            </a:r>
            <a:r>
              <a:rPr lang="en-US" dirty="0"/>
              <a:t> (connecting the dots with human-in-the-loop and testing), and </a:t>
            </a:r>
            <a:r>
              <a:rPr lang="en-US" b="1" dirty="0"/>
              <a:t>Processes</a:t>
            </a:r>
            <a:r>
              <a:rPr lang="en-US" dirty="0"/>
              <a:t> (the big picture—managing, optimizing, and enhancing enterprise operations).</a:t>
            </a:r>
          </a:p>
          <a:p>
            <a:pPr>
              <a:buFont typeface="Arial" panose="020B0604020202020204" pitchFamily="34" charset="0"/>
              <a:buChar char="•"/>
            </a:pPr>
            <a:endParaRPr lang="en-US" dirty="0"/>
          </a:p>
          <a:p>
            <a:pPr>
              <a:buFont typeface="Arial" panose="020B0604020202020204" pitchFamily="34" charset="0"/>
              <a:buChar char="•"/>
            </a:pPr>
            <a:r>
              <a:rPr lang="en-US" dirty="0"/>
              <a:t>Agentic Orchestration / Maestro takes automation even further—coordinating UiPath Agents, third-party AI models, people, robots, and tools into a single, intelligent system.</a:t>
            </a:r>
          </a:p>
          <a:p>
            <a:pPr>
              <a:buFont typeface="Arial" panose="020B0604020202020204" pitchFamily="34" charset="0"/>
              <a:buChar char="•"/>
            </a:pPr>
            <a:endParaRPr lang="en-US" dirty="0"/>
          </a:p>
          <a:p>
            <a:pPr>
              <a:buFont typeface="Arial" panose="020B0604020202020204" pitchFamily="34" charset="0"/>
              <a:buChar char="•"/>
            </a:pPr>
            <a:r>
              <a:rPr lang="en-US" dirty="0"/>
              <a:t>Your existing systems don’t need to be reinvented—our platform integrates seamlessly with your data, applications, and workflows while maintaining enterprise-grade security, governance, and AI trust.</a:t>
            </a:r>
          </a:p>
          <a:p>
            <a:pPr>
              <a:buFont typeface="Arial" panose="020B0604020202020204" pitchFamily="34" charset="0"/>
              <a:buChar char="•"/>
            </a:pPr>
            <a:endParaRPr lang="en-US" dirty="0"/>
          </a:p>
          <a:p>
            <a:pPr>
              <a:buFont typeface="Arial" panose="020B0604020202020204" pitchFamily="34" charset="0"/>
              <a:buChar char="•"/>
            </a:pPr>
            <a:r>
              <a:rPr lang="en-US" dirty="0"/>
              <a:t>We’re not just compatible with your tech stack—we enhance it. From cloud providers like AWS, Google, and Azure to enterprise apps like Salesforce and SAP, we turn digital chaos into a symphony of efficiency.</a:t>
            </a:r>
          </a:p>
        </p:txBody>
      </p:sp>
      <p:sp>
        <p:nvSpPr>
          <p:cNvPr id="4" name="Slide Number Placeholder 3">
            <a:extLst>
              <a:ext uri="{FF2B5EF4-FFF2-40B4-BE49-F238E27FC236}">
                <a16:creationId xmlns:a16="http://schemas.microsoft.com/office/drawing/2014/main" id="{F216D4BF-46AD-CBC7-A571-AF4108DD3EFD}"/>
              </a:ext>
            </a:extLst>
          </p:cNvPr>
          <p:cNvSpPr>
            <a:spLocks noGrp="1"/>
          </p:cNvSpPr>
          <p:nvPr>
            <p:ph type="sldNum" sz="quarter" idx="5"/>
          </p:nvPr>
        </p:nvSpPr>
        <p:spPr/>
        <p:txBody>
          <a:bodyPr/>
          <a:lstStyle/>
          <a:p>
            <a:pPr defTabSz="483306">
              <a:defRPr/>
            </a:pPr>
            <a:fld id="{1618B97D-45A5-1E45-A1E0-6392C6E84CC6}" type="slidenum">
              <a:rPr lang="en-US">
                <a:solidFill>
                  <a:prstClr val="black"/>
                </a:solidFill>
                <a:latin typeface="Calibri"/>
                <a:ea typeface="+mn-ea"/>
                <a:cs typeface="+mn-cs"/>
              </a:rPr>
              <a:pPr defTabSz="483306">
                <a:defRPr/>
              </a:pPr>
              <a:t>4</a:t>
            </a:fld>
            <a:endParaRPr lang="en-US">
              <a:solidFill>
                <a:prstClr val="black"/>
              </a:solidFill>
              <a:latin typeface="Calibri"/>
              <a:ea typeface="+mn-ea"/>
              <a:cs typeface="+mn-cs"/>
            </a:endParaRPr>
          </a:p>
        </p:txBody>
      </p:sp>
    </p:spTree>
    <p:extLst>
      <p:ext uri="{BB962C8B-B14F-4D97-AF65-F5344CB8AC3E}">
        <p14:creationId xmlns:p14="http://schemas.microsoft.com/office/powerpoint/2010/main" val="369260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CDFB8-D5E8-0451-4400-E34BF590FE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7FC8C8-7599-2F54-2901-9DE2F263AF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B4564-7F8B-D568-2260-568F886342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C0B68A-9F40-12C1-5BCA-0275D6E92416}"/>
              </a:ext>
            </a:extLst>
          </p:cNvPr>
          <p:cNvSpPr>
            <a:spLocks noGrp="1"/>
          </p:cNvSpPr>
          <p:nvPr>
            <p:ph type="sldNum" sz="quarter" idx="5"/>
          </p:nvPr>
        </p:nvSpPr>
        <p:spPr/>
        <p:txBody>
          <a:bodyPr/>
          <a:lstStyle/>
          <a:p>
            <a:pPr>
              <a:defRPr/>
            </a:pPr>
            <a:fld id="{7B479713-0D50-44A6-B1F4-4082749E615F}" type="slidenum">
              <a:rPr lang="en-US" smtClean="0"/>
              <a:pPr>
                <a:defRPr/>
              </a:pPr>
              <a:t>7</a:t>
            </a:fld>
            <a:endParaRPr lang="en-US"/>
          </a:p>
        </p:txBody>
      </p:sp>
    </p:spTree>
    <p:extLst>
      <p:ext uri="{BB962C8B-B14F-4D97-AF65-F5344CB8AC3E}">
        <p14:creationId xmlns:p14="http://schemas.microsoft.com/office/powerpoint/2010/main" val="3457585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4355B-D490-1B76-53DA-8207509A8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77030-6817-2748-53C8-F8AB1D13F3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5AFA4-1DFA-CE05-F0F8-8DD0A651D9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F68E0E-DFC5-7A09-A523-6BF12DE9CFBC}"/>
              </a:ext>
            </a:extLst>
          </p:cNvPr>
          <p:cNvSpPr>
            <a:spLocks noGrp="1"/>
          </p:cNvSpPr>
          <p:nvPr>
            <p:ph type="sldNum" sz="quarter" idx="5"/>
          </p:nvPr>
        </p:nvSpPr>
        <p:spPr/>
        <p:txBody>
          <a:bodyPr/>
          <a:lstStyle/>
          <a:p>
            <a:pPr>
              <a:defRPr/>
            </a:pPr>
            <a:fld id="{7B479713-0D50-44A6-B1F4-4082749E615F}" type="slidenum">
              <a:rPr lang="en-US" smtClean="0"/>
              <a:pPr>
                <a:defRPr/>
              </a:pPr>
              <a:t>10</a:t>
            </a:fld>
            <a:endParaRPr lang="en-US"/>
          </a:p>
        </p:txBody>
      </p:sp>
    </p:spTree>
    <p:extLst>
      <p:ext uri="{BB962C8B-B14F-4D97-AF65-F5344CB8AC3E}">
        <p14:creationId xmlns:p14="http://schemas.microsoft.com/office/powerpoint/2010/main" val="4067926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IN" dirty="0">
              <a:latin typeface="+mn-lt"/>
            </a:endParaRPr>
          </a:p>
        </p:txBody>
      </p:sp>
      <p:sp>
        <p:nvSpPr>
          <p:cNvPr id="4" name="Slide Number Placeholder 3"/>
          <p:cNvSpPr>
            <a:spLocks noGrp="1"/>
          </p:cNvSpPr>
          <p:nvPr>
            <p:ph type="sldNum" sz="quarter" idx="5"/>
          </p:nvPr>
        </p:nvSpPr>
        <p:spPr/>
        <p:txBody>
          <a:bodyPr/>
          <a:lstStyle/>
          <a:p>
            <a:fld id="{1618B97D-45A5-1E45-A1E0-6392C6E84CC6}" type="slidenum">
              <a:rPr lang="en-US" smtClean="0"/>
              <a:pPr/>
              <a:t>11</a:t>
            </a:fld>
            <a:endParaRPr lang="en-US"/>
          </a:p>
        </p:txBody>
      </p:sp>
    </p:spTree>
    <p:extLst>
      <p:ext uri="{BB962C8B-B14F-4D97-AF65-F5344CB8AC3E}">
        <p14:creationId xmlns:p14="http://schemas.microsoft.com/office/powerpoint/2010/main" val="3019644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12</a:t>
            </a:fld>
            <a:endParaRPr lang="en-US"/>
          </a:p>
        </p:txBody>
      </p:sp>
    </p:spTree>
    <p:extLst>
      <p:ext uri="{BB962C8B-B14F-4D97-AF65-F5344CB8AC3E}">
        <p14:creationId xmlns:p14="http://schemas.microsoft.com/office/powerpoint/2010/main" val="2031136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13</a:t>
            </a:fld>
            <a:endParaRPr lang="en-US"/>
          </a:p>
        </p:txBody>
      </p:sp>
    </p:spTree>
    <p:extLst>
      <p:ext uri="{BB962C8B-B14F-4D97-AF65-F5344CB8AC3E}">
        <p14:creationId xmlns:p14="http://schemas.microsoft.com/office/powerpoint/2010/main" val="7859330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tic Title Slide">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361951" y="966275"/>
            <a:ext cx="7743825" cy="2039113"/>
          </a:xfrm>
          <a:prstGeom prst="rect">
            <a:avLst/>
          </a:prstGeom>
        </p:spPr>
        <p:txBody>
          <a:bodyPr anchor="t" anchorCtr="0"/>
          <a:lstStyle>
            <a:lvl1pPr algn="l">
              <a:lnSpc>
                <a:spcPct val="100000"/>
              </a:lnSpc>
              <a:spcBef>
                <a:spcPts val="0"/>
              </a:spcBef>
              <a:defRPr sz="5400" b="1" i="0" cap="none" spc="-3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361951" y="3005389"/>
            <a:ext cx="7762875" cy="452688"/>
          </a:xfrm>
          <a:prstGeom prst="rect">
            <a:avLst/>
          </a:prstGeom>
        </p:spPr>
        <p:txBody>
          <a:bodyPr anchor="t" anchorCtr="0"/>
          <a:lstStyle>
            <a:lvl1pPr marL="0" indent="0" algn="l">
              <a:spcBef>
                <a:spcPts val="0"/>
              </a:spcBef>
              <a:spcAft>
                <a:spcPts val="300"/>
              </a:spcAft>
              <a:buNone/>
              <a:defRPr sz="1800" b="1" i="0" spc="0">
                <a:solidFill>
                  <a:schemeClr val="bg2">
                    <a:lumMod val="90000"/>
                  </a:schemeClr>
                </a:solidFill>
                <a:latin typeface="Encode Sans Normal ExtraBold" panose="02000000000000000000" pitchFamily="2"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 ALL CAPS</a:t>
            </a:r>
          </a:p>
        </p:txBody>
      </p:sp>
      <p:pic>
        <p:nvPicPr>
          <p:cNvPr id="4" name="Picture 3" descr="White text on a dark background of a logo reading Foster School of Business, University of Washington">
            <a:extLst>
              <a:ext uri="{FF2B5EF4-FFF2-40B4-BE49-F238E27FC236}">
                <a16:creationId xmlns:a16="http://schemas.microsoft.com/office/drawing/2014/main" id="{972C56C5-2F0E-B13F-6B45-D0F73E9B1AB2}"/>
              </a:ext>
            </a:extLst>
          </p:cNvPr>
          <p:cNvPicPr preferRelativeResize="0">
            <a:picLocks noChangeAspect="1"/>
          </p:cNvPicPr>
          <p:nvPr userDrawn="1"/>
        </p:nvPicPr>
        <p:blipFill>
          <a:blip r:embed="rId3"/>
          <a:srcRect/>
          <a:stretch/>
        </p:blipFill>
        <p:spPr>
          <a:xfrm>
            <a:off x="7411253" y="4157062"/>
            <a:ext cx="1314906" cy="648687"/>
          </a:xfrm>
          <a:prstGeom prst="rect">
            <a:avLst/>
          </a:prstGeom>
        </p:spPr>
      </p:pic>
    </p:spTree>
    <p:extLst>
      <p:ext uri="{BB962C8B-B14F-4D97-AF65-F5344CB8AC3E}">
        <p14:creationId xmlns:p14="http://schemas.microsoft.com/office/powerpoint/2010/main" val="406678607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 Lists with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445" y="406036"/>
            <a:ext cx="8186406" cy="369332"/>
          </a:xfrm>
        </p:spPr>
        <p:txBody>
          <a:bodyPr/>
          <a:lstStyle>
            <a:lvl1pPr>
              <a:defRPr>
                <a:solidFill>
                  <a:schemeClr val="tx2"/>
                </a:solidFill>
              </a:defRPr>
            </a:lvl1pPr>
          </a:lstStyle>
          <a:p>
            <a:r>
              <a:rPr lang="en-US"/>
              <a:t>CLICK TO EDIT TITLE STYLE</a:t>
            </a:r>
          </a:p>
        </p:txBody>
      </p:sp>
      <p:sp>
        <p:nvSpPr>
          <p:cNvPr id="3" name="Text Placeholder 4">
            <a:extLst>
              <a:ext uri="{FF2B5EF4-FFF2-40B4-BE49-F238E27FC236}">
                <a16:creationId xmlns:a16="http://schemas.microsoft.com/office/drawing/2014/main" id="{0C492763-7F70-C5FA-0820-3577947AC99F}"/>
              </a:ext>
            </a:extLst>
          </p:cNvPr>
          <p:cNvSpPr>
            <a:spLocks noGrp="1"/>
          </p:cNvSpPr>
          <p:nvPr>
            <p:ph type="body" sz="quarter" idx="20" hasCustomPrompt="1"/>
          </p:nvPr>
        </p:nvSpPr>
        <p:spPr>
          <a:xfrm>
            <a:off x="486696" y="1323994"/>
            <a:ext cx="3958304" cy="369332"/>
          </a:xfrm>
        </p:spPr>
        <p:txBody>
          <a:bodyPr lIns="0" tIns="0" rIns="0" bIns="0">
            <a:noAutofit/>
          </a:bodyPr>
          <a:lstStyle>
            <a:lvl1pPr>
              <a:defRPr sz="1800" b="1" i="0" spc="0">
                <a:solidFill>
                  <a:schemeClr val="accent1"/>
                </a:solidFill>
                <a:latin typeface="Encode Sans Normal ExtraBold" panose="02000000000000000000" pitchFamily="2" charset="77"/>
              </a:defRPr>
            </a:lvl1pPr>
            <a:lvl2pPr marL="0" indent="0">
              <a:buNone/>
              <a:defRPr sz="1800"/>
            </a:lvl2pPr>
          </a:lstStyle>
          <a:p>
            <a:pPr lvl="0"/>
            <a:r>
              <a:rPr lang="en-US" dirty="0"/>
              <a:t>CLICK TO EDIT TEXT</a:t>
            </a:r>
          </a:p>
        </p:txBody>
      </p:sp>
      <p:sp>
        <p:nvSpPr>
          <p:cNvPr id="9" name="Text Placeholder 8"/>
          <p:cNvSpPr>
            <a:spLocks noGrp="1"/>
          </p:cNvSpPr>
          <p:nvPr>
            <p:ph type="body" sz="quarter" idx="13" hasCustomPrompt="1"/>
          </p:nvPr>
        </p:nvSpPr>
        <p:spPr>
          <a:xfrm>
            <a:off x="486695" y="1785963"/>
            <a:ext cx="3958303" cy="369332"/>
          </a:xfrm>
        </p:spPr>
        <p:txBody>
          <a:bodyPr wrap="square" lIns="0" tIns="0" rIns="0" bIns="0">
            <a:noAutofit/>
          </a:bodyPr>
          <a:lstStyle>
            <a:lvl1pPr>
              <a:defRPr sz="1800"/>
            </a:lvl1pPr>
          </a:lstStyle>
          <a:p>
            <a:pPr lvl="0"/>
            <a:r>
              <a:rPr lang="en-US"/>
              <a:t>Click to edit text</a:t>
            </a:r>
          </a:p>
        </p:txBody>
      </p:sp>
      <p:sp>
        <p:nvSpPr>
          <p:cNvPr id="4" name="Text Placeholder 4">
            <a:extLst>
              <a:ext uri="{FF2B5EF4-FFF2-40B4-BE49-F238E27FC236}">
                <a16:creationId xmlns:a16="http://schemas.microsoft.com/office/drawing/2014/main" id="{59F63A1E-80AC-873A-7B08-C7265BB5967D}"/>
              </a:ext>
            </a:extLst>
          </p:cNvPr>
          <p:cNvSpPr>
            <a:spLocks noGrp="1"/>
          </p:cNvSpPr>
          <p:nvPr>
            <p:ph type="body" sz="quarter" idx="14" hasCustomPrompt="1"/>
          </p:nvPr>
        </p:nvSpPr>
        <p:spPr>
          <a:xfrm>
            <a:off x="486696" y="2499651"/>
            <a:ext cx="3958304" cy="369332"/>
          </a:xfrm>
        </p:spPr>
        <p:txBody>
          <a:bodyPr lIns="0" tIns="0" rIns="0" bIns="0">
            <a:noAutofit/>
          </a:bodyPr>
          <a:lstStyle>
            <a:lvl1pPr>
              <a:defRPr sz="1800" b="1" i="0" spc="0">
                <a:solidFill>
                  <a:schemeClr val="accent1"/>
                </a:solidFill>
                <a:latin typeface="Encode Sans Normal ExtraBold" panose="02000000000000000000" pitchFamily="2" charset="77"/>
              </a:defRPr>
            </a:lvl1pPr>
            <a:lvl2pPr marL="0" indent="0">
              <a:buNone/>
              <a:defRPr sz="1800"/>
            </a:lvl2pPr>
          </a:lstStyle>
          <a:p>
            <a:pPr lvl="0"/>
            <a:r>
              <a:rPr lang="en-US" dirty="0"/>
              <a:t>CLICK TO EDIT TEXT</a:t>
            </a:r>
          </a:p>
        </p:txBody>
      </p:sp>
      <p:sp>
        <p:nvSpPr>
          <p:cNvPr id="6" name="Text Placeholder 8">
            <a:extLst>
              <a:ext uri="{FF2B5EF4-FFF2-40B4-BE49-F238E27FC236}">
                <a16:creationId xmlns:a16="http://schemas.microsoft.com/office/drawing/2014/main" id="{69324E9C-60EB-28A4-B685-42B2774AEFAF}"/>
              </a:ext>
            </a:extLst>
          </p:cNvPr>
          <p:cNvSpPr>
            <a:spLocks noGrp="1"/>
          </p:cNvSpPr>
          <p:nvPr>
            <p:ph type="body" sz="quarter" idx="15" hasCustomPrompt="1"/>
          </p:nvPr>
        </p:nvSpPr>
        <p:spPr>
          <a:xfrm>
            <a:off x="486695" y="2970083"/>
            <a:ext cx="3958303" cy="369332"/>
          </a:xfrm>
        </p:spPr>
        <p:txBody>
          <a:bodyPr wrap="square" lIns="0" tIns="0" rIns="0" bIns="0">
            <a:noAutofit/>
          </a:bodyPr>
          <a:lstStyle>
            <a:lvl1pPr>
              <a:defRPr sz="1800"/>
            </a:lvl1pPr>
          </a:lstStyle>
          <a:p>
            <a:pPr lvl="0"/>
            <a:r>
              <a:rPr lang="en-US"/>
              <a:t>Click to edit text</a:t>
            </a:r>
          </a:p>
        </p:txBody>
      </p:sp>
      <p:sp>
        <p:nvSpPr>
          <p:cNvPr id="10" name="Text Placeholder 4">
            <a:extLst>
              <a:ext uri="{FF2B5EF4-FFF2-40B4-BE49-F238E27FC236}">
                <a16:creationId xmlns:a16="http://schemas.microsoft.com/office/drawing/2014/main" id="{DFEE20B9-CD1F-8C9B-BEA0-B9D319CCC211}"/>
              </a:ext>
            </a:extLst>
          </p:cNvPr>
          <p:cNvSpPr>
            <a:spLocks noGrp="1"/>
          </p:cNvSpPr>
          <p:nvPr>
            <p:ph type="body" sz="quarter" idx="22" hasCustomPrompt="1"/>
          </p:nvPr>
        </p:nvSpPr>
        <p:spPr>
          <a:xfrm>
            <a:off x="4697547" y="1323994"/>
            <a:ext cx="3958304" cy="369332"/>
          </a:xfrm>
        </p:spPr>
        <p:txBody>
          <a:bodyPr lIns="0" tIns="0" rIns="0" bIns="0">
            <a:noAutofit/>
          </a:bodyPr>
          <a:lstStyle>
            <a:lvl1pPr>
              <a:defRPr sz="1800" b="1" i="0" spc="0">
                <a:solidFill>
                  <a:schemeClr val="accent1"/>
                </a:solidFill>
                <a:latin typeface="Encode Sans Normal ExtraBold" panose="02000000000000000000" pitchFamily="2" charset="77"/>
              </a:defRPr>
            </a:lvl1pPr>
            <a:lvl2pPr marL="0" indent="0">
              <a:buNone/>
              <a:defRPr sz="1800"/>
            </a:lvl2pPr>
          </a:lstStyle>
          <a:p>
            <a:pPr lvl="0"/>
            <a:r>
              <a:rPr lang="en-US" dirty="0"/>
              <a:t>CLICK TO EDIT TEXT</a:t>
            </a:r>
          </a:p>
        </p:txBody>
      </p:sp>
      <p:sp>
        <p:nvSpPr>
          <p:cNvPr id="11" name="Text Placeholder 8">
            <a:extLst>
              <a:ext uri="{FF2B5EF4-FFF2-40B4-BE49-F238E27FC236}">
                <a16:creationId xmlns:a16="http://schemas.microsoft.com/office/drawing/2014/main" id="{BD8CB4E0-D660-D5F2-909F-028F7EFFCD95}"/>
              </a:ext>
            </a:extLst>
          </p:cNvPr>
          <p:cNvSpPr>
            <a:spLocks noGrp="1"/>
          </p:cNvSpPr>
          <p:nvPr>
            <p:ph type="body" sz="quarter" idx="17" hasCustomPrompt="1"/>
          </p:nvPr>
        </p:nvSpPr>
        <p:spPr>
          <a:xfrm>
            <a:off x="4703095" y="1785963"/>
            <a:ext cx="3958303" cy="369332"/>
          </a:xfrm>
        </p:spPr>
        <p:txBody>
          <a:bodyPr wrap="square" lIns="0" tIns="0" rIns="0" bIns="0">
            <a:noAutofit/>
          </a:bodyPr>
          <a:lstStyle>
            <a:lvl1pPr>
              <a:defRPr sz="1800"/>
            </a:lvl1pPr>
          </a:lstStyle>
          <a:p>
            <a:pPr lvl="0"/>
            <a:r>
              <a:rPr lang="en-US" dirty="0"/>
              <a:t>Click to edit text</a:t>
            </a:r>
          </a:p>
        </p:txBody>
      </p:sp>
      <p:sp>
        <p:nvSpPr>
          <p:cNvPr id="8" name="Text Placeholder 4">
            <a:extLst>
              <a:ext uri="{FF2B5EF4-FFF2-40B4-BE49-F238E27FC236}">
                <a16:creationId xmlns:a16="http://schemas.microsoft.com/office/drawing/2014/main" id="{FDDAFFA5-C05C-EA69-DBA3-676A18E8CEF7}"/>
              </a:ext>
            </a:extLst>
          </p:cNvPr>
          <p:cNvSpPr>
            <a:spLocks noGrp="1"/>
          </p:cNvSpPr>
          <p:nvPr>
            <p:ph type="body" sz="quarter" idx="21" hasCustomPrompt="1"/>
          </p:nvPr>
        </p:nvSpPr>
        <p:spPr>
          <a:xfrm>
            <a:off x="4697547" y="2499651"/>
            <a:ext cx="3958304" cy="369332"/>
          </a:xfrm>
        </p:spPr>
        <p:txBody>
          <a:bodyPr lIns="0" tIns="0" rIns="0" bIns="0">
            <a:noAutofit/>
          </a:bodyPr>
          <a:lstStyle>
            <a:lvl1pPr>
              <a:defRPr sz="1800" b="1" i="0" spc="0">
                <a:solidFill>
                  <a:schemeClr val="accent1"/>
                </a:solidFill>
                <a:latin typeface="Encode Sans Normal ExtraBold" panose="02000000000000000000" pitchFamily="2" charset="77"/>
              </a:defRPr>
            </a:lvl1pPr>
            <a:lvl2pPr marL="0" indent="0">
              <a:buNone/>
              <a:defRPr sz="1800"/>
            </a:lvl2pPr>
          </a:lstStyle>
          <a:p>
            <a:pPr lvl="0"/>
            <a:r>
              <a:rPr lang="en-US" dirty="0"/>
              <a:t>CLICK TO EDIT TEXT</a:t>
            </a:r>
          </a:p>
        </p:txBody>
      </p:sp>
      <p:sp>
        <p:nvSpPr>
          <p:cNvPr id="13" name="Text Placeholder 8">
            <a:extLst>
              <a:ext uri="{FF2B5EF4-FFF2-40B4-BE49-F238E27FC236}">
                <a16:creationId xmlns:a16="http://schemas.microsoft.com/office/drawing/2014/main" id="{0D09874F-B2CF-BD5A-EE3E-7444C4E16C88}"/>
              </a:ext>
            </a:extLst>
          </p:cNvPr>
          <p:cNvSpPr>
            <a:spLocks noGrp="1"/>
          </p:cNvSpPr>
          <p:nvPr>
            <p:ph type="body" sz="quarter" idx="19" hasCustomPrompt="1"/>
          </p:nvPr>
        </p:nvSpPr>
        <p:spPr>
          <a:xfrm>
            <a:off x="4703095" y="2966044"/>
            <a:ext cx="3958303" cy="369332"/>
          </a:xfrm>
        </p:spPr>
        <p:txBody>
          <a:bodyPr wrap="square" lIns="0" tIns="0" rIns="0" bIns="0">
            <a:noAutofit/>
          </a:bodyPr>
          <a:lstStyle>
            <a:lvl1pPr>
              <a:defRPr sz="18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text</a:t>
            </a:r>
          </a:p>
        </p:txBody>
      </p:sp>
    </p:spTree>
    <p:extLst>
      <p:ext uri="{BB962C8B-B14F-4D97-AF65-F5344CB8AC3E}">
        <p14:creationId xmlns:p14="http://schemas.microsoft.com/office/powerpoint/2010/main" val="79479997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mage Only Slide">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CC5F2F5B-6F0D-D207-EBEE-C1FD4E77DD29}"/>
              </a:ext>
            </a:extLst>
          </p:cNvPr>
          <p:cNvSpPr>
            <a:spLocks noGrp="1"/>
          </p:cNvSpPr>
          <p:nvPr>
            <p:ph type="body" sz="quarter" idx="13" hasCustomPrompt="1"/>
          </p:nvPr>
        </p:nvSpPr>
        <p:spPr>
          <a:xfrm>
            <a:off x="216730" y="4367181"/>
            <a:ext cx="1222603" cy="369332"/>
          </a:xfrm>
        </p:spPr>
        <p:txBody>
          <a:bodyPr wrap="square">
            <a:spAutoFit/>
          </a:bodyPr>
          <a:lstStyle>
            <a:lvl1pPr>
              <a:lnSpc>
                <a:spcPct val="100000"/>
              </a:lnSpc>
              <a:defRPr sz="900"/>
            </a:lvl1pPr>
          </a:lstStyle>
          <a:p>
            <a:pPr lvl="0"/>
            <a:r>
              <a:rPr lang="en-US" dirty="0"/>
              <a:t>Image Caption Goes Here</a:t>
            </a:r>
          </a:p>
        </p:txBody>
      </p:sp>
      <p:sp>
        <p:nvSpPr>
          <p:cNvPr id="3" name="Picture Placeholder 2">
            <a:extLst>
              <a:ext uri="{FF2B5EF4-FFF2-40B4-BE49-F238E27FC236}">
                <a16:creationId xmlns:a16="http://schemas.microsoft.com/office/drawing/2014/main" id="{905B892A-4F81-3DE8-DAB9-C9ACD1E4B2D0}"/>
              </a:ext>
            </a:extLst>
          </p:cNvPr>
          <p:cNvSpPr>
            <a:spLocks noGrp="1"/>
          </p:cNvSpPr>
          <p:nvPr>
            <p:ph type="pic" sz="quarter" idx="14"/>
          </p:nvPr>
        </p:nvSpPr>
        <p:spPr>
          <a:xfrm>
            <a:off x="1778000" y="0"/>
            <a:ext cx="7366000" cy="5143500"/>
          </a:xfrm>
        </p:spPr>
        <p:txBody>
          <a:bodyPr/>
          <a:lstStyle/>
          <a:p>
            <a:r>
              <a:rPr lang="en-US"/>
              <a:t>Click icon to add picture</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 Bulleted List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6B5C0D-562C-B668-B0FD-B003E2FB7251}"/>
              </a:ext>
            </a:extLst>
          </p:cNvPr>
          <p:cNvSpPr>
            <a:spLocks noGrp="1"/>
          </p:cNvSpPr>
          <p:nvPr>
            <p:ph type="title" hasCustomPrompt="1"/>
          </p:nvPr>
        </p:nvSpPr>
        <p:spPr/>
        <p:txBody>
          <a:bodyPr/>
          <a:lstStyle/>
          <a:p>
            <a:r>
              <a:rPr lang="en-US"/>
              <a:t>CLICK TO EDIT TITLE STYLE</a:t>
            </a:r>
          </a:p>
        </p:txBody>
      </p:sp>
      <p:sp>
        <p:nvSpPr>
          <p:cNvPr id="3" name="Content Placeholder 12">
            <a:extLst>
              <a:ext uri="{FF2B5EF4-FFF2-40B4-BE49-F238E27FC236}">
                <a16:creationId xmlns:a16="http://schemas.microsoft.com/office/drawing/2014/main" id="{2A43680B-0C4E-035C-8289-47EE40A3E9E9}"/>
              </a:ext>
            </a:extLst>
          </p:cNvPr>
          <p:cNvSpPr>
            <a:spLocks noGrp="1"/>
          </p:cNvSpPr>
          <p:nvPr>
            <p:ph sz="quarter" idx="11" hasCustomPrompt="1"/>
          </p:nvPr>
        </p:nvSpPr>
        <p:spPr>
          <a:xfrm>
            <a:off x="469445" y="1089739"/>
            <a:ext cx="7061200" cy="1436291"/>
          </a:xfrm>
        </p:spPr>
        <p:txBody>
          <a:bodyPr lIns="0" tIns="0" rIns="0" bIns="0">
            <a:noAutofit/>
          </a:bodyPr>
          <a:lstStyle>
            <a:lvl1pPr marL="0" marR="0" indent="0" algn="l" defTabSz="457200" rtl="0" eaLnBrk="1" fontAlgn="base" latinLnBrk="0" hangingPunct="1">
              <a:lnSpc>
                <a:spcPct val="100000"/>
              </a:lnSpc>
              <a:spcBef>
                <a:spcPts val="0"/>
              </a:spcBef>
              <a:spcAft>
                <a:spcPts val="100"/>
              </a:spcAft>
              <a:buClrTx/>
              <a:buSzTx/>
              <a:buFont typeface="Arial"/>
              <a:buNone/>
              <a:tabLst/>
              <a:defRPr sz="1800">
                <a:solidFill>
                  <a:schemeClr val="tx1"/>
                </a:solidFill>
              </a:defRPr>
            </a:lvl1pPr>
          </a:lstStyle>
          <a:p>
            <a:pPr marL="285750" marR="0" lvl="0" indent="-285750" algn="l" defTabSz="457200" rtl="0" eaLnBrk="1" fontAlgn="base" latinLnBrk="0" hangingPunct="1">
              <a:lnSpc>
                <a:spcPct val="100000"/>
              </a:lnSpc>
              <a:spcBef>
                <a:spcPts val="0"/>
              </a:spcBef>
              <a:spcAft>
                <a:spcPts val="100"/>
              </a:spcAft>
              <a:buClrTx/>
              <a:buSzTx/>
              <a:buFont typeface="Arial"/>
              <a:buChar char="•"/>
              <a:tabLst/>
              <a:defRPr/>
            </a:pPr>
            <a:r>
              <a:rPr lang="en-US"/>
              <a:t>Optional list of considerations</a:t>
            </a:r>
          </a:p>
          <a:p>
            <a:pPr lvl="0"/>
            <a:endParaRPr lang="en-US"/>
          </a:p>
          <a:p>
            <a:pPr marL="285750" marR="0" lvl="0" indent="-285750" algn="l" defTabSz="457200" rtl="0" eaLnBrk="1" fontAlgn="base" latinLnBrk="0" hangingPunct="1">
              <a:lnSpc>
                <a:spcPct val="100000"/>
              </a:lnSpc>
              <a:spcBef>
                <a:spcPts val="0"/>
              </a:spcBef>
              <a:spcAft>
                <a:spcPts val="100"/>
              </a:spcAft>
              <a:buClrTx/>
              <a:buSzTx/>
              <a:buFont typeface="Arial"/>
              <a:buChar char="•"/>
              <a:tabLst/>
              <a:defRPr/>
            </a:pPr>
            <a:r>
              <a:rPr lang="en-US"/>
              <a:t>Optional list of considerations</a:t>
            </a:r>
          </a:p>
          <a:p>
            <a:pPr marL="285750" marR="0" lvl="0" indent="-285750" algn="l" defTabSz="457200" rtl="0" eaLnBrk="1" fontAlgn="base" latinLnBrk="0" hangingPunct="1">
              <a:lnSpc>
                <a:spcPct val="100000"/>
              </a:lnSpc>
              <a:spcBef>
                <a:spcPts val="0"/>
              </a:spcBef>
              <a:spcAft>
                <a:spcPts val="100"/>
              </a:spcAft>
              <a:buClrTx/>
              <a:buSzTx/>
              <a:buFont typeface="Arial"/>
              <a:buChar char="•"/>
              <a:tabLst/>
              <a:defRPr/>
            </a:pPr>
            <a:endParaRPr lang="en-US"/>
          </a:p>
          <a:p>
            <a:pPr marL="285750" marR="0" lvl="0" indent="-285750" algn="l" defTabSz="457200" rtl="0" eaLnBrk="1" fontAlgn="base" latinLnBrk="0" hangingPunct="1">
              <a:lnSpc>
                <a:spcPct val="100000"/>
              </a:lnSpc>
              <a:spcBef>
                <a:spcPts val="0"/>
              </a:spcBef>
              <a:spcAft>
                <a:spcPts val="100"/>
              </a:spcAft>
              <a:buClrTx/>
              <a:buSzTx/>
              <a:buFont typeface="Arial"/>
              <a:buChar char="•"/>
              <a:tabLst/>
              <a:defRPr/>
            </a:pPr>
            <a:r>
              <a:rPr lang="en-US"/>
              <a:t>Optional list of considerations</a:t>
            </a:r>
          </a:p>
        </p:txBody>
      </p:sp>
    </p:spTree>
    <p:extLst>
      <p:ext uri="{BB962C8B-B14F-4D97-AF65-F5344CB8AC3E}">
        <p14:creationId xmlns:p14="http://schemas.microsoft.com/office/powerpoint/2010/main" val="102425082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nd Slide - Purple">
    <p:bg>
      <p:bgPr>
        <a:solidFill>
          <a:srgbClr val="32006E"/>
        </a:solidFill>
        <a:effectLst/>
      </p:bgPr>
    </p:bg>
    <p:spTree>
      <p:nvGrpSpPr>
        <p:cNvPr id="1" name=""/>
        <p:cNvGrpSpPr/>
        <p:nvPr/>
      </p:nvGrpSpPr>
      <p:grpSpPr>
        <a:xfrm>
          <a:off x="0" y="0"/>
          <a:ext cx="0" cy="0"/>
          <a:chOff x="0" y="0"/>
          <a:chExt cx="0" cy="0"/>
        </a:xfrm>
      </p:grpSpPr>
      <p:pic>
        <p:nvPicPr>
          <p:cNvPr id="3" name="Picture 2" descr="White text on a purple background of a logo reading Foster School of Business, University of Washington">
            <a:extLst>
              <a:ext uri="{FF2B5EF4-FFF2-40B4-BE49-F238E27FC236}">
                <a16:creationId xmlns:a16="http://schemas.microsoft.com/office/drawing/2014/main" id="{5B1E3909-C49C-88C9-7739-53611D8906B0}"/>
              </a:ext>
            </a:extLst>
          </p:cNvPr>
          <p:cNvPicPr preferRelativeResize="0">
            <a:picLocks noChangeAspect="1"/>
          </p:cNvPicPr>
          <p:nvPr userDrawn="1"/>
        </p:nvPicPr>
        <p:blipFill>
          <a:blip r:embed="rId2"/>
          <a:srcRect/>
          <a:stretch/>
        </p:blipFill>
        <p:spPr>
          <a:xfrm>
            <a:off x="7411253" y="4157062"/>
            <a:ext cx="1314906" cy="648687"/>
          </a:xfrm>
          <a:prstGeom prst="rect">
            <a:avLst/>
          </a:prstGeom>
        </p:spPr>
      </p:pic>
    </p:spTree>
    <p:extLst>
      <p:ext uri="{BB962C8B-B14F-4D97-AF65-F5344CB8AC3E}">
        <p14:creationId xmlns:p14="http://schemas.microsoft.com/office/powerpoint/2010/main" val="316884668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Picture 1" descr="White text on a black background of a logo reading Foster School of Business, University of Washington">
            <a:extLst>
              <a:ext uri="{FF2B5EF4-FFF2-40B4-BE49-F238E27FC236}">
                <a16:creationId xmlns:a16="http://schemas.microsoft.com/office/drawing/2014/main" id="{896C50C3-4866-1537-1649-67A0A4D5C703}"/>
              </a:ext>
            </a:extLst>
          </p:cNvPr>
          <p:cNvPicPr preferRelativeResize="0">
            <a:picLocks noChangeAspect="1"/>
          </p:cNvPicPr>
          <p:nvPr userDrawn="1"/>
        </p:nvPicPr>
        <p:blipFill>
          <a:blip r:embed="rId2"/>
          <a:srcRect/>
          <a:stretch/>
        </p:blipFill>
        <p:spPr>
          <a:xfrm>
            <a:off x="7411253" y="4157062"/>
            <a:ext cx="1314906" cy="648687"/>
          </a:xfrm>
          <a:prstGeom prst="rect">
            <a:avLst/>
          </a:prstGeom>
        </p:spPr>
      </p:pic>
    </p:spTree>
    <p:extLst>
      <p:ext uri="{BB962C8B-B14F-4D97-AF65-F5344CB8AC3E}">
        <p14:creationId xmlns:p14="http://schemas.microsoft.com/office/powerpoint/2010/main" val="120909630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2928" name="Slide Number"/>
          <p:cNvSpPr txBox="1">
            <a:spLocks noGrp="1"/>
          </p:cNvSpPr>
          <p:nvPr>
            <p:ph type="sldNum" sz="quarter" idx="2"/>
          </p:nvPr>
        </p:nvSpPr>
        <p:spPr>
          <a:xfrm>
            <a:off x="6343290" y="4663394"/>
            <a:ext cx="209911" cy="207746"/>
          </a:xfrm>
          <a:prstGeom prst="rect">
            <a:avLst/>
          </a:prstGeom>
        </p:spPr>
        <p:txBody>
          <a:bodyPr lIns="45718" tIns="45718" rIns="45718" bIns="45718" anchor="ctr"/>
          <a:lstStyle>
            <a:lvl1pPr algn="r">
              <a:defRPr sz="9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36955219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14941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FA123-6AA8-395D-1054-49EADE7957B2}"/>
              </a:ext>
            </a:extLst>
          </p:cNvPr>
          <p:cNvSpPr>
            <a:spLocks noGrp="1"/>
          </p:cNvSpPr>
          <p:nvPr>
            <p:ph type="title"/>
          </p:nvPr>
        </p:nvSpPr>
        <p:spPr>
          <a:xfrm>
            <a:off x="285826" y="268291"/>
            <a:ext cx="4957997" cy="517522"/>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86396C03-C11F-4C2A-6BC1-77008E8367CE}"/>
              </a:ext>
            </a:extLst>
          </p:cNvPr>
          <p:cNvSpPr>
            <a:spLocks noGrp="1"/>
          </p:cNvSpPr>
          <p:nvPr>
            <p:ph sz="quarter" idx="10"/>
          </p:nvPr>
        </p:nvSpPr>
        <p:spPr>
          <a:xfrm>
            <a:off x="285825" y="991792"/>
            <a:ext cx="8574733" cy="174406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28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E473-5689-D388-CADC-2FF6411A555B}"/>
              </a:ext>
            </a:extLst>
          </p:cNvPr>
          <p:cNvSpPr>
            <a:spLocks noGrp="1"/>
          </p:cNvSpPr>
          <p:nvPr>
            <p:ph type="title" hasCustomPrompt="1"/>
          </p:nvPr>
        </p:nvSpPr>
        <p:spPr/>
        <p:txBody>
          <a:bodyPr wrap="square"/>
          <a:lstStyle>
            <a:lvl1pPr>
              <a:defRPr>
                <a:solidFill>
                  <a:schemeClr val="bg1"/>
                </a:solidFill>
              </a:defRPr>
            </a:lvl1pPr>
          </a:lstStyle>
          <a:p>
            <a:r>
              <a:rPr lang="en-GB" dirty="0"/>
              <a:t>Headline goes here. Maximum in 2 lines.</a:t>
            </a:r>
            <a:br>
              <a:rPr lang="en-GB" dirty="0"/>
            </a:br>
            <a:r>
              <a:rPr lang="en-GB" dirty="0"/>
              <a:t>All headlines should be sentence case.</a:t>
            </a:r>
            <a:endParaRPr lang="en-MT" dirty="0"/>
          </a:p>
        </p:txBody>
      </p:sp>
      <p:sp>
        <p:nvSpPr>
          <p:cNvPr id="3" name="Slide Number Placeholder 2">
            <a:extLst>
              <a:ext uri="{FF2B5EF4-FFF2-40B4-BE49-F238E27FC236}">
                <a16:creationId xmlns:a16="http://schemas.microsoft.com/office/drawing/2014/main" id="{5E58C377-31E1-B6AF-B5CB-DB6A8E4A721F}"/>
              </a:ext>
            </a:extLst>
          </p:cNvPr>
          <p:cNvSpPr>
            <a:spLocks noGrp="1"/>
          </p:cNvSpPr>
          <p:nvPr>
            <p:ph type="sldNum" sz="quarter" idx="10"/>
          </p:nvPr>
        </p:nvSpPr>
        <p:spPr/>
        <p:txBody>
          <a:bodyPr/>
          <a:lstStyle/>
          <a:p>
            <a:fld id="{86CB4B4D-7CA3-9044-876B-883B54F8677D}" type="slidenum">
              <a:rPr lang="en-MT" smtClean="0"/>
              <a:t>‹#›</a:t>
            </a:fld>
            <a:endParaRPr lang="en-MT" dirty="0"/>
          </a:p>
        </p:txBody>
      </p:sp>
      <p:sp>
        <p:nvSpPr>
          <p:cNvPr id="6" name="Text Placeholder 3">
            <a:extLst>
              <a:ext uri="{FF2B5EF4-FFF2-40B4-BE49-F238E27FC236}">
                <a16:creationId xmlns:a16="http://schemas.microsoft.com/office/drawing/2014/main" id="{D3833682-F29A-7019-93CC-CF5F9A6F20EE}"/>
              </a:ext>
            </a:extLst>
          </p:cNvPr>
          <p:cNvSpPr>
            <a:spLocks noGrp="1"/>
          </p:cNvSpPr>
          <p:nvPr>
            <p:ph type="body" sz="quarter" idx="15" hasCustomPrompt="1"/>
          </p:nvPr>
        </p:nvSpPr>
        <p:spPr>
          <a:xfrm>
            <a:off x="270281" y="1080000"/>
            <a:ext cx="6757039" cy="270000"/>
          </a:xfrm>
          <a:prstGeom prst="rect">
            <a:avLst/>
          </a:prstGeom>
        </p:spPr>
        <p:txBody>
          <a:bodyPr lIns="0" tIns="0" rIns="0" bIns="0">
            <a:noAutofit/>
          </a:bodyPr>
          <a:lstStyle>
            <a:lvl1pPr>
              <a:lnSpc>
                <a:spcPts val="1650"/>
              </a:lnSpc>
              <a:spcBef>
                <a:spcPts val="0"/>
              </a:spcBef>
              <a:defRPr sz="1650" b="1" spc="-30" baseline="0">
                <a:solidFill>
                  <a:schemeClr val="bg1"/>
                </a:solidFill>
              </a:defRPr>
            </a:lvl1pPr>
            <a:lvl2pPr marL="0" indent="-78300">
              <a:lnSpc>
                <a:spcPts val="1200"/>
              </a:lnSpc>
              <a:spcBef>
                <a:spcPts val="750"/>
              </a:spcBef>
              <a:buNone/>
              <a:defRPr sz="900" b="0" spc="-30" baseline="0">
                <a:solidFill>
                  <a:srgbClr val="172325"/>
                </a:solidFill>
              </a:defRPr>
            </a:lvl2pPr>
            <a:lvl3pPr marL="205200" indent="-78300">
              <a:lnSpc>
                <a:spcPts val="1200"/>
              </a:lnSpc>
              <a:spcBef>
                <a:spcPts val="750"/>
              </a:spcBef>
              <a:buFont typeface="Arial" panose="020B0604020202020204" pitchFamily="34" charset="0"/>
              <a:buChar char="•"/>
              <a:defRPr sz="900" spc="-30" baseline="0">
                <a:solidFill>
                  <a:schemeClr val="bg1"/>
                </a:solidFill>
              </a:defRPr>
            </a:lvl3pPr>
            <a:lvl4pPr marL="254360" indent="0">
              <a:buClr>
                <a:srgbClr val="FFFFFF"/>
              </a:buClr>
              <a:buFont typeface="System Font Regular"/>
              <a:buNone/>
              <a:defRPr>
                <a:solidFill>
                  <a:srgbClr val="172325"/>
                </a:solidFill>
              </a:defRPr>
            </a:lvl4pPr>
            <a:lvl5pPr marL="384853" indent="0">
              <a:buNone/>
              <a:defRPr>
                <a:solidFill>
                  <a:srgbClr val="172325"/>
                </a:solidFill>
              </a:defRPr>
            </a:lvl5pPr>
            <a:lvl6pPr marL="548100">
              <a:defRPr>
                <a:solidFill>
                  <a:srgbClr val="FFFFFF"/>
                </a:solidFill>
              </a:defRPr>
            </a:lvl6pPr>
          </a:lstStyle>
          <a:p>
            <a:pPr lvl="0"/>
            <a:r>
              <a:rPr lang="en-US" dirty="0"/>
              <a:t>Subtitle</a:t>
            </a:r>
          </a:p>
          <a:p>
            <a:pPr lvl="2"/>
            <a:endParaRPr lang="en-US" dirty="0"/>
          </a:p>
        </p:txBody>
      </p:sp>
      <p:sp>
        <p:nvSpPr>
          <p:cNvPr id="11" name="Content Placeholder 2">
            <a:extLst>
              <a:ext uri="{FF2B5EF4-FFF2-40B4-BE49-F238E27FC236}">
                <a16:creationId xmlns:a16="http://schemas.microsoft.com/office/drawing/2014/main" id="{E3D24A5C-25E7-EC55-F88D-6ED9476B84A5}"/>
              </a:ext>
            </a:extLst>
          </p:cNvPr>
          <p:cNvSpPr>
            <a:spLocks noGrp="1"/>
          </p:cNvSpPr>
          <p:nvPr>
            <p:ph idx="16"/>
          </p:nvPr>
        </p:nvSpPr>
        <p:spPr>
          <a:xfrm>
            <a:off x="270281" y="1349999"/>
            <a:ext cx="6757039" cy="3240000"/>
          </a:xfrm>
          <a:prstGeom prst="rect">
            <a:avLst/>
          </a:prstGeom>
        </p:spPr>
        <p:txBody>
          <a:bodyPr wrap="square" lIns="0" tIns="0" rIns="0" bIns="0">
            <a:noAutofit/>
          </a:bodyPr>
          <a:lstStyle>
            <a:lvl1pPr>
              <a:buClr>
                <a:schemeClr val="bg1"/>
              </a:buClr>
              <a:buSzPct val="100000"/>
              <a:defRPr>
                <a:solidFill>
                  <a:schemeClr val="bg1"/>
                </a:solidFill>
              </a:defRPr>
            </a:lvl1pPr>
            <a:lvl2pPr>
              <a:buClr>
                <a:schemeClr val="bg1"/>
              </a:buClr>
              <a:buSzPct val="100000"/>
              <a:defRPr baseline="0">
                <a:solidFill>
                  <a:schemeClr val="bg1"/>
                </a:solidFill>
              </a:defRPr>
            </a:lvl2pPr>
            <a:lvl3pPr>
              <a:buClr>
                <a:schemeClr val="bg1"/>
              </a:buClr>
              <a:buSzPct val="100000"/>
              <a:defRPr>
                <a:solidFill>
                  <a:schemeClr val="bg1"/>
                </a:solidFill>
              </a:defRPr>
            </a:lvl3pPr>
            <a:lvl4pPr>
              <a:buClr>
                <a:schemeClr val="bg1"/>
              </a:buClr>
              <a:buSzPct val="100000"/>
              <a:defRPr>
                <a:solidFill>
                  <a:schemeClr val="bg1"/>
                </a:solidFill>
              </a:defRPr>
            </a:lvl4pPr>
            <a:lvl5pPr>
              <a:buClr>
                <a:schemeClr val="bg1"/>
              </a:buClr>
              <a:buSzPct val="10000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429894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Editable Image">
    <p:bg>
      <p:bgPr>
        <a:solidFill>
          <a:srgbClr val="32006E"/>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D98F01-CF66-FB1D-080E-A5DC501E862D}"/>
              </a:ext>
            </a:extLst>
          </p:cNvPr>
          <p:cNvSpPr>
            <a:spLocks noGrp="1"/>
          </p:cNvSpPr>
          <p:nvPr>
            <p:ph type="title" hasCustomPrompt="1"/>
          </p:nvPr>
        </p:nvSpPr>
        <p:spPr>
          <a:xfrm>
            <a:off x="361951" y="966275"/>
            <a:ext cx="8151113" cy="1605475"/>
          </a:xfrm>
          <a:prstGeom prst="rect">
            <a:avLst/>
          </a:prstGeom>
        </p:spPr>
        <p:txBody>
          <a:bodyPr anchor="t" anchorCtr="0"/>
          <a:lstStyle>
            <a:lvl1pPr algn="l">
              <a:lnSpc>
                <a:spcPct val="100000"/>
              </a:lnSpc>
              <a:spcBef>
                <a:spcPts val="0"/>
              </a:spcBef>
              <a:defRPr sz="5400" b="1" i="0" cap="none" spc="-30" baseline="0">
                <a:solidFill>
                  <a:schemeClr val="bg1"/>
                </a:solidFill>
                <a:latin typeface="Encode Sans Normal ExtraBold" panose="02000000000000000000" pitchFamily="2" charset="77"/>
              </a:defRPr>
            </a:lvl1pPr>
          </a:lstStyle>
          <a:p>
            <a:r>
              <a:rPr lang="en-US" dirty="0"/>
              <a:t>CLICK Insert Picture TO ADD BACKGROUND</a:t>
            </a:r>
          </a:p>
        </p:txBody>
      </p:sp>
      <p:sp>
        <p:nvSpPr>
          <p:cNvPr id="4" name="Subtitle 2">
            <a:extLst>
              <a:ext uri="{FF2B5EF4-FFF2-40B4-BE49-F238E27FC236}">
                <a16:creationId xmlns:a16="http://schemas.microsoft.com/office/drawing/2014/main" id="{5C1B67E1-136D-93A1-515C-30F74BCF4E33}"/>
              </a:ext>
            </a:extLst>
          </p:cNvPr>
          <p:cNvSpPr>
            <a:spLocks noGrp="1"/>
          </p:cNvSpPr>
          <p:nvPr>
            <p:ph type="subTitle" idx="1" hasCustomPrompt="1"/>
          </p:nvPr>
        </p:nvSpPr>
        <p:spPr>
          <a:xfrm>
            <a:off x="361951" y="3005389"/>
            <a:ext cx="7762875" cy="452688"/>
          </a:xfrm>
          <a:prstGeom prst="rect">
            <a:avLst/>
          </a:prstGeom>
        </p:spPr>
        <p:txBody>
          <a:bodyPr anchor="t" anchorCtr="0"/>
          <a:lstStyle>
            <a:lvl1pPr marL="0" indent="0" algn="l">
              <a:spcBef>
                <a:spcPts val="0"/>
              </a:spcBef>
              <a:spcAft>
                <a:spcPts val="300"/>
              </a:spcAft>
              <a:buNone/>
              <a:defRPr sz="1800" b="1" i="0" spc="0">
                <a:solidFill>
                  <a:schemeClr val="bg2">
                    <a:lumMod val="90000"/>
                  </a:schemeClr>
                </a:solidFill>
                <a:latin typeface="Encode Sans Normal ExtraBold" panose="02000000000000000000" pitchFamily="2"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 ALL CAPS</a:t>
            </a:r>
          </a:p>
        </p:txBody>
      </p:sp>
      <p:sp>
        <p:nvSpPr>
          <p:cNvPr id="6" name="Picture Placeholder 5">
            <a:extLst>
              <a:ext uri="{FF2B5EF4-FFF2-40B4-BE49-F238E27FC236}">
                <a16:creationId xmlns:a16="http://schemas.microsoft.com/office/drawing/2014/main" id="{C3EDC79F-91AA-B3FB-6403-6121F91C5FC6}"/>
              </a:ext>
            </a:extLst>
          </p:cNvPr>
          <p:cNvSpPr>
            <a:spLocks noGrp="1"/>
          </p:cNvSpPr>
          <p:nvPr>
            <p:ph type="pic" sz="quarter" idx="10"/>
          </p:nvPr>
        </p:nvSpPr>
        <p:spPr>
          <a:xfrm>
            <a:off x="-5977" y="0"/>
            <a:ext cx="9144000" cy="5143499"/>
          </a:xfrm>
          <a:noFill/>
        </p:spPr>
        <p:txBody>
          <a:bodyPr/>
          <a:lstStyle>
            <a:lvl1pPr>
              <a:defRPr>
                <a:solidFill>
                  <a:schemeClr val="bg1"/>
                </a:solidFill>
              </a:defRPr>
            </a:lvl1pPr>
          </a:lstStyle>
          <a:p>
            <a:endParaRPr lang="en-US" dirty="0"/>
          </a:p>
        </p:txBody>
      </p:sp>
      <p:pic>
        <p:nvPicPr>
          <p:cNvPr id="5" name="Picture 4" descr="White text on a dark background of a logo reading Foster School of Business, University of Washington">
            <a:extLst>
              <a:ext uri="{FF2B5EF4-FFF2-40B4-BE49-F238E27FC236}">
                <a16:creationId xmlns:a16="http://schemas.microsoft.com/office/drawing/2014/main" id="{EB21C709-91F3-6CAF-A8BD-E48E13397E4E}"/>
              </a:ext>
            </a:extLst>
          </p:cNvPr>
          <p:cNvPicPr preferRelativeResize="0">
            <a:picLocks noChangeAspect="1"/>
          </p:cNvPicPr>
          <p:nvPr userDrawn="1"/>
        </p:nvPicPr>
        <p:blipFill>
          <a:blip r:embed="rId2"/>
          <a:srcRect/>
          <a:stretch/>
        </p:blipFill>
        <p:spPr>
          <a:xfrm>
            <a:off x="7411253" y="4157062"/>
            <a:ext cx="1314906" cy="648687"/>
          </a:xfrm>
          <a:prstGeom prst="rect">
            <a:avLst/>
          </a:prstGeom>
        </p:spPr>
      </p:pic>
    </p:spTree>
    <p:extLst>
      <p:ext uri="{BB962C8B-B14F-4D97-AF65-F5344CB8AC3E}">
        <p14:creationId xmlns:p14="http://schemas.microsoft.com/office/powerpoint/2010/main" val="74785172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7EADFC-8076-BBF7-0C18-A21C6E2C17D2}"/>
              </a:ext>
            </a:extLst>
          </p:cNvPr>
          <p:cNvSpPr>
            <a:spLocks noGrp="1"/>
          </p:cNvSpPr>
          <p:nvPr>
            <p:ph type="title" hasCustomPrompt="1"/>
          </p:nvPr>
        </p:nvSpPr>
        <p:spPr>
          <a:xfrm>
            <a:off x="361951" y="966275"/>
            <a:ext cx="7743825" cy="2039113"/>
          </a:xfrm>
          <a:prstGeom prst="rect">
            <a:avLst/>
          </a:prstGeom>
        </p:spPr>
        <p:txBody>
          <a:bodyPr anchor="t" anchorCtr="0"/>
          <a:lstStyle>
            <a:lvl1pPr algn="l">
              <a:lnSpc>
                <a:spcPct val="100000"/>
              </a:lnSpc>
              <a:spcBef>
                <a:spcPts val="0"/>
              </a:spcBef>
              <a:defRPr sz="5400" b="1" i="0" cap="none" spc="-3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sp>
        <p:nvSpPr>
          <p:cNvPr id="4" name="Subtitle 2">
            <a:extLst>
              <a:ext uri="{FF2B5EF4-FFF2-40B4-BE49-F238E27FC236}">
                <a16:creationId xmlns:a16="http://schemas.microsoft.com/office/drawing/2014/main" id="{E2C3B490-F950-1939-70F3-B3718595072B}"/>
              </a:ext>
            </a:extLst>
          </p:cNvPr>
          <p:cNvSpPr>
            <a:spLocks noGrp="1"/>
          </p:cNvSpPr>
          <p:nvPr>
            <p:ph type="subTitle" idx="1" hasCustomPrompt="1"/>
          </p:nvPr>
        </p:nvSpPr>
        <p:spPr>
          <a:xfrm>
            <a:off x="361951" y="3005389"/>
            <a:ext cx="7762875" cy="452688"/>
          </a:xfrm>
          <a:prstGeom prst="rect">
            <a:avLst/>
          </a:prstGeom>
        </p:spPr>
        <p:txBody>
          <a:bodyPr anchor="t" anchorCtr="0"/>
          <a:lstStyle>
            <a:lvl1pPr marL="0" indent="0" algn="l">
              <a:spcBef>
                <a:spcPts val="0"/>
              </a:spcBef>
              <a:spcAft>
                <a:spcPts val="300"/>
              </a:spcAft>
              <a:buNone/>
              <a:defRPr sz="1800" b="1" i="0" spc="0">
                <a:solidFill>
                  <a:schemeClr val="accent1"/>
                </a:solidFill>
                <a:latin typeface="Encode Sans Normal ExtraBold" panose="02000000000000000000" pitchFamily="2"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 ALL CAPS</a:t>
            </a:r>
          </a:p>
        </p:txBody>
      </p:sp>
      <p:pic>
        <p:nvPicPr>
          <p:cNvPr id="2" name="Picture 1" descr="White text on a black background of a logo reading Foster School of Business, University of Washington">
            <a:extLst>
              <a:ext uri="{FF2B5EF4-FFF2-40B4-BE49-F238E27FC236}">
                <a16:creationId xmlns:a16="http://schemas.microsoft.com/office/drawing/2014/main" id="{7E2379E8-F2CC-8B81-C601-399651B1C1E2}"/>
              </a:ext>
            </a:extLst>
          </p:cNvPr>
          <p:cNvPicPr preferRelativeResize="0">
            <a:picLocks noChangeAspect="1"/>
          </p:cNvPicPr>
          <p:nvPr userDrawn="1"/>
        </p:nvPicPr>
        <p:blipFill>
          <a:blip r:embed="rId2"/>
          <a:srcRect/>
          <a:stretch/>
        </p:blipFill>
        <p:spPr>
          <a:xfrm>
            <a:off x="7411253" y="4157062"/>
            <a:ext cx="1314906" cy="648687"/>
          </a:xfrm>
          <a:prstGeom prst="rect">
            <a:avLst/>
          </a:prstGeom>
        </p:spPr>
      </p:pic>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Gold">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AAD930-ED54-664A-1E97-0233B4FA4C94}"/>
              </a:ext>
            </a:extLst>
          </p:cNvPr>
          <p:cNvSpPr>
            <a:spLocks noGrp="1"/>
          </p:cNvSpPr>
          <p:nvPr>
            <p:ph type="title" hasCustomPrompt="1"/>
          </p:nvPr>
        </p:nvSpPr>
        <p:spPr>
          <a:xfrm>
            <a:off x="361951" y="966275"/>
            <a:ext cx="7743825" cy="2039113"/>
          </a:xfrm>
          <a:prstGeom prst="rect">
            <a:avLst/>
          </a:prstGeom>
        </p:spPr>
        <p:txBody>
          <a:bodyPr anchor="t" anchorCtr="0"/>
          <a:lstStyle>
            <a:lvl1pPr algn="l">
              <a:lnSpc>
                <a:spcPct val="100000"/>
              </a:lnSpc>
              <a:spcBef>
                <a:spcPts val="0"/>
              </a:spcBef>
              <a:defRPr sz="5400" b="1" i="0" cap="none" spc="-30" baseline="0">
                <a:solidFill>
                  <a:schemeClr val="tx1"/>
                </a:solidFill>
                <a:latin typeface="Encode Sans Normal ExtraBold" panose="02000000000000000000" pitchFamily="2" charset="77"/>
              </a:defRPr>
            </a:lvl1pPr>
          </a:lstStyle>
          <a:p>
            <a:r>
              <a:rPr lang="en-US" dirty="0"/>
              <a:t>CLICK TO EDIT </a:t>
            </a:r>
            <a:br>
              <a:rPr lang="en-US" dirty="0"/>
            </a:br>
            <a:r>
              <a:rPr lang="en-US" dirty="0"/>
              <a:t>TITLE STYLE</a:t>
            </a:r>
          </a:p>
        </p:txBody>
      </p:sp>
      <p:sp>
        <p:nvSpPr>
          <p:cNvPr id="5" name="Subtitle 2">
            <a:extLst>
              <a:ext uri="{FF2B5EF4-FFF2-40B4-BE49-F238E27FC236}">
                <a16:creationId xmlns:a16="http://schemas.microsoft.com/office/drawing/2014/main" id="{D75B9D8E-3EB1-968E-7670-B7DB44AABE53}"/>
              </a:ext>
            </a:extLst>
          </p:cNvPr>
          <p:cNvSpPr>
            <a:spLocks noGrp="1"/>
          </p:cNvSpPr>
          <p:nvPr>
            <p:ph type="subTitle" idx="1" hasCustomPrompt="1"/>
          </p:nvPr>
        </p:nvSpPr>
        <p:spPr>
          <a:xfrm>
            <a:off x="361951" y="3005389"/>
            <a:ext cx="7762875" cy="452688"/>
          </a:xfrm>
          <a:prstGeom prst="rect">
            <a:avLst/>
          </a:prstGeom>
        </p:spPr>
        <p:txBody>
          <a:bodyPr anchor="t" anchorCtr="0"/>
          <a:lstStyle>
            <a:lvl1pPr marL="0" indent="0" algn="l">
              <a:spcBef>
                <a:spcPts val="0"/>
              </a:spcBef>
              <a:spcAft>
                <a:spcPts val="300"/>
              </a:spcAft>
              <a:buNone/>
              <a:defRPr sz="1800" b="1" i="0" spc="0">
                <a:solidFill>
                  <a:schemeClr val="tx2"/>
                </a:solidFill>
                <a:latin typeface="Encode Sans Normal ExtraBold" panose="02000000000000000000" pitchFamily="2"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 ALL CAPS</a:t>
            </a:r>
          </a:p>
        </p:txBody>
      </p:sp>
      <p:pic>
        <p:nvPicPr>
          <p:cNvPr id="3" name="Picture 2" descr="Black text on a gold background of a logo reading Foster School of Business, University of Washington">
            <a:extLst>
              <a:ext uri="{FF2B5EF4-FFF2-40B4-BE49-F238E27FC236}">
                <a16:creationId xmlns:a16="http://schemas.microsoft.com/office/drawing/2014/main" id="{FC35D0AB-3D5D-25E5-AA78-FD3B13ACFBFF}"/>
              </a:ext>
            </a:extLst>
          </p:cNvPr>
          <p:cNvPicPr preferRelativeResize="0">
            <a:picLocks noChangeAspect="1"/>
          </p:cNvPicPr>
          <p:nvPr userDrawn="1"/>
        </p:nvPicPr>
        <p:blipFill>
          <a:blip r:embed="rId2"/>
          <a:srcRect/>
          <a:stretch/>
        </p:blipFill>
        <p:spPr>
          <a:xfrm>
            <a:off x="7411254" y="4159567"/>
            <a:ext cx="1314904" cy="643677"/>
          </a:xfrm>
          <a:prstGeom prst="rect">
            <a:avLst/>
          </a:prstGeom>
        </p:spPr>
      </p:pic>
    </p:spTree>
    <p:extLst>
      <p:ext uri="{BB962C8B-B14F-4D97-AF65-F5344CB8AC3E}">
        <p14:creationId xmlns:p14="http://schemas.microsoft.com/office/powerpoint/2010/main" val="38518920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Foster Purple">
    <p:bg>
      <p:bgPr>
        <a:solidFill>
          <a:schemeClr val="tx2">
            <a:lumMod val="7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DA4939C-77CE-3DA1-0128-ADAAB515A0ED}"/>
              </a:ext>
            </a:extLst>
          </p:cNvPr>
          <p:cNvSpPr>
            <a:spLocks noGrp="1"/>
          </p:cNvSpPr>
          <p:nvPr>
            <p:ph type="title" hasCustomPrompt="1"/>
          </p:nvPr>
        </p:nvSpPr>
        <p:spPr>
          <a:xfrm>
            <a:off x="361951" y="966275"/>
            <a:ext cx="7743825" cy="2039113"/>
          </a:xfrm>
          <a:prstGeom prst="rect">
            <a:avLst/>
          </a:prstGeom>
        </p:spPr>
        <p:txBody>
          <a:bodyPr anchor="t" anchorCtr="0"/>
          <a:lstStyle>
            <a:lvl1pPr algn="l">
              <a:lnSpc>
                <a:spcPct val="100000"/>
              </a:lnSpc>
              <a:spcBef>
                <a:spcPts val="0"/>
              </a:spcBef>
              <a:defRPr sz="5400" b="1" i="0" cap="none" spc="-3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sp>
        <p:nvSpPr>
          <p:cNvPr id="5" name="Subtitle 2">
            <a:extLst>
              <a:ext uri="{FF2B5EF4-FFF2-40B4-BE49-F238E27FC236}">
                <a16:creationId xmlns:a16="http://schemas.microsoft.com/office/drawing/2014/main" id="{CDF57B08-8C4A-3347-B462-B99823F58A93}"/>
              </a:ext>
            </a:extLst>
          </p:cNvPr>
          <p:cNvSpPr>
            <a:spLocks noGrp="1"/>
          </p:cNvSpPr>
          <p:nvPr>
            <p:ph type="subTitle" idx="1" hasCustomPrompt="1"/>
          </p:nvPr>
        </p:nvSpPr>
        <p:spPr>
          <a:xfrm>
            <a:off x="361951" y="3005389"/>
            <a:ext cx="7762875" cy="452688"/>
          </a:xfrm>
          <a:prstGeom prst="rect">
            <a:avLst/>
          </a:prstGeom>
        </p:spPr>
        <p:txBody>
          <a:bodyPr anchor="t" anchorCtr="0"/>
          <a:lstStyle>
            <a:lvl1pPr marL="0" indent="0" algn="l">
              <a:spcBef>
                <a:spcPts val="0"/>
              </a:spcBef>
              <a:spcAft>
                <a:spcPts val="300"/>
              </a:spcAft>
              <a:buNone/>
              <a:defRPr sz="1800" b="1" i="0" spc="0">
                <a:solidFill>
                  <a:schemeClr val="accent1"/>
                </a:solidFill>
                <a:latin typeface="Encode Sans Normal ExtraBold" panose="02000000000000000000" pitchFamily="2"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 ALL CAPS</a:t>
            </a:r>
          </a:p>
        </p:txBody>
      </p:sp>
      <p:pic>
        <p:nvPicPr>
          <p:cNvPr id="3" name="Picture 2" descr="White text on a purple background of a logo reading Foster School of Business, University of Washington">
            <a:extLst>
              <a:ext uri="{FF2B5EF4-FFF2-40B4-BE49-F238E27FC236}">
                <a16:creationId xmlns:a16="http://schemas.microsoft.com/office/drawing/2014/main" id="{9F5EA4AC-71C6-D854-3BA5-146AD76AEF53}"/>
              </a:ext>
            </a:extLst>
          </p:cNvPr>
          <p:cNvPicPr preferRelativeResize="0">
            <a:picLocks noChangeAspect="1"/>
          </p:cNvPicPr>
          <p:nvPr userDrawn="1"/>
        </p:nvPicPr>
        <p:blipFill>
          <a:blip r:embed="rId2"/>
          <a:srcRect/>
          <a:stretch/>
        </p:blipFill>
        <p:spPr>
          <a:xfrm>
            <a:off x="7411253" y="4157062"/>
            <a:ext cx="1314906" cy="648687"/>
          </a:xfrm>
          <a:prstGeom prst="rect">
            <a:avLst/>
          </a:prstGeom>
        </p:spPr>
      </p:pic>
    </p:spTree>
    <p:extLst>
      <p:ext uri="{BB962C8B-B14F-4D97-AF65-F5344CB8AC3E}">
        <p14:creationId xmlns:p14="http://schemas.microsoft.com/office/powerpoint/2010/main" val="213383237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No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41C90-5ECB-21EE-9F34-0F9BBB60ADCB}"/>
              </a:ext>
            </a:extLst>
          </p:cNvPr>
          <p:cNvSpPr>
            <a:spLocks noGrp="1"/>
          </p:cNvSpPr>
          <p:nvPr>
            <p:ph type="title" hasCustomPrompt="1"/>
          </p:nvPr>
        </p:nvSpPr>
        <p:spPr/>
        <p:txBody>
          <a:bodyPr/>
          <a:lstStyle/>
          <a:p>
            <a:r>
              <a:rPr lang="en-US"/>
              <a:t>CLICK TO EDIT TITLE STYLE</a:t>
            </a:r>
          </a:p>
        </p:txBody>
      </p:sp>
      <p:sp>
        <p:nvSpPr>
          <p:cNvPr id="3" name="Text Placeholder 5">
            <a:extLst>
              <a:ext uri="{FF2B5EF4-FFF2-40B4-BE49-F238E27FC236}">
                <a16:creationId xmlns:a16="http://schemas.microsoft.com/office/drawing/2014/main" id="{03242DCD-EC6C-845B-8C72-889CBB153D65}"/>
              </a:ext>
            </a:extLst>
          </p:cNvPr>
          <p:cNvSpPr>
            <a:spLocks noGrp="1"/>
          </p:cNvSpPr>
          <p:nvPr>
            <p:ph idx="1" hasCustomPrompt="1"/>
          </p:nvPr>
        </p:nvSpPr>
        <p:spPr>
          <a:xfrm>
            <a:off x="469445" y="1083527"/>
            <a:ext cx="6134555" cy="2084481"/>
          </a:xfrm>
          <a:prstGeom prst="rect">
            <a:avLst/>
          </a:prstGeom>
        </p:spPr>
        <p:txBody>
          <a:bodyPr vert="horz" wrap="square" lIns="0" tIns="0" rIns="0" bIns="0" rtlCol="0">
            <a:no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717011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Slide - No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280641-9D77-2460-1A27-076A4B03E988}"/>
              </a:ext>
              <a:ext uri="{C183D7F6-B498-43B3-948B-1728B52AA6E4}">
                <adec:decorative xmlns:adec="http://schemas.microsoft.com/office/drawing/2017/decorative" val="1"/>
              </a:ext>
            </a:extLst>
          </p:cNvPr>
          <p:cNvSpPr/>
          <p:nvPr userDrawn="1"/>
        </p:nvSpPr>
        <p:spPr>
          <a:xfrm>
            <a:off x="0" y="0"/>
            <a:ext cx="9144000" cy="966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41C90-5ECB-21EE-9F34-0F9BBB60ADCB}"/>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3" name="Text Placeholder 5">
            <a:extLst>
              <a:ext uri="{FF2B5EF4-FFF2-40B4-BE49-F238E27FC236}">
                <a16:creationId xmlns:a16="http://schemas.microsoft.com/office/drawing/2014/main" id="{03242DCD-EC6C-845B-8C72-889CBB153D65}"/>
              </a:ext>
            </a:extLst>
          </p:cNvPr>
          <p:cNvSpPr>
            <a:spLocks noGrp="1"/>
          </p:cNvSpPr>
          <p:nvPr>
            <p:ph idx="1" hasCustomPrompt="1"/>
          </p:nvPr>
        </p:nvSpPr>
        <p:spPr>
          <a:xfrm>
            <a:off x="469444" y="1084196"/>
            <a:ext cx="6134555" cy="2084481"/>
          </a:xfrm>
          <a:prstGeom prst="rect">
            <a:avLst/>
          </a:prstGeom>
        </p:spPr>
        <p:txBody>
          <a:bodyPr vert="horz" wrap="square" lIns="0" tIns="0" rIns="0" bIns="0" rtlCol="0">
            <a:no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15660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Slide - No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280641-9D77-2460-1A27-076A4B03E988}"/>
              </a:ext>
              <a:ext uri="{C183D7F6-B498-43B3-948B-1728B52AA6E4}">
                <adec:decorative xmlns:adec="http://schemas.microsoft.com/office/drawing/2017/decorative" val="1"/>
              </a:ext>
            </a:extLst>
          </p:cNvPr>
          <p:cNvSpPr/>
          <p:nvPr userDrawn="1"/>
        </p:nvSpPr>
        <p:spPr>
          <a:xfrm>
            <a:off x="0" y="0"/>
            <a:ext cx="9144000" cy="96643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41C90-5ECB-21EE-9F34-0F9BBB60ADCB}"/>
              </a:ext>
            </a:extLst>
          </p:cNvPr>
          <p:cNvSpPr>
            <a:spLocks noGrp="1"/>
          </p:cNvSpPr>
          <p:nvPr>
            <p:ph type="title" hasCustomPrompt="1"/>
          </p:nvPr>
        </p:nvSpPr>
        <p:spPr/>
        <p:txBody>
          <a:bodyPr/>
          <a:lstStyle>
            <a:lvl1pPr>
              <a:defRPr>
                <a:solidFill>
                  <a:schemeClr val="tx2"/>
                </a:solidFill>
              </a:defRPr>
            </a:lvl1pPr>
          </a:lstStyle>
          <a:p>
            <a:r>
              <a:rPr lang="en-US"/>
              <a:t>CLICK TO EDIT TITLE STYLE</a:t>
            </a:r>
          </a:p>
        </p:txBody>
      </p:sp>
      <p:sp>
        <p:nvSpPr>
          <p:cNvPr id="3" name="Text Placeholder 5">
            <a:extLst>
              <a:ext uri="{FF2B5EF4-FFF2-40B4-BE49-F238E27FC236}">
                <a16:creationId xmlns:a16="http://schemas.microsoft.com/office/drawing/2014/main" id="{03242DCD-EC6C-845B-8C72-889CBB153D65}"/>
              </a:ext>
            </a:extLst>
          </p:cNvPr>
          <p:cNvSpPr>
            <a:spLocks noGrp="1"/>
          </p:cNvSpPr>
          <p:nvPr>
            <p:ph idx="1" hasCustomPrompt="1"/>
          </p:nvPr>
        </p:nvSpPr>
        <p:spPr>
          <a:xfrm>
            <a:off x="469444" y="1084196"/>
            <a:ext cx="6134555" cy="2084481"/>
          </a:xfrm>
          <a:prstGeom prst="rect">
            <a:avLst/>
          </a:prstGeom>
        </p:spPr>
        <p:txBody>
          <a:bodyPr vert="horz" wrap="square" lIns="0" tIns="0" rIns="0" bIns="0" rtlCol="0">
            <a:no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23882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Slide - Editable Image">
    <p:spTree>
      <p:nvGrpSpPr>
        <p:cNvPr id="1" name=""/>
        <p:cNvGrpSpPr/>
        <p:nvPr/>
      </p:nvGrpSpPr>
      <p:grpSpPr>
        <a:xfrm>
          <a:off x="0" y="0"/>
          <a:ext cx="0" cy="0"/>
          <a:chOff x="0" y="0"/>
          <a:chExt cx="0" cy="0"/>
        </a:xfrm>
      </p:grpSpPr>
      <p:sp>
        <p:nvSpPr>
          <p:cNvPr id="2" name="Title Placeholder 2">
            <a:extLst>
              <a:ext uri="{FF2B5EF4-FFF2-40B4-BE49-F238E27FC236}">
                <a16:creationId xmlns:a16="http://schemas.microsoft.com/office/drawing/2014/main" id="{D6B2EAA1-56C8-BE7C-EE51-68C12895021A}"/>
              </a:ext>
            </a:extLst>
          </p:cNvPr>
          <p:cNvSpPr>
            <a:spLocks noGrp="1"/>
          </p:cNvSpPr>
          <p:nvPr>
            <p:ph type="title" hasCustomPrompt="1"/>
          </p:nvPr>
        </p:nvSpPr>
        <p:spPr>
          <a:xfrm>
            <a:off x="469446" y="406036"/>
            <a:ext cx="4873022" cy="369332"/>
          </a:xfrm>
          <a:prstGeom prst="rect">
            <a:avLst/>
          </a:prstGeom>
        </p:spPr>
        <p:txBody>
          <a:bodyPr vert="horz" wrap="square" lIns="0" tIns="0" rIns="0" bIns="0" rtlCol="0" anchor="t" anchorCtr="0">
            <a:noAutofit/>
          </a:bodyPr>
          <a:lstStyle/>
          <a:p>
            <a:r>
              <a:rPr lang="en-US" dirty="0"/>
              <a:t>CLICK TO EDIT TITLE STYLE</a:t>
            </a:r>
          </a:p>
        </p:txBody>
      </p:sp>
      <p:sp>
        <p:nvSpPr>
          <p:cNvPr id="3" name="Picture Placeholder 2">
            <a:extLst>
              <a:ext uri="{FF2B5EF4-FFF2-40B4-BE49-F238E27FC236}">
                <a16:creationId xmlns:a16="http://schemas.microsoft.com/office/drawing/2014/main" id="{C20C6CCC-8AA2-B4C9-2718-27DD013B166E}"/>
              </a:ext>
            </a:extLst>
          </p:cNvPr>
          <p:cNvSpPr>
            <a:spLocks noGrp="1"/>
          </p:cNvSpPr>
          <p:nvPr>
            <p:ph type="pic" sz="quarter" idx="12"/>
          </p:nvPr>
        </p:nvSpPr>
        <p:spPr>
          <a:xfrm>
            <a:off x="5578475" y="0"/>
            <a:ext cx="3565525" cy="5143500"/>
          </a:xfrm>
          <a:noFill/>
        </p:spPr>
        <p:txBody>
          <a:bodyPr wrap="square" lIns="0" tIns="0" rIns="0" bIns="0">
            <a:noAutofit/>
          </a:bodyPr>
          <a:lstStyle/>
          <a:p>
            <a:r>
              <a:rPr lang="en-US"/>
              <a:t>Click icon to add picture</a:t>
            </a:r>
          </a:p>
        </p:txBody>
      </p:sp>
      <p:sp>
        <p:nvSpPr>
          <p:cNvPr id="6" name="Text Placeholder 5">
            <a:extLst>
              <a:ext uri="{FF2B5EF4-FFF2-40B4-BE49-F238E27FC236}">
                <a16:creationId xmlns:a16="http://schemas.microsoft.com/office/drawing/2014/main" id="{4B0BF171-C36A-97F6-13E8-1D538C2626BB}"/>
              </a:ext>
            </a:extLst>
          </p:cNvPr>
          <p:cNvSpPr>
            <a:spLocks noGrp="1"/>
          </p:cNvSpPr>
          <p:nvPr>
            <p:ph type="body" sz="quarter" idx="13" hasCustomPrompt="1"/>
          </p:nvPr>
        </p:nvSpPr>
        <p:spPr>
          <a:xfrm>
            <a:off x="470430" y="1085336"/>
            <a:ext cx="4872038" cy="2084481"/>
          </a:xfrm>
        </p:spPr>
        <p:txBody>
          <a:bodyPr lIns="0" tIns="0" rIns="0" bIns="0"/>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69445" y="406036"/>
            <a:ext cx="6134555" cy="369332"/>
          </a:xfrm>
          <a:prstGeom prst="rect">
            <a:avLst/>
          </a:prstGeom>
        </p:spPr>
        <p:txBody>
          <a:bodyPr vert="horz" wrap="square" lIns="0" tIns="0" rIns="0" bIns="0" rtlCol="0" anchor="t" anchorCtr="0">
            <a:noAutofit/>
          </a:bodyPr>
          <a:lstStyle/>
          <a:p>
            <a:r>
              <a:rPr lang="en-US" dirty="0"/>
              <a:t>CLICK TO EDIT TITLE STYLE</a:t>
            </a:r>
          </a:p>
        </p:txBody>
      </p:sp>
      <p:sp>
        <p:nvSpPr>
          <p:cNvPr id="6" name="Text Placeholder 5"/>
          <p:cNvSpPr>
            <a:spLocks noGrp="1"/>
          </p:cNvSpPr>
          <p:nvPr>
            <p:ph type="body" idx="1"/>
          </p:nvPr>
        </p:nvSpPr>
        <p:spPr>
          <a:xfrm>
            <a:off x="469445" y="928079"/>
            <a:ext cx="6134555" cy="2084481"/>
          </a:xfrm>
          <a:prstGeom prst="rect">
            <a:avLst/>
          </a:prstGeom>
        </p:spPr>
        <p:txBody>
          <a:bodyPr vert="horz" wrap="square" lIns="0" tIns="0" rIns="0" bIns="0" rtlCol="0">
            <a:no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Box 23">
            <a:extLst>
              <a:ext uri="{FF2B5EF4-FFF2-40B4-BE49-F238E27FC236}">
                <a16:creationId xmlns:a16="http://schemas.microsoft.com/office/drawing/2014/main" id="{67DCE893-6A75-F770-3EBA-345A9472F0A7}"/>
              </a:ext>
            </a:extLst>
          </p:cNvPr>
          <p:cNvSpPr txBox="1"/>
          <p:nvPr userDrawn="1"/>
        </p:nvSpPr>
        <p:spPr>
          <a:xfrm>
            <a:off x="285895" y="4807183"/>
            <a:ext cx="3206240" cy="200055"/>
          </a:xfrm>
          <a:prstGeom prst="rect">
            <a:avLst/>
          </a:prstGeom>
          <a:noFill/>
        </p:spPr>
        <p:txBody>
          <a:bodyPr wrap="square">
            <a:spAutoFit/>
          </a:bodyPr>
          <a:lstStyle/>
          <a:p>
            <a:r>
              <a:rPr lang="en-US" sz="700" b="0" i="0" spc="20" baseline="0" dirty="0">
                <a:solidFill>
                  <a:schemeClr val="tx1">
                    <a:lumMod val="65000"/>
                    <a:lumOff val="35000"/>
                  </a:schemeClr>
                </a:solidFill>
                <a:latin typeface="Uni Sans Regular" pitchFamily="2" charset="77"/>
                <a:ea typeface="Open Sans Light" panose="020B0306030504020204" pitchFamily="34" charset="0"/>
                <a:cs typeface="Open Sans Light" panose="020B0306030504020204" pitchFamily="34" charset="0"/>
              </a:rPr>
              <a:t> FOSTER SCHOOL OF BUSINESS, UNIVERSITY OF WASHINGTON</a:t>
            </a:r>
            <a:endParaRPr lang="en-US" sz="1600" b="0" i="0" spc="20" baseline="0" dirty="0">
              <a:solidFill>
                <a:schemeClr val="tx1">
                  <a:lumMod val="65000"/>
                  <a:lumOff val="35000"/>
                </a:schemeClr>
              </a:solidFill>
              <a:latin typeface="Uni Sans Regular" pitchFamily="2" charset="77"/>
            </a:endParaRPr>
          </a:p>
        </p:txBody>
      </p:sp>
      <p:sp>
        <p:nvSpPr>
          <p:cNvPr id="27" name="TextBox 26">
            <a:extLst>
              <a:ext uri="{FF2B5EF4-FFF2-40B4-BE49-F238E27FC236}">
                <a16:creationId xmlns:a16="http://schemas.microsoft.com/office/drawing/2014/main" id="{1EB5DED1-6392-63AA-0761-1325CD3A98B5}"/>
              </a:ext>
            </a:extLst>
          </p:cNvPr>
          <p:cNvSpPr txBox="1"/>
          <p:nvPr userDrawn="1"/>
        </p:nvSpPr>
        <p:spPr>
          <a:xfrm>
            <a:off x="6182426" y="4807183"/>
            <a:ext cx="2570510" cy="200055"/>
          </a:xfrm>
          <a:prstGeom prst="rect">
            <a:avLst/>
          </a:prstGeom>
          <a:noFill/>
        </p:spPr>
        <p:txBody>
          <a:bodyPr wrap="square">
            <a:spAutoFit/>
          </a:bodyPr>
          <a:lstStyle/>
          <a:p>
            <a:pPr algn="r"/>
            <a:r>
              <a:rPr lang="en-US" sz="700" b="0" i="0" dirty="0">
                <a:solidFill>
                  <a:schemeClr val="tx1">
                    <a:lumMod val="65000"/>
                    <a:lumOff val="35000"/>
                  </a:schemeClr>
                </a:solidFill>
                <a:latin typeface="Encode Sans Normal Medium" panose="02000000000000000000" pitchFamily="2" charset="77"/>
                <a:ea typeface="Open Sans Light" panose="020B0306030504020204" pitchFamily="34" charset="0"/>
                <a:cs typeface="Open Sans Light" panose="020B0306030504020204" pitchFamily="34" charset="0"/>
              </a:rPr>
              <a:t>foster.uw.edu</a:t>
            </a:r>
            <a:endParaRPr lang="en-US" sz="1600" b="0" i="0" dirty="0">
              <a:solidFill>
                <a:schemeClr val="tx1">
                  <a:lumMod val="65000"/>
                  <a:lumOff val="35000"/>
                </a:schemeClr>
              </a:solidFill>
              <a:latin typeface="Encode Sans Normal Medium" panose="02000000000000000000" pitchFamily="2" charset="77"/>
            </a:endParaRPr>
          </a:p>
        </p:txBody>
      </p:sp>
      <p:cxnSp>
        <p:nvCxnSpPr>
          <p:cNvPr id="29" name="Straight Connector 28">
            <a:extLst>
              <a:ext uri="{FF2B5EF4-FFF2-40B4-BE49-F238E27FC236}">
                <a16:creationId xmlns:a16="http://schemas.microsoft.com/office/drawing/2014/main" id="{AF715F98-A0BC-AA2E-45A5-62072B08C576}"/>
              </a:ext>
            </a:extLst>
          </p:cNvPr>
          <p:cNvCxnSpPr>
            <a:cxnSpLocks/>
          </p:cNvCxnSpPr>
          <p:nvPr userDrawn="1"/>
        </p:nvCxnSpPr>
        <p:spPr>
          <a:xfrm>
            <a:off x="391886" y="4737463"/>
            <a:ext cx="8282669" cy="0"/>
          </a:xfrm>
          <a:prstGeom prst="line">
            <a:avLst/>
          </a:prstGeom>
          <a:ln>
            <a:solidFill>
              <a:srgbClr val="C09F29">
                <a:alpha val="34419"/>
              </a:srgbClr>
            </a:solidFill>
          </a:ln>
        </p:spPr>
        <p:style>
          <a:lnRef idx="1">
            <a:schemeClr val="accent6"/>
          </a:lnRef>
          <a:fillRef idx="0">
            <a:schemeClr val="accent6"/>
          </a:fillRef>
          <a:effectRef idx="0">
            <a:schemeClr val="accent6"/>
          </a:effectRef>
          <a:fontRef idx="minor">
            <a:schemeClr val="tx1"/>
          </a:fontRef>
        </p:style>
      </p:cxnSp>
    </p:spTree>
  </p:cSld>
  <p:clrMap bg1="lt1" tx1="dk1" bg2="lt2" tx2="dk2" accent1="accent1" accent2="accent2" accent3="accent3" accent4="accent4" accent5="accent5" accent6="accent6" hlink="hlink" folHlink="folHlink"/>
  <p:sldLayoutIdLst>
    <p:sldLayoutId id="2147483659" r:id="rId1"/>
    <p:sldLayoutId id="2147483674" r:id="rId2"/>
    <p:sldLayoutId id="2147483649" r:id="rId3"/>
    <p:sldLayoutId id="2147483663" r:id="rId4"/>
    <p:sldLayoutId id="2147483668" r:id="rId5"/>
    <p:sldLayoutId id="2147483669" r:id="rId6"/>
    <p:sldLayoutId id="2147483675" r:id="rId7"/>
    <p:sldLayoutId id="2147483676" r:id="rId8"/>
    <p:sldLayoutId id="2147483650" r:id="rId9"/>
    <p:sldLayoutId id="2147483665" r:id="rId10"/>
    <p:sldLayoutId id="2147483653" r:id="rId11"/>
    <p:sldLayoutId id="2147483671" r:id="rId12"/>
    <p:sldLayoutId id="2147483662" r:id="rId13"/>
    <p:sldLayoutId id="2147483667" r:id="rId14"/>
    <p:sldLayoutId id="2147483677" r:id="rId15"/>
    <p:sldLayoutId id="2147483679" r:id="rId16"/>
    <p:sldLayoutId id="2147483680" r:id="rId17"/>
    <p:sldLayoutId id="2147483681" r:id="rId18"/>
  </p:sldLayoutIdLst>
  <p:transition>
    <p:fade/>
  </p:transition>
  <p:hf hdr="0" ftr="0" dt="0"/>
  <p:txStyles>
    <p:titleStyle>
      <a:lvl1pPr algn="l" defTabSz="457200" rtl="0" eaLnBrk="1" fontAlgn="base" hangingPunct="1">
        <a:spcBef>
          <a:spcPct val="0"/>
        </a:spcBef>
        <a:spcAft>
          <a:spcPct val="0"/>
        </a:spcAft>
        <a:defRPr sz="2400" b="1" i="0" kern="1200">
          <a:solidFill>
            <a:schemeClr val="tx2"/>
          </a:solidFill>
          <a:latin typeface="Encode Sans Normal ExtraBold" panose="02000000000000000000" pitchFamily="2" charset="77"/>
          <a:ea typeface="+mj-ea"/>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0" indent="0" algn="l" defTabSz="457200" rtl="0" eaLnBrk="1" fontAlgn="base" hangingPunct="1">
        <a:lnSpc>
          <a:spcPct val="100000"/>
        </a:lnSpc>
        <a:spcBef>
          <a:spcPts val="0"/>
        </a:spcBef>
        <a:spcAft>
          <a:spcPts val="700"/>
        </a:spcAft>
        <a:buFont typeface="Arial" charset="0"/>
        <a:buNone/>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5938" indent="-174625" algn="l" defTabSz="457200" rtl="0" eaLnBrk="1" fontAlgn="base" hangingPunct="1">
        <a:lnSpc>
          <a:spcPct val="100000"/>
        </a:lnSpc>
        <a:spcBef>
          <a:spcPts val="0"/>
        </a:spcBef>
        <a:spcAft>
          <a:spcPts val="700"/>
        </a:spcAft>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800" indent="-169863" algn="l" defTabSz="457200" rtl="0" eaLnBrk="1" fontAlgn="base" hangingPunct="1">
        <a:lnSpc>
          <a:spcPct val="100000"/>
        </a:lnSpc>
        <a:spcBef>
          <a:spcPts val="0"/>
        </a:spcBef>
        <a:spcAft>
          <a:spcPts val="700"/>
        </a:spcAft>
        <a:buFont typeface="Arial"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5663" indent="-169863" algn="l" defTabSz="457200" rtl="0" eaLnBrk="1" fontAlgn="base" hangingPunct="1">
        <a:lnSpc>
          <a:spcPct val="100000"/>
        </a:lnSpc>
        <a:spcBef>
          <a:spcPts val="0"/>
        </a:spcBef>
        <a:spcAft>
          <a:spcPts val="700"/>
        </a:spcAft>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31875" indent="-176213" algn="l" defTabSz="457200" rtl="0" eaLnBrk="1" fontAlgn="base" hangingPunct="1">
        <a:lnSpc>
          <a:spcPct val="100000"/>
        </a:lnSpc>
        <a:spcBef>
          <a:spcPts val="0"/>
        </a:spcBef>
        <a:spcAft>
          <a:spcPts val="700"/>
        </a:spcAft>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88" userDrawn="1">
          <p15:clr>
            <a:srgbClr val="F26B43"/>
          </p15:clr>
        </p15:guide>
        <p15:guide id="4" orient="horz" pos="279" userDrawn="1">
          <p15:clr>
            <a:srgbClr val="F26B43"/>
          </p15:clr>
        </p15:guide>
        <p15:guide id="5" orient="horz" pos="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2.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3.xml"/><Relationship Id="rId5" Type="http://schemas.openxmlformats.org/officeDocument/2006/relationships/image" Target="../media/image24.sv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4.xml"/><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5.xml"/><Relationship Id="rId5" Type="http://schemas.openxmlformats.org/officeDocument/2006/relationships/image" Target="../media/image24.sv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7.xml"/><Relationship Id="rId5" Type="http://schemas.openxmlformats.org/officeDocument/2006/relationships/image" Target="../media/image24.svg"/><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8.xml"/><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9.xml"/><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tags" Target="../tags/tag10.xml"/><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11.xml"/><Relationship Id="rId4" Type="http://schemas.openxmlformats.org/officeDocument/2006/relationships/image" Target="../media/image24.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tags" Target="../tags/tag12.xml"/><Relationship Id="rId5" Type="http://schemas.openxmlformats.org/officeDocument/2006/relationships/image" Target="../media/image25.svg"/><Relationship Id="rId4" Type="http://schemas.openxmlformats.org/officeDocument/2006/relationships/image" Target="../media/image22.sv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ags" Target="../tags/tag13.xml"/><Relationship Id="rId5" Type="http://schemas.openxmlformats.org/officeDocument/2006/relationships/image" Target="../media/image23.svg"/><Relationship Id="rId4" Type="http://schemas.openxmlformats.org/officeDocument/2006/relationships/image" Target="../media/image24.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32.svg"/><Relationship Id="rId5" Type="http://schemas.openxmlformats.org/officeDocument/2006/relationships/image" Target="../media/image31.sv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image" Target="../media/image33.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4.xml"/><Relationship Id="rId16"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26B0663-EF24-1647-73F5-01EDE88C8B76}"/>
              </a:ext>
            </a:extLst>
          </p:cNvPr>
          <p:cNvSpPr>
            <a:spLocks noGrp="1"/>
          </p:cNvSpPr>
          <p:nvPr>
            <p:ph type="subTitle" idx="1"/>
          </p:nvPr>
        </p:nvSpPr>
        <p:spPr>
          <a:xfrm>
            <a:off x="361951" y="3079957"/>
            <a:ext cx="7762875" cy="452688"/>
          </a:xfrm>
        </p:spPr>
        <p:txBody>
          <a:bodyPr/>
          <a:lstStyle/>
          <a:p>
            <a:r>
              <a:rPr lang="en-US" spc="0" dirty="0">
                <a:solidFill>
                  <a:schemeClr val="bg2">
                    <a:lumMod val="90000"/>
                  </a:schemeClr>
                </a:solidFill>
              </a:rPr>
              <a:t>Adv. Advisory | ACCTG 528 | Class 06</a:t>
            </a:r>
          </a:p>
          <a:p>
            <a:r>
              <a:rPr lang="en-US" dirty="0"/>
              <a:t>MPAcc Class of 2026</a:t>
            </a:r>
            <a:endParaRPr lang="en-US" spc="0" dirty="0">
              <a:solidFill>
                <a:schemeClr val="bg2">
                  <a:lumMod val="90000"/>
                </a:schemeClr>
              </a:solidFill>
            </a:endParaRPr>
          </a:p>
        </p:txBody>
      </p:sp>
      <p:sp>
        <p:nvSpPr>
          <p:cNvPr id="3" name="Title 2">
            <a:extLst>
              <a:ext uri="{FF2B5EF4-FFF2-40B4-BE49-F238E27FC236}">
                <a16:creationId xmlns:a16="http://schemas.microsoft.com/office/drawing/2014/main" id="{6E1A986F-1CE3-AE6A-F426-F9525E84E6F9}"/>
              </a:ext>
            </a:extLst>
          </p:cNvPr>
          <p:cNvSpPr>
            <a:spLocks noGrp="1"/>
          </p:cNvSpPr>
          <p:nvPr>
            <p:ph type="title"/>
          </p:nvPr>
        </p:nvSpPr>
        <p:spPr>
          <a:xfrm>
            <a:off x="361951" y="1140965"/>
            <a:ext cx="8095065" cy="1938992"/>
          </a:xfrm>
        </p:spPr>
        <p:txBody>
          <a:bodyPr anchor="t"/>
          <a:lstStyle/>
          <a:p>
            <a:r>
              <a:rPr lang="en-US" sz="4000" b="0" dirty="0"/>
              <a:t>Automation Design Concepts</a:t>
            </a:r>
          </a:p>
        </p:txBody>
      </p:sp>
    </p:spTree>
    <p:extLst>
      <p:ext uri="{BB962C8B-B14F-4D97-AF65-F5344CB8AC3E}">
        <p14:creationId xmlns:p14="http://schemas.microsoft.com/office/powerpoint/2010/main" val="153964264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4A47A-5555-FE82-C40F-162994C4A080}"/>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7A7E81F-81FC-9F59-09CF-C085936F9CDC}"/>
              </a:ext>
            </a:extLst>
          </p:cNvPr>
          <p:cNvPicPr>
            <a:picLocks noGrp="1" noChangeAspect="1"/>
          </p:cNvPicPr>
          <p:nvPr>
            <p:ph type="pic" sz="quarter" idx="12"/>
          </p:nvPr>
        </p:nvPicPr>
        <p:blipFill>
          <a:blip r:embed="rId3"/>
          <a:srcRect l="26893" r="26893"/>
          <a:stretch/>
        </p:blipFill>
        <p:spPr>
          <a:prstGeom prst="rect">
            <a:avLst/>
          </a:prstGeom>
          <a:noFill/>
        </p:spPr>
      </p:pic>
      <p:sp>
        <p:nvSpPr>
          <p:cNvPr id="3" name="Title 2">
            <a:extLst>
              <a:ext uri="{FF2B5EF4-FFF2-40B4-BE49-F238E27FC236}">
                <a16:creationId xmlns:a16="http://schemas.microsoft.com/office/drawing/2014/main" id="{BA34DA2E-A935-C526-DC78-C4EB930C94DE}"/>
              </a:ext>
            </a:extLst>
          </p:cNvPr>
          <p:cNvSpPr>
            <a:spLocks noGrp="1"/>
          </p:cNvSpPr>
          <p:nvPr>
            <p:ph type="title"/>
          </p:nvPr>
        </p:nvSpPr>
        <p:spPr/>
        <p:txBody>
          <a:bodyPr/>
          <a:lstStyle/>
          <a:p>
            <a:r>
              <a:rPr lang="en-US" dirty="0"/>
              <a:t>What will we do today?</a:t>
            </a:r>
          </a:p>
        </p:txBody>
      </p:sp>
      <p:sp>
        <p:nvSpPr>
          <p:cNvPr id="4" name="Text Placeholder 3">
            <a:extLst>
              <a:ext uri="{FF2B5EF4-FFF2-40B4-BE49-F238E27FC236}">
                <a16:creationId xmlns:a16="http://schemas.microsoft.com/office/drawing/2014/main" id="{3D99A404-5F5D-7D68-B8B2-0DB07488F5C8}"/>
              </a:ext>
            </a:extLst>
          </p:cNvPr>
          <p:cNvSpPr>
            <a:spLocks noGrp="1"/>
          </p:cNvSpPr>
          <p:nvPr>
            <p:ph type="body" sz="quarter" idx="13"/>
          </p:nvPr>
        </p:nvSpPr>
        <p:spPr/>
        <p:txBody>
          <a:bodyPr/>
          <a:lstStyle/>
          <a:p>
            <a:pPr marL="285750" indent="-285750">
              <a:buFont typeface="Arial" panose="020B0604020202020204" pitchFamily="34" charset="0"/>
              <a:buChar char="•"/>
            </a:pPr>
            <a:r>
              <a:rPr lang="en-US" dirty="0">
                <a:solidFill>
                  <a:schemeClr val="tx1">
                    <a:lumMod val="50000"/>
                    <a:lumOff val="50000"/>
                  </a:schemeClr>
                </a:solidFill>
              </a:rPr>
              <a:t>Review</a:t>
            </a:r>
          </a:p>
          <a:p>
            <a:pPr marL="801688" lvl="1" indent="-285750"/>
            <a:r>
              <a:rPr lang="en-US" dirty="0">
                <a:solidFill>
                  <a:schemeClr val="tx1">
                    <a:lumMod val="50000"/>
                    <a:lumOff val="50000"/>
                  </a:schemeClr>
                </a:solidFill>
              </a:rPr>
              <a:t>(Initial) Review of Submissions</a:t>
            </a:r>
          </a:p>
          <a:p>
            <a:pPr marL="801688" lvl="1" indent="-285750"/>
            <a:r>
              <a:rPr lang="en-US" dirty="0">
                <a:solidFill>
                  <a:schemeClr val="tx1">
                    <a:lumMod val="50000"/>
                    <a:lumOff val="50000"/>
                  </a:schemeClr>
                </a:solidFill>
              </a:rPr>
              <a:t>Admin: Teams</a:t>
            </a:r>
          </a:p>
          <a:p>
            <a:pPr marL="285750" indent="-285750">
              <a:buFont typeface="Arial" panose="020B0604020202020204" pitchFamily="34" charset="0"/>
              <a:buChar char="•"/>
            </a:pPr>
            <a:r>
              <a:rPr lang="en-US" b="1" dirty="0">
                <a:solidFill>
                  <a:schemeClr val="tx2"/>
                </a:solidFill>
              </a:rPr>
              <a:t>RPA Models </a:t>
            </a:r>
          </a:p>
          <a:p>
            <a:pPr marL="801688" lvl="1" indent="-285750"/>
            <a:r>
              <a:rPr lang="en-US" b="1" dirty="0">
                <a:solidFill>
                  <a:schemeClr val="tx2"/>
                </a:solidFill>
              </a:rPr>
              <a:t>Automation Model Spectrum</a:t>
            </a:r>
          </a:p>
          <a:p>
            <a:pPr marL="285750" indent="-285750">
              <a:buFont typeface="Arial" panose="020B0604020202020204" pitchFamily="34" charset="0"/>
              <a:buChar char="•"/>
            </a:pPr>
            <a:r>
              <a:rPr lang="en-US" dirty="0"/>
              <a:t>RPA to Agentic workflows discussion</a:t>
            </a:r>
          </a:p>
          <a:p>
            <a:pPr marL="285750" indent="-285750">
              <a:buFont typeface="Arial" panose="020B0604020202020204" pitchFamily="34" charset="0"/>
              <a:buChar char="•"/>
            </a:pPr>
            <a:r>
              <a:rPr lang="en-US" dirty="0"/>
              <a:t>Optional introduction to set-up requirements for an open source approach (time- &amp; interest-permitting).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1601488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5927-8BEA-AD63-484A-C04D2959094D}"/>
              </a:ext>
            </a:extLst>
          </p:cNvPr>
          <p:cNvSpPr>
            <a:spLocks noGrp="1"/>
          </p:cNvSpPr>
          <p:nvPr>
            <p:ph type="title"/>
          </p:nvPr>
        </p:nvSpPr>
        <p:spPr/>
        <p:txBody>
          <a:bodyPr/>
          <a:lstStyle/>
          <a:p>
            <a:r>
              <a:rPr lang="en-IN"/>
              <a:t>Automation models</a:t>
            </a:r>
          </a:p>
        </p:txBody>
      </p:sp>
      <p:sp>
        <p:nvSpPr>
          <p:cNvPr id="3" name="Content Placeholder 2">
            <a:extLst>
              <a:ext uri="{FF2B5EF4-FFF2-40B4-BE49-F238E27FC236}">
                <a16:creationId xmlns:a16="http://schemas.microsoft.com/office/drawing/2014/main" id="{A2B605EC-3894-1256-ADC9-DEC92FB80F22}"/>
              </a:ext>
            </a:extLst>
          </p:cNvPr>
          <p:cNvSpPr>
            <a:spLocks noGrp="1"/>
          </p:cNvSpPr>
          <p:nvPr>
            <p:ph sz="quarter" idx="10"/>
          </p:nvPr>
        </p:nvSpPr>
        <p:spPr>
          <a:xfrm>
            <a:off x="286942" y="753300"/>
            <a:ext cx="8572500" cy="553998"/>
          </a:xfrm>
        </p:spPr>
        <p:txBody>
          <a:bodyPr/>
          <a:lstStyle/>
          <a:p>
            <a:r>
              <a:rPr lang="en-US"/>
              <a:t>There are six automation models tailored to meet a broad spectrum of automation needs.</a:t>
            </a:r>
          </a:p>
        </p:txBody>
      </p:sp>
      <p:pic>
        <p:nvPicPr>
          <p:cNvPr id="6" name="Picture 5">
            <a:extLst>
              <a:ext uri="{FF2B5EF4-FFF2-40B4-BE49-F238E27FC236}">
                <a16:creationId xmlns:a16="http://schemas.microsoft.com/office/drawing/2014/main" id="{2FDCADA1-7F94-896C-0124-B6F693D870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88669" y="2222163"/>
            <a:ext cx="1431359" cy="1435437"/>
          </a:xfrm>
          <a:prstGeom prst="rect">
            <a:avLst/>
          </a:prstGeom>
        </p:spPr>
      </p:pic>
      <p:pic>
        <p:nvPicPr>
          <p:cNvPr id="7" name="Picture 6" descr="A blue circle with yellow wings&#10;&#10;Description automatically generated">
            <a:extLst>
              <a:ext uri="{FF2B5EF4-FFF2-40B4-BE49-F238E27FC236}">
                <a16:creationId xmlns:a16="http://schemas.microsoft.com/office/drawing/2014/main" id="{356A66C4-2BBD-D374-09DA-A3DF594C69D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45344" y="2434849"/>
            <a:ext cx="964707" cy="886101"/>
          </a:xfrm>
          <a:prstGeom prst="rect">
            <a:avLst/>
          </a:prstGeom>
        </p:spPr>
      </p:pic>
      <p:sp>
        <p:nvSpPr>
          <p:cNvPr id="12" name="Rectangle 11">
            <a:extLst>
              <a:ext uri="{FF2B5EF4-FFF2-40B4-BE49-F238E27FC236}">
                <a16:creationId xmlns:a16="http://schemas.microsoft.com/office/drawing/2014/main" id="{EB802E33-F538-A1F7-D0AD-4FB1B28F58D7}"/>
              </a:ext>
            </a:extLst>
          </p:cNvPr>
          <p:cNvSpPr/>
          <p:nvPr/>
        </p:nvSpPr>
        <p:spPr>
          <a:xfrm>
            <a:off x="834577" y="1758331"/>
            <a:ext cx="1907381" cy="517522"/>
          </a:xfrm>
          <a:prstGeom prst="rect">
            <a:avLst/>
          </a:prstGeom>
          <a:solidFill>
            <a:srgbClr val="F4A700"/>
          </a:solidFill>
          <a:ln>
            <a:noFill/>
          </a:ln>
          <a:effectLst/>
        </p:spPr>
        <p:style>
          <a:lnRef idx="1">
            <a:schemeClr val="accent1"/>
          </a:lnRef>
          <a:fillRef idx="3">
            <a:schemeClr val="accent1"/>
          </a:fillRef>
          <a:effectRef idx="2">
            <a:schemeClr val="accent1"/>
          </a:effectRef>
          <a:fontRef idx="minor">
            <a:schemeClr val="lt1"/>
          </a:fontRef>
        </p:style>
        <p:txBody>
          <a:bodyPr lIns="81000" tIns="81000" rIns="81000" bIns="81000" rtlCol="0" anchor="ctr" anchorCtr="0"/>
          <a:lstStyle/>
          <a:p>
            <a:pPr algn="ctr"/>
            <a:r>
              <a:rPr lang="en-IN" sz="1050" b="1">
                <a:solidFill>
                  <a:schemeClr val="bg1"/>
                </a:solidFill>
                <a:latin typeface="Arial"/>
                <a:cs typeface="Arial"/>
              </a:rPr>
              <a:t>Model 1: Fully</a:t>
            </a:r>
          </a:p>
          <a:p>
            <a:pPr algn="ctr"/>
            <a:r>
              <a:rPr lang="en-IN" sz="1050" b="1">
                <a:solidFill>
                  <a:schemeClr val="bg1"/>
                </a:solidFill>
                <a:latin typeface="Arial"/>
                <a:cs typeface="Arial"/>
              </a:rPr>
              <a:t>Unattended</a:t>
            </a:r>
          </a:p>
        </p:txBody>
      </p:sp>
      <p:sp>
        <p:nvSpPr>
          <p:cNvPr id="13" name="Rectangle 12">
            <a:extLst>
              <a:ext uri="{FF2B5EF4-FFF2-40B4-BE49-F238E27FC236}">
                <a16:creationId xmlns:a16="http://schemas.microsoft.com/office/drawing/2014/main" id="{F69D1319-ECB3-A842-8B1C-6819D023F2E1}"/>
              </a:ext>
            </a:extLst>
          </p:cNvPr>
          <p:cNvSpPr/>
          <p:nvPr/>
        </p:nvSpPr>
        <p:spPr>
          <a:xfrm>
            <a:off x="834577" y="2656698"/>
            <a:ext cx="1907381" cy="517522"/>
          </a:xfrm>
          <a:prstGeom prst="rect">
            <a:avLst/>
          </a:prstGeom>
          <a:solidFill>
            <a:srgbClr val="DC2560"/>
          </a:solidFill>
          <a:ln>
            <a:noFill/>
          </a:ln>
          <a:effectLst/>
        </p:spPr>
        <p:style>
          <a:lnRef idx="1">
            <a:schemeClr val="accent1"/>
          </a:lnRef>
          <a:fillRef idx="3">
            <a:schemeClr val="accent1"/>
          </a:fillRef>
          <a:effectRef idx="2">
            <a:schemeClr val="accent1"/>
          </a:effectRef>
          <a:fontRef idx="minor">
            <a:schemeClr val="lt1"/>
          </a:fontRef>
        </p:style>
        <p:txBody>
          <a:bodyPr lIns="81000" tIns="81000" rIns="81000" bIns="81000" rtlCol="0" anchor="ctr" anchorCtr="0"/>
          <a:lstStyle/>
          <a:p>
            <a:pPr algn="ctr"/>
            <a:r>
              <a:rPr lang="en-IN" sz="1050" b="1">
                <a:solidFill>
                  <a:schemeClr val="bg1"/>
                </a:solidFill>
                <a:latin typeface="Arial"/>
                <a:cs typeface="Arial"/>
              </a:rPr>
              <a:t>Model 2: Partially Unattended</a:t>
            </a:r>
          </a:p>
        </p:txBody>
      </p:sp>
      <p:sp>
        <p:nvSpPr>
          <p:cNvPr id="14" name="Rectangle 13">
            <a:extLst>
              <a:ext uri="{FF2B5EF4-FFF2-40B4-BE49-F238E27FC236}">
                <a16:creationId xmlns:a16="http://schemas.microsoft.com/office/drawing/2014/main" id="{6D752782-BE92-97B1-5EA4-882B32846791}"/>
              </a:ext>
            </a:extLst>
          </p:cNvPr>
          <p:cNvSpPr/>
          <p:nvPr/>
        </p:nvSpPr>
        <p:spPr>
          <a:xfrm>
            <a:off x="834577" y="3555066"/>
            <a:ext cx="1907381" cy="517522"/>
          </a:xfrm>
          <a:prstGeom prst="rect">
            <a:avLst/>
          </a:prstGeom>
          <a:solidFill>
            <a:srgbClr val="8B3D8A"/>
          </a:solidFill>
          <a:ln>
            <a:noFill/>
          </a:ln>
          <a:effectLst/>
        </p:spPr>
        <p:style>
          <a:lnRef idx="1">
            <a:schemeClr val="accent1"/>
          </a:lnRef>
          <a:fillRef idx="3">
            <a:schemeClr val="accent1"/>
          </a:fillRef>
          <a:effectRef idx="2">
            <a:schemeClr val="accent1"/>
          </a:effectRef>
          <a:fontRef idx="minor">
            <a:schemeClr val="lt1"/>
          </a:fontRef>
        </p:style>
        <p:txBody>
          <a:bodyPr lIns="81000" tIns="81000" rIns="81000" bIns="81000" rtlCol="0" anchor="ctr" anchorCtr="0"/>
          <a:lstStyle/>
          <a:p>
            <a:pPr algn="ctr"/>
            <a:r>
              <a:rPr lang="en-IN" sz="1050" b="1">
                <a:solidFill>
                  <a:schemeClr val="bg1"/>
                </a:solidFill>
                <a:latin typeface="Arial"/>
                <a:cs typeface="Arial"/>
              </a:rPr>
              <a:t>Model 3: Human in</a:t>
            </a:r>
          </a:p>
          <a:p>
            <a:pPr algn="ctr"/>
            <a:r>
              <a:rPr lang="en-IN" sz="1050" b="1">
                <a:solidFill>
                  <a:schemeClr val="bg1"/>
                </a:solidFill>
                <a:latin typeface="Arial"/>
                <a:cs typeface="Arial"/>
              </a:rPr>
              <a:t>the loop</a:t>
            </a:r>
          </a:p>
        </p:txBody>
      </p:sp>
      <p:cxnSp>
        <p:nvCxnSpPr>
          <p:cNvPr id="15" name="Straight Arrow Connector 14">
            <a:extLst>
              <a:ext uri="{FF2B5EF4-FFF2-40B4-BE49-F238E27FC236}">
                <a16:creationId xmlns:a16="http://schemas.microsoft.com/office/drawing/2014/main" id="{45883C23-448D-D17C-406B-8A5449E4B7D6}"/>
              </a:ext>
            </a:extLst>
          </p:cNvPr>
          <p:cNvCxnSpPr>
            <a:stCxn id="17" idx="2"/>
            <a:endCxn id="13" idx="3"/>
          </p:cNvCxnSpPr>
          <p:nvPr/>
        </p:nvCxnSpPr>
        <p:spPr>
          <a:xfrm flipH="1">
            <a:off x="2741958" y="2915459"/>
            <a:ext cx="735097" cy="0"/>
          </a:xfrm>
          <a:prstGeom prst="straightConnector1">
            <a:avLst/>
          </a:prstGeom>
          <a:ln w="25400" cap="flat" cmpd="sng" algn="ctr">
            <a:solidFill>
              <a:schemeClr val="bg2"/>
            </a:solidFill>
            <a:prstDash val="solid"/>
            <a:round/>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74C29D5E-937F-D0B7-D727-76D1DB162CB4}"/>
              </a:ext>
            </a:extLst>
          </p:cNvPr>
          <p:cNvCxnSpPr>
            <a:stCxn id="17" idx="0"/>
            <a:endCxn id="12" idx="3"/>
          </p:cNvCxnSpPr>
          <p:nvPr/>
        </p:nvCxnSpPr>
        <p:spPr>
          <a:xfrm rot="16200000" flipV="1">
            <a:off x="2807877" y="1951174"/>
            <a:ext cx="687381" cy="819217"/>
          </a:xfrm>
          <a:prstGeom prst="bentConnector2">
            <a:avLst/>
          </a:prstGeom>
          <a:ln w="25400" cap="flat" cmpd="sng" algn="ctr">
            <a:solidFill>
              <a:schemeClr val="bg2"/>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B02281CE-5891-D0C8-FB02-8DD0ED3000A2}"/>
              </a:ext>
            </a:extLst>
          </p:cNvPr>
          <p:cNvSpPr/>
          <p:nvPr/>
        </p:nvSpPr>
        <p:spPr>
          <a:xfrm>
            <a:off x="3477055" y="2704473"/>
            <a:ext cx="168239" cy="42197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68580" tIns="68580" rIns="68580" bIns="68580" rtlCol="0" anchor="ctr" anchorCtr="0">
            <a:spAutoFit/>
          </a:bodyPr>
          <a:lstStyle/>
          <a:p>
            <a:pPr algn="l"/>
            <a:endParaRPr lang="en-IN" sz="1050">
              <a:solidFill>
                <a:schemeClr val="tx1"/>
              </a:solidFill>
              <a:latin typeface="Arial"/>
              <a:cs typeface="Arial"/>
            </a:endParaRPr>
          </a:p>
        </p:txBody>
      </p:sp>
      <p:cxnSp>
        <p:nvCxnSpPr>
          <p:cNvPr id="18" name="Connector: Elbow 17">
            <a:extLst>
              <a:ext uri="{FF2B5EF4-FFF2-40B4-BE49-F238E27FC236}">
                <a16:creationId xmlns:a16="http://schemas.microsoft.com/office/drawing/2014/main" id="{6BC10B1C-6A72-A067-CDFB-37C528885451}"/>
              </a:ext>
            </a:extLst>
          </p:cNvPr>
          <p:cNvCxnSpPr>
            <a:stCxn id="17" idx="4"/>
            <a:endCxn id="14" idx="3"/>
          </p:cNvCxnSpPr>
          <p:nvPr/>
        </p:nvCxnSpPr>
        <p:spPr>
          <a:xfrm rot="5400000">
            <a:off x="2807876" y="3060528"/>
            <a:ext cx="687382" cy="819217"/>
          </a:xfrm>
          <a:prstGeom prst="bentConnector2">
            <a:avLst/>
          </a:prstGeom>
          <a:ln w="25400" cap="flat" cmpd="sng" algn="ctr">
            <a:solidFill>
              <a:schemeClr val="bg2"/>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FA65090B-904B-D254-48CB-AEF6B66C5128}"/>
              </a:ext>
            </a:extLst>
          </p:cNvPr>
          <p:cNvGrpSpPr/>
          <p:nvPr/>
        </p:nvGrpSpPr>
        <p:grpSpPr>
          <a:xfrm rot="10800000">
            <a:off x="5363401" y="2017093"/>
            <a:ext cx="903337" cy="1796731"/>
            <a:chOff x="6342028" y="3000010"/>
            <a:chExt cx="1204449" cy="2395641"/>
          </a:xfrm>
        </p:grpSpPr>
        <p:cxnSp>
          <p:nvCxnSpPr>
            <p:cNvPr id="20" name="Straight Arrow Connector 19">
              <a:extLst>
                <a:ext uri="{FF2B5EF4-FFF2-40B4-BE49-F238E27FC236}">
                  <a16:creationId xmlns:a16="http://schemas.microsoft.com/office/drawing/2014/main" id="{943B723D-6226-769C-9036-E16FA15514EB}"/>
                </a:ext>
              </a:extLst>
            </p:cNvPr>
            <p:cNvCxnSpPr>
              <a:cxnSpLocks/>
              <a:stCxn id="23" idx="2"/>
            </p:cNvCxnSpPr>
            <p:nvPr/>
          </p:nvCxnSpPr>
          <p:spPr>
            <a:xfrm rot="10800000" flipV="1">
              <a:off x="6342028" y="4197827"/>
              <a:ext cx="980131" cy="3"/>
            </a:xfrm>
            <a:prstGeom prst="straightConnector1">
              <a:avLst/>
            </a:prstGeom>
            <a:ln w="25400" cap="flat" cmpd="sng" algn="ctr">
              <a:solidFill>
                <a:schemeClr val="bg2"/>
              </a:solidFill>
              <a:prstDash val="solid"/>
              <a:round/>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2" name="Connector: Elbow 21">
              <a:extLst>
                <a:ext uri="{FF2B5EF4-FFF2-40B4-BE49-F238E27FC236}">
                  <a16:creationId xmlns:a16="http://schemas.microsoft.com/office/drawing/2014/main" id="{C2A4E31E-896C-11B9-E6F1-475813E956BC}"/>
                </a:ext>
              </a:extLst>
            </p:cNvPr>
            <p:cNvCxnSpPr>
              <a:cxnSpLocks/>
              <a:stCxn id="23" idx="0"/>
            </p:cNvCxnSpPr>
            <p:nvPr/>
          </p:nvCxnSpPr>
          <p:spPr>
            <a:xfrm rot="5400000" flipH="1">
              <a:off x="6429922" y="2912118"/>
              <a:ext cx="916503" cy="1092288"/>
            </a:xfrm>
            <a:prstGeom prst="bentConnector2">
              <a:avLst/>
            </a:prstGeom>
            <a:ln w="25400" cap="flat" cmpd="sng" algn="ctr">
              <a:solidFill>
                <a:schemeClr val="bg2"/>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C5913601-18CF-120B-0AE4-126BB2FE770A}"/>
                </a:ext>
              </a:extLst>
            </p:cNvPr>
            <p:cNvSpPr/>
            <p:nvPr/>
          </p:nvSpPr>
          <p:spPr>
            <a:xfrm>
              <a:off x="7322158" y="3916513"/>
              <a:ext cx="224319" cy="56262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68580" tIns="68580" rIns="68580" bIns="68580" rtlCol="0" anchor="ctr" anchorCtr="0">
              <a:spAutoFit/>
            </a:bodyPr>
            <a:lstStyle/>
            <a:p>
              <a:pPr algn="l"/>
              <a:endParaRPr lang="en-IN" sz="1050">
                <a:solidFill>
                  <a:schemeClr val="tx1"/>
                </a:solidFill>
                <a:latin typeface="Arial"/>
                <a:cs typeface="Arial"/>
              </a:endParaRPr>
            </a:p>
          </p:txBody>
        </p:sp>
        <p:cxnSp>
          <p:nvCxnSpPr>
            <p:cNvPr id="24" name="Connector: Elbow 23">
              <a:extLst>
                <a:ext uri="{FF2B5EF4-FFF2-40B4-BE49-F238E27FC236}">
                  <a16:creationId xmlns:a16="http://schemas.microsoft.com/office/drawing/2014/main" id="{4141AC09-9CB9-39FE-6349-0484030E749A}"/>
                </a:ext>
              </a:extLst>
            </p:cNvPr>
            <p:cNvCxnSpPr>
              <a:cxnSpLocks/>
              <a:stCxn id="23" idx="4"/>
            </p:cNvCxnSpPr>
            <p:nvPr/>
          </p:nvCxnSpPr>
          <p:spPr>
            <a:xfrm rot="16200000" flipH="1" flipV="1">
              <a:off x="6429918" y="4391251"/>
              <a:ext cx="916511" cy="1092289"/>
            </a:xfrm>
            <a:prstGeom prst="bentConnector2">
              <a:avLst/>
            </a:prstGeom>
            <a:ln w="25400" cap="flat" cmpd="sng" algn="ctr">
              <a:solidFill>
                <a:schemeClr val="bg2"/>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5" name="Rectangle 24">
            <a:extLst>
              <a:ext uri="{FF2B5EF4-FFF2-40B4-BE49-F238E27FC236}">
                <a16:creationId xmlns:a16="http://schemas.microsoft.com/office/drawing/2014/main" id="{DDBE4884-19A7-FA56-043B-F742E4F0118F}"/>
              </a:ext>
            </a:extLst>
          </p:cNvPr>
          <p:cNvSpPr/>
          <p:nvPr/>
        </p:nvSpPr>
        <p:spPr>
          <a:xfrm>
            <a:off x="6266739" y="1758331"/>
            <a:ext cx="1907381" cy="517522"/>
          </a:xfrm>
          <a:prstGeom prst="rect">
            <a:avLst/>
          </a:prstGeom>
          <a:solidFill>
            <a:srgbClr val="95D041"/>
          </a:solidFill>
          <a:ln>
            <a:noFill/>
          </a:ln>
          <a:effectLst/>
        </p:spPr>
        <p:style>
          <a:lnRef idx="1">
            <a:schemeClr val="accent1"/>
          </a:lnRef>
          <a:fillRef idx="3">
            <a:schemeClr val="accent1"/>
          </a:fillRef>
          <a:effectRef idx="2">
            <a:schemeClr val="accent1"/>
          </a:effectRef>
          <a:fontRef idx="minor">
            <a:schemeClr val="lt1"/>
          </a:fontRef>
        </p:style>
        <p:txBody>
          <a:bodyPr lIns="81000" tIns="81000" rIns="81000" bIns="81000" rtlCol="0" anchor="ctr" anchorCtr="0"/>
          <a:lstStyle/>
          <a:p>
            <a:pPr algn="ctr"/>
            <a:r>
              <a:rPr lang="en-IN" sz="1050" b="1">
                <a:solidFill>
                  <a:schemeClr val="bg1"/>
                </a:solidFill>
                <a:latin typeface="Arial"/>
                <a:cs typeface="Arial"/>
              </a:rPr>
              <a:t>Model 4: Attended,</a:t>
            </a:r>
          </a:p>
          <a:p>
            <a:pPr algn="ctr"/>
            <a:r>
              <a:rPr lang="en-IN" sz="1050" b="1">
                <a:solidFill>
                  <a:schemeClr val="bg1"/>
                </a:solidFill>
                <a:latin typeface="Arial"/>
                <a:cs typeface="Arial"/>
              </a:rPr>
              <a:t>interval</a:t>
            </a:r>
          </a:p>
        </p:txBody>
      </p:sp>
      <p:sp>
        <p:nvSpPr>
          <p:cNvPr id="26" name="Rectangle 25">
            <a:extLst>
              <a:ext uri="{FF2B5EF4-FFF2-40B4-BE49-F238E27FC236}">
                <a16:creationId xmlns:a16="http://schemas.microsoft.com/office/drawing/2014/main" id="{70C79B3C-B48C-3F27-C1CD-844F97BB49C7}"/>
              </a:ext>
            </a:extLst>
          </p:cNvPr>
          <p:cNvSpPr/>
          <p:nvPr/>
        </p:nvSpPr>
        <p:spPr>
          <a:xfrm>
            <a:off x="6266739" y="2656698"/>
            <a:ext cx="1907381" cy="517522"/>
          </a:xfrm>
          <a:prstGeom prst="rect">
            <a:avLst/>
          </a:prstGeom>
          <a:solidFill>
            <a:srgbClr val="0BA2B3"/>
          </a:solidFill>
          <a:ln>
            <a:noFill/>
          </a:ln>
          <a:effectLst/>
        </p:spPr>
        <p:style>
          <a:lnRef idx="1">
            <a:schemeClr val="accent1"/>
          </a:lnRef>
          <a:fillRef idx="3">
            <a:schemeClr val="accent1"/>
          </a:fillRef>
          <a:effectRef idx="2">
            <a:schemeClr val="accent1"/>
          </a:effectRef>
          <a:fontRef idx="minor">
            <a:schemeClr val="lt1"/>
          </a:fontRef>
        </p:style>
        <p:txBody>
          <a:bodyPr lIns="81000" tIns="81000" rIns="81000" bIns="81000" rtlCol="0" anchor="ctr" anchorCtr="0"/>
          <a:lstStyle/>
          <a:p>
            <a:pPr algn="ctr"/>
            <a:r>
              <a:rPr lang="en-IN" sz="1050" b="1">
                <a:solidFill>
                  <a:schemeClr val="bg1"/>
                </a:solidFill>
                <a:latin typeface="Arial"/>
                <a:cs typeface="Arial"/>
              </a:rPr>
              <a:t>Model 5: Attended in tandem</a:t>
            </a:r>
          </a:p>
        </p:txBody>
      </p:sp>
      <p:sp>
        <p:nvSpPr>
          <p:cNvPr id="27" name="Rectangle 26">
            <a:extLst>
              <a:ext uri="{FF2B5EF4-FFF2-40B4-BE49-F238E27FC236}">
                <a16:creationId xmlns:a16="http://schemas.microsoft.com/office/drawing/2014/main" id="{40140C99-66D2-2591-DB20-668DB6FFA75B}"/>
              </a:ext>
            </a:extLst>
          </p:cNvPr>
          <p:cNvSpPr/>
          <p:nvPr/>
        </p:nvSpPr>
        <p:spPr>
          <a:xfrm>
            <a:off x="6266739" y="3555066"/>
            <a:ext cx="1907381" cy="517522"/>
          </a:xfrm>
          <a:prstGeom prst="rect">
            <a:avLst/>
          </a:prstGeom>
          <a:solidFill>
            <a:srgbClr val="1168CD"/>
          </a:solidFill>
          <a:ln>
            <a:noFill/>
          </a:ln>
          <a:effectLst/>
        </p:spPr>
        <p:style>
          <a:lnRef idx="1">
            <a:schemeClr val="accent1"/>
          </a:lnRef>
          <a:fillRef idx="3">
            <a:schemeClr val="accent1"/>
          </a:fillRef>
          <a:effectRef idx="2">
            <a:schemeClr val="accent1"/>
          </a:effectRef>
          <a:fontRef idx="minor">
            <a:schemeClr val="lt1"/>
          </a:fontRef>
        </p:style>
        <p:txBody>
          <a:bodyPr lIns="81000" tIns="81000" rIns="81000" bIns="81000" rtlCol="0" anchor="ctr" anchorCtr="0"/>
          <a:lstStyle/>
          <a:p>
            <a:pPr algn="ctr"/>
            <a:r>
              <a:rPr lang="en-IN" sz="1050" b="1">
                <a:solidFill>
                  <a:schemeClr val="bg1"/>
                </a:solidFill>
                <a:latin typeface="Arial"/>
                <a:cs typeface="Arial"/>
              </a:rPr>
              <a:t>Model 6: Hybrid automation</a:t>
            </a:r>
          </a:p>
        </p:txBody>
      </p:sp>
    </p:spTree>
    <p:custDataLst>
      <p:tags r:id="rId1"/>
    </p:custDataLst>
    <p:extLst>
      <p:ext uri="{BB962C8B-B14F-4D97-AF65-F5344CB8AC3E}">
        <p14:creationId xmlns:p14="http://schemas.microsoft.com/office/powerpoint/2010/main" val="2371946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C9421952-BEB3-B515-D2C5-929D964CFBA1}"/>
              </a:ext>
            </a:extLst>
          </p:cNvPr>
          <p:cNvSpPr/>
          <p:nvPr/>
        </p:nvSpPr>
        <p:spPr>
          <a:xfrm>
            <a:off x="932400" y="2494994"/>
            <a:ext cx="1259400" cy="1259400"/>
          </a:xfrm>
          <a:prstGeom prst="ellipse">
            <a:avLst/>
          </a:prstGeom>
          <a:solidFill>
            <a:srgbClr val="F6F6F6"/>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2" name="Title 1">
            <a:extLst>
              <a:ext uri="{FF2B5EF4-FFF2-40B4-BE49-F238E27FC236}">
                <a16:creationId xmlns:a16="http://schemas.microsoft.com/office/drawing/2014/main" id="{FF525927-8BEA-AD63-484A-C04D2959094D}"/>
              </a:ext>
            </a:extLst>
          </p:cNvPr>
          <p:cNvSpPr>
            <a:spLocks noGrp="1"/>
          </p:cNvSpPr>
          <p:nvPr>
            <p:ph type="title"/>
          </p:nvPr>
        </p:nvSpPr>
        <p:spPr>
          <a:xfrm>
            <a:off x="285826" y="268291"/>
            <a:ext cx="6050017" cy="517522"/>
          </a:xfrm>
        </p:spPr>
        <p:txBody>
          <a:bodyPr/>
          <a:lstStyle/>
          <a:p>
            <a:r>
              <a:rPr lang="en-IN" dirty="0"/>
              <a:t>1. Fully unattended: What it does</a:t>
            </a:r>
          </a:p>
        </p:txBody>
      </p:sp>
      <p:sp>
        <p:nvSpPr>
          <p:cNvPr id="3" name="Content Placeholder 2">
            <a:extLst>
              <a:ext uri="{FF2B5EF4-FFF2-40B4-BE49-F238E27FC236}">
                <a16:creationId xmlns:a16="http://schemas.microsoft.com/office/drawing/2014/main" id="{A2B605EC-3894-1256-ADC9-DEC92FB80F22}"/>
              </a:ext>
            </a:extLst>
          </p:cNvPr>
          <p:cNvSpPr>
            <a:spLocks noGrp="1"/>
          </p:cNvSpPr>
          <p:nvPr>
            <p:ph sz="quarter" idx="10"/>
          </p:nvPr>
        </p:nvSpPr>
        <p:spPr>
          <a:xfrm>
            <a:off x="286942" y="753300"/>
            <a:ext cx="8572500" cy="276999"/>
          </a:xfrm>
        </p:spPr>
        <p:txBody>
          <a:bodyPr/>
          <a:lstStyle/>
          <a:p>
            <a:r>
              <a:rPr lang="en-US"/>
              <a:t>In this automation model, the unattended robot:</a:t>
            </a:r>
          </a:p>
        </p:txBody>
      </p:sp>
      <p:grpSp>
        <p:nvGrpSpPr>
          <p:cNvPr id="7" name="Group 6">
            <a:extLst>
              <a:ext uri="{FF2B5EF4-FFF2-40B4-BE49-F238E27FC236}">
                <a16:creationId xmlns:a16="http://schemas.microsoft.com/office/drawing/2014/main" id="{56A8EDD5-FF4B-F29A-DA3E-F191B3B9D9E4}"/>
              </a:ext>
            </a:extLst>
          </p:cNvPr>
          <p:cNvGrpSpPr/>
          <p:nvPr/>
        </p:nvGrpSpPr>
        <p:grpSpPr>
          <a:xfrm>
            <a:off x="4087414" y="1441476"/>
            <a:ext cx="4100513" cy="2439673"/>
            <a:chOff x="5448298" y="1119502"/>
            <a:chExt cx="5467350" cy="3637173"/>
          </a:xfrm>
        </p:grpSpPr>
        <p:sp>
          <p:nvSpPr>
            <p:cNvPr id="8" name="Rectangle 7">
              <a:extLst>
                <a:ext uri="{FF2B5EF4-FFF2-40B4-BE49-F238E27FC236}">
                  <a16:creationId xmlns:a16="http://schemas.microsoft.com/office/drawing/2014/main" id="{97DEAD92-4EDA-A5F3-94AE-4EF913E5C96E}"/>
                </a:ext>
              </a:extLst>
            </p:cNvPr>
            <p:cNvSpPr/>
            <p:nvPr/>
          </p:nvSpPr>
          <p:spPr>
            <a:xfrm>
              <a:off x="5448298" y="2485651"/>
              <a:ext cx="5467350" cy="904875"/>
            </a:xfrm>
            <a:prstGeom prst="rect">
              <a:avLst/>
            </a:prstGeom>
            <a:solidFill>
              <a:srgbClr val="DC25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Is centrally managed by a workflow orchestrator</a:t>
              </a:r>
            </a:p>
            <a:p>
              <a:pPr algn="ctr"/>
              <a:r>
                <a:rPr lang="en-US" sz="1200">
                  <a:latin typeface="Arial" panose="020B0604020202020204" pitchFamily="34" charset="0"/>
                  <a:cs typeface="Arial" panose="020B0604020202020204" pitchFamily="34" charset="0"/>
                </a:rPr>
                <a:t>for 24x7 operation.</a:t>
              </a:r>
              <a:endParaRPr lang="en-IN" sz="12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4FD22DA-365B-FC9E-E334-D514A9097805}"/>
                </a:ext>
              </a:extLst>
            </p:cNvPr>
            <p:cNvSpPr/>
            <p:nvPr/>
          </p:nvSpPr>
          <p:spPr>
            <a:xfrm>
              <a:off x="5448298" y="3851800"/>
              <a:ext cx="5467350" cy="904875"/>
            </a:xfrm>
            <a:prstGeom prst="rect">
              <a:avLst/>
            </a:prstGeom>
            <a:solidFill>
              <a:srgbClr val="8B3D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Executes the process consistently and alerts</a:t>
              </a:r>
            </a:p>
            <a:p>
              <a:pPr algn="ctr"/>
              <a:r>
                <a:rPr lang="en-US" sz="1200">
                  <a:latin typeface="Arial" panose="020B0604020202020204" pitchFamily="34" charset="0"/>
                  <a:cs typeface="Arial" panose="020B0604020202020204" pitchFamily="34" charset="0"/>
                </a:rPr>
                <a:t>exceptions if any.</a:t>
              </a:r>
              <a:endParaRPr lang="en-IN" sz="120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B598384-47EC-2352-1D9B-321F48D9D1BC}"/>
                </a:ext>
              </a:extLst>
            </p:cNvPr>
            <p:cNvSpPr/>
            <p:nvPr/>
          </p:nvSpPr>
          <p:spPr>
            <a:xfrm>
              <a:off x="5448298" y="1119502"/>
              <a:ext cx="5467350" cy="904875"/>
            </a:xfrm>
            <a:prstGeom prst="rect">
              <a:avLst/>
            </a:prstGeom>
            <a:solidFill>
              <a:srgbClr val="95D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Launches automatically based on triggers</a:t>
              </a:r>
            </a:p>
            <a:p>
              <a:pPr algn="ctr"/>
              <a:r>
                <a:rPr lang="en-US" sz="1200">
                  <a:latin typeface="Arial" panose="020B0604020202020204" pitchFamily="34" charset="0"/>
                  <a:cs typeface="Arial" panose="020B0604020202020204" pitchFamily="34" charset="0"/>
                </a:rPr>
                <a:t>or schedules.</a:t>
              </a:r>
              <a:endParaRPr lang="en-IN" sz="1200">
                <a:latin typeface="Arial" panose="020B0604020202020204" pitchFamily="34" charset="0"/>
                <a:cs typeface="Arial" panose="020B0604020202020204" pitchFamily="34" charset="0"/>
              </a:endParaRPr>
            </a:p>
          </p:txBody>
        </p:sp>
      </p:grpSp>
      <p:pic>
        <p:nvPicPr>
          <p:cNvPr id="12" name="Graphic 11">
            <a:extLst>
              <a:ext uri="{FF2B5EF4-FFF2-40B4-BE49-F238E27FC236}">
                <a16:creationId xmlns:a16="http://schemas.microsoft.com/office/drawing/2014/main" id="{B664DB54-3877-5748-75C7-B69D3A1D44E5}"/>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63836" y="2697480"/>
            <a:ext cx="796528" cy="796528"/>
          </a:xfrm>
          <a:prstGeom prst="rect">
            <a:avLst/>
          </a:prstGeom>
        </p:spPr>
      </p:pic>
      <p:cxnSp>
        <p:nvCxnSpPr>
          <p:cNvPr id="13" name="Connector: Elbow 12">
            <a:extLst>
              <a:ext uri="{FF2B5EF4-FFF2-40B4-BE49-F238E27FC236}">
                <a16:creationId xmlns:a16="http://schemas.microsoft.com/office/drawing/2014/main" id="{E8F779E0-9730-DB05-0084-019798C1D047}"/>
              </a:ext>
            </a:extLst>
          </p:cNvPr>
          <p:cNvCxnSpPr>
            <a:cxnSpLocks/>
            <a:stCxn id="17" idx="6"/>
            <a:endCxn id="11" idx="1"/>
          </p:cNvCxnSpPr>
          <p:nvPr/>
        </p:nvCxnSpPr>
        <p:spPr>
          <a:xfrm flipV="1">
            <a:off x="2191800" y="1744954"/>
            <a:ext cx="1895615" cy="1379741"/>
          </a:xfrm>
          <a:prstGeom prst="bentConnector3">
            <a:avLst>
              <a:gd name="adj1" fmla="val 50000"/>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50DFAA0D-401D-6DF8-FDB7-45AE7303D9B5}"/>
              </a:ext>
            </a:extLst>
          </p:cNvPr>
          <p:cNvCxnSpPr>
            <a:cxnSpLocks/>
            <a:stCxn id="17" idx="6"/>
            <a:endCxn id="8" idx="1"/>
          </p:cNvCxnSpPr>
          <p:nvPr/>
        </p:nvCxnSpPr>
        <p:spPr>
          <a:xfrm flipV="1">
            <a:off x="2191800" y="2661313"/>
            <a:ext cx="1895615" cy="463382"/>
          </a:xfrm>
          <a:prstGeom prst="bentConnector3">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282F8C8E-3ADD-DDF3-2B01-A5D7BB18C1A7}"/>
              </a:ext>
            </a:extLst>
          </p:cNvPr>
          <p:cNvCxnSpPr>
            <a:cxnSpLocks/>
            <a:stCxn id="17" idx="6"/>
            <a:endCxn id="10" idx="1"/>
          </p:cNvCxnSpPr>
          <p:nvPr/>
        </p:nvCxnSpPr>
        <p:spPr>
          <a:xfrm>
            <a:off x="2191800" y="3124694"/>
            <a:ext cx="1895615" cy="452978"/>
          </a:xfrm>
          <a:prstGeom prst="bentConnector3">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18598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5927-8BEA-AD63-484A-C04D2959094D}"/>
              </a:ext>
            </a:extLst>
          </p:cNvPr>
          <p:cNvSpPr>
            <a:spLocks noGrp="1"/>
          </p:cNvSpPr>
          <p:nvPr>
            <p:ph type="title"/>
          </p:nvPr>
        </p:nvSpPr>
        <p:spPr>
          <a:xfrm>
            <a:off x="285826" y="268291"/>
            <a:ext cx="6900154" cy="517522"/>
          </a:xfrm>
        </p:spPr>
        <p:txBody>
          <a:bodyPr/>
          <a:lstStyle/>
          <a:p>
            <a:r>
              <a:rPr lang="en-IN" dirty="0"/>
              <a:t>1. Fully unattended: A real-life scenario</a:t>
            </a:r>
          </a:p>
        </p:txBody>
      </p:sp>
      <p:grpSp>
        <p:nvGrpSpPr>
          <p:cNvPr id="3" name="Group 2">
            <a:extLst>
              <a:ext uri="{FF2B5EF4-FFF2-40B4-BE49-F238E27FC236}">
                <a16:creationId xmlns:a16="http://schemas.microsoft.com/office/drawing/2014/main" id="{611C9A65-5E2E-7DF7-AD7F-A452AE6A5EC4}"/>
              </a:ext>
            </a:extLst>
          </p:cNvPr>
          <p:cNvGrpSpPr/>
          <p:nvPr/>
        </p:nvGrpSpPr>
        <p:grpSpPr>
          <a:xfrm>
            <a:off x="1429564" y="2870945"/>
            <a:ext cx="1425890" cy="1236543"/>
            <a:chOff x="2351637" y="652732"/>
            <a:chExt cx="1901186" cy="1648724"/>
          </a:xfrm>
        </p:grpSpPr>
        <p:sp>
          <p:nvSpPr>
            <p:cNvPr id="4" name="Rectangle 3">
              <a:extLst>
                <a:ext uri="{FF2B5EF4-FFF2-40B4-BE49-F238E27FC236}">
                  <a16:creationId xmlns:a16="http://schemas.microsoft.com/office/drawing/2014/main" id="{3CAB7B23-62F8-B208-CB94-352FEE15EFFC}"/>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5" name="Rectangle 4">
              <a:extLst>
                <a:ext uri="{FF2B5EF4-FFF2-40B4-BE49-F238E27FC236}">
                  <a16:creationId xmlns:a16="http://schemas.microsoft.com/office/drawing/2014/main" id="{C15F2732-2B27-B3F3-5FD6-12EEE8CAD8CB}"/>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Collate all</a:t>
              </a:r>
            </a:p>
            <a:p>
              <a:pPr algn="ctr"/>
              <a:r>
                <a:rPr lang="en-US" sz="1013">
                  <a:solidFill>
                    <a:schemeClr val="tx1"/>
                  </a:solidFill>
                  <a:latin typeface="Arial" panose="020B0604020202020204" pitchFamily="34" charset="0"/>
                  <a:cs typeface="Arial" panose="020B0604020202020204" pitchFamily="34" charset="0"/>
                </a:rPr>
                <a:t>relevant sales</a:t>
              </a:r>
            </a:p>
            <a:p>
              <a:pPr algn="ctr"/>
              <a:r>
                <a:rPr lang="en-US" sz="1013">
                  <a:solidFill>
                    <a:schemeClr val="tx1"/>
                  </a:solidFill>
                  <a:latin typeface="Arial" panose="020B0604020202020204" pitchFamily="34" charset="0"/>
                  <a:cs typeface="Arial" panose="020B0604020202020204" pitchFamily="34" charset="0"/>
                </a:rPr>
                <a:t>data from</a:t>
              </a:r>
            </a:p>
            <a:p>
              <a:pPr algn="ctr"/>
              <a:r>
                <a:rPr lang="en-US" sz="1013">
                  <a:solidFill>
                    <a:schemeClr val="tx1"/>
                  </a:solidFill>
                  <a:latin typeface="Arial" panose="020B0604020202020204" pitchFamily="34" charset="0"/>
                  <a:cs typeface="Arial" panose="020B0604020202020204" pitchFamily="34" charset="0"/>
                </a:rPr>
                <a:t>multiple systems </a:t>
              </a:r>
              <a:endParaRPr lang="en-IN" sz="1013">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3D18622-0B95-981B-2010-36CED67DC178}"/>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 name="Straight Arrow Connector 6">
              <a:extLst>
                <a:ext uri="{FF2B5EF4-FFF2-40B4-BE49-F238E27FC236}">
                  <a16:creationId xmlns:a16="http://schemas.microsoft.com/office/drawing/2014/main" id="{5CC2A3A7-B091-225D-D8BD-05F4417442F8}"/>
                </a:ext>
              </a:extLst>
            </p:cNvPr>
            <p:cNvCxnSpPr>
              <a:cxnSpLocks/>
            </p:cNvCxnSpPr>
            <p:nvPr/>
          </p:nvCxnSpPr>
          <p:spPr>
            <a:xfrm>
              <a:off x="3989391" y="153550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E240289-AF1F-5D6D-9FF4-A3C5456D1DF2}"/>
              </a:ext>
            </a:extLst>
          </p:cNvPr>
          <p:cNvGrpSpPr/>
          <p:nvPr/>
        </p:nvGrpSpPr>
        <p:grpSpPr>
          <a:xfrm>
            <a:off x="2963228" y="2870945"/>
            <a:ext cx="1425890" cy="1236543"/>
            <a:chOff x="2351637" y="652732"/>
            <a:chExt cx="1901186" cy="1648724"/>
          </a:xfrm>
        </p:grpSpPr>
        <p:sp>
          <p:nvSpPr>
            <p:cNvPr id="9" name="Rectangle 8">
              <a:extLst>
                <a:ext uri="{FF2B5EF4-FFF2-40B4-BE49-F238E27FC236}">
                  <a16:creationId xmlns:a16="http://schemas.microsoft.com/office/drawing/2014/main" id="{18E1AECB-CBEE-D73D-B703-EAD81FBDEDC2}"/>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10" name="Rectangle 9">
              <a:extLst>
                <a:ext uri="{FF2B5EF4-FFF2-40B4-BE49-F238E27FC236}">
                  <a16:creationId xmlns:a16="http://schemas.microsoft.com/office/drawing/2014/main" id="{1DC6147F-E6C6-ADBB-9D88-13D013D9790F}"/>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Aggregate</a:t>
              </a:r>
            </a:p>
            <a:p>
              <a:pPr algn="ctr"/>
              <a:r>
                <a:rPr lang="en-US" sz="1013">
                  <a:solidFill>
                    <a:schemeClr val="tx1"/>
                  </a:solidFill>
                  <a:latin typeface="Arial" panose="020B0604020202020204" pitchFamily="34" charset="0"/>
                  <a:cs typeface="Arial" panose="020B0604020202020204" pitchFamily="34" charset="0"/>
                </a:rPr>
                <a:t>data  </a:t>
              </a:r>
              <a:endParaRPr lang="en-IN" sz="1013">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0C0E9B7-8689-0282-1006-913CD4781F7C}"/>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 name="Straight Arrow Connector 12">
              <a:extLst>
                <a:ext uri="{FF2B5EF4-FFF2-40B4-BE49-F238E27FC236}">
                  <a16:creationId xmlns:a16="http://schemas.microsoft.com/office/drawing/2014/main" id="{B85A9B12-B4DB-C535-A858-D3A14E2C016D}"/>
                </a:ext>
              </a:extLst>
            </p:cNvPr>
            <p:cNvCxnSpPr>
              <a:cxnSpLocks/>
            </p:cNvCxnSpPr>
            <p:nvPr/>
          </p:nvCxnSpPr>
          <p:spPr>
            <a:xfrm>
              <a:off x="3989391" y="153550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88D8CB20-F4CC-9925-51CD-010ED117A353}"/>
              </a:ext>
            </a:extLst>
          </p:cNvPr>
          <p:cNvGrpSpPr/>
          <p:nvPr/>
        </p:nvGrpSpPr>
        <p:grpSpPr>
          <a:xfrm>
            <a:off x="4496892" y="2870945"/>
            <a:ext cx="1425890" cy="1236543"/>
            <a:chOff x="2351637" y="652732"/>
            <a:chExt cx="1901186" cy="1648724"/>
          </a:xfrm>
        </p:grpSpPr>
        <p:sp>
          <p:nvSpPr>
            <p:cNvPr id="15" name="Rectangle 14">
              <a:extLst>
                <a:ext uri="{FF2B5EF4-FFF2-40B4-BE49-F238E27FC236}">
                  <a16:creationId xmlns:a16="http://schemas.microsoft.com/office/drawing/2014/main" id="{18B6413F-365A-BB9B-7018-1AFFBA5ECE75}"/>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16" name="Rectangle 15">
              <a:extLst>
                <a:ext uri="{FF2B5EF4-FFF2-40B4-BE49-F238E27FC236}">
                  <a16:creationId xmlns:a16="http://schemas.microsoft.com/office/drawing/2014/main" id="{1B0559C3-2FA7-DD74-688D-B7CFE3A471CE}"/>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Check data</a:t>
              </a:r>
            </a:p>
            <a:p>
              <a:pPr algn="ctr"/>
              <a:r>
                <a:rPr lang="en-US" sz="1013">
                  <a:solidFill>
                    <a:schemeClr val="tx1"/>
                  </a:solidFill>
                  <a:latin typeface="Arial" panose="020B0604020202020204" pitchFamily="34" charset="0"/>
                  <a:cs typeface="Arial" panose="020B0604020202020204" pitchFamily="34" charset="0"/>
                </a:rPr>
                <a:t>integrity and</a:t>
              </a:r>
            </a:p>
            <a:p>
              <a:pPr algn="ctr"/>
              <a:r>
                <a:rPr lang="en-US" sz="1013">
                  <a:solidFill>
                    <a:schemeClr val="tx1"/>
                  </a:solidFill>
                  <a:latin typeface="Arial" panose="020B0604020202020204" pitchFamily="34" charset="0"/>
                  <a:cs typeface="Arial" panose="020B0604020202020204" pitchFamily="34" charset="0"/>
                </a:rPr>
                <a:t>quality. Pass</a:t>
              </a:r>
            </a:p>
            <a:p>
              <a:pPr algn="ctr"/>
              <a:r>
                <a:rPr lang="en-US" sz="1013">
                  <a:solidFill>
                    <a:schemeClr val="tx1"/>
                  </a:solidFill>
                  <a:latin typeface="Arial" panose="020B0604020202020204" pitchFamily="34" charset="0"/>
                  <a:cs typeface="Arial" panose="020B0604020202020204" pitchFamily="34" charset="0"/>
                </a:rPr>
                <a:t>back exceptions</a:t>
              </a:r>
            </a:p>
            <a:p>
              <a:pPr algn="ctr"/>
              <a:r>
                <a:rPr lang="en-US" sz="1013">
                  <a:solidFill>
                    <a:schemeClr val="tx1"/>
                  </a:solidFill>
                  <a:latin typeface="Arial" panose="020B0604020202020204" pitchFamily="34" charset="0"/>
                  <a:cs typeface="Arial" panose="020B0604020202020204" pitchFamily="34" charset="0"/>
                </a:rPr>
                <a:t>where required</a:t>
              </a:r>
              <a:endParaRPr lang="en-IN" sz="1013">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EC4A4E7F-A1B9-1C1C-401B-4D189836C3BC}"/>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Straight Arrow Connector 17">
              <a:extLst>
                <a:ext uri="{FF2B5EF4-FFF2-40B4-BE49-F238E27FC236}">
                  <a16:creationId xmlns:a16="http://schemas.microsoft.com/office/drawing/2014/main" id="{CB202045-F67B-41C8-5E57-5A1D476EAEF5}"/>
                </a:ext>
              </a:extLst>
            </p:cNvPr>
            <p:cNvCxnSpPr>
              <a:cxnSpLocks/>
            </p:cNvCxnSpPr>
            <p:nvPr/>
          </p:nvCxnSpPr>
          <p:spPr>
            <a:xfrm>
              <a:off x="3989391" y="153550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9541E374-73AA-C23E-5266-34FB0BC80453}"/>
              </a:ext>
            </a:extLst>
          </p:cNvPr>
          <p:cNvGrpSpPr/>
          <p:nvPr/>
        </p:nvGrpSpPr>
        <p:grpSpPr>
          <a:xfrm>
            <a:off x="7564220" y="2870945"/>
            <a:ext cx="1228316" cy="1236543"/>
            <a:chOff x="2351637" y="652732"/>
            <a:chExt cx="1637754" cy="1648724"/>
          </a:xfrm>
        </p:grpSpPr>
        <p:sp>
          <p:nvSpPr>
            <p:cNvPr id="20" name="Rectangle 19">
              <a:extLst>
                <a:ext uri="{FF2B5EF4-FFF2-40B4-BE49-F238E27FC236}">
                  <a16:creationId xmlns:a16="http://schemas.microsoft.com/office/drawing/2014/main" id="{7076C717-B886-E1E3-1360-B74026B4743F}"/>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21" name="Rectangle 20">
              <a:extLst>
                <a:ext uri="{FF2B5EF4-FFF2-40B4-BE49-F238E27FC236}">
                  <a16:creationId xmlns:a16="http://schemas.microsoft.com/office/drawing/2014/main" id="{E50CF82B-885F-2191-5928-B3314A832E3A}"/>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Create and </a:t>
              </a:r>
            </a:p>
            <a:p>
              <a:pPr algn="ctr"/>
              <a:r>
                <a:rPr lang="en-US" sz="1013">
                  <a:solidFill>
                    <a:schemeClr val="tx1"/>
                  </a:solidFill>
                  <a:latin typeface="Arial" panose="020B0604020202020204" pitchFamily="34" charset="0"/>
                  <a:cs typeface="Arial" panose="020B0604020202020204" pitchFamily="34" charset="0"/>
                </a:rPr>
                <a:t>send report</a:t>
              </a:r>
              <a:endParaRPr lang="en-IN" sz="1013">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1BEA5742-A257-AD3C-C149-B44D721BB15D}"/>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3" name="Group 22">
            <a:extLst>
              <a:ext uri="{FF2B5EF4-FFF2-40B4-BE49-F238E27FC236}">
                <a16:creationId xmlns:a16="http://schemas.microsoft.com/office/drawing/2014/main" id="{44BB7BA3-050A-E27B-3F99-BD55C877BD6F}"/>
              </a:ext>
            </a:extLst>
          </p:cNvPr>
          <p:cNvGrpSpPr/>
          <p:nvPr/>
        </p:nvGrpSpPr>
        <p:grpSpPr>
          <a:xfrm>
            <a:off x="6030556" y="2870945"/>
            <a:ext cx="1425890" cy="1236543"/>
            <a:chOff x="2351637" y="652732"/>
            <a:chExt cx="1901186" cy="1648724"/>
          </a:xfrm>
        </p:grpSpPr>
        <p:sp>
          <p:nvSpPr>
            <p:cNvPr id="24" name="Rectangle 23">
              <a:extLst>
                <a:ext uri="{FF2B5EF4-FFF2-40B4-BE49-F238E27FC236}">
                  <a16:creationId xmlns:a16="http://schemas.microsoft.com/office/drawing/2014/main" id="{40893A2F-85A3-0E4B-C12A-49F97448857A}"/>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25" name="Rectangle 24">
              <a:extLst>
                <a:ext uri="{FF2B5EF4-FFF2-40B4-BE49-F238E27FC236}">
                  <a16:creationId xmlns:a16="http://schemas.microsoft.com/office/drawing/2014/main" id="{1583D88A-9704-2CAF-C662-0AFADDE0CDCF}"/>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Verify</a:t>
              </a:r>
            </a:p>
            <a:p>
              <a:pPr algn="ctr"/>
              <a:r>
                <a:rPr lang="en-US" sz="1013">
                  <a:solidFill>
                    <a:schemeClr val="tx1"/>
                  </a:solidFill>
                  <a:latin typeface="Arial" panose="020B0604020202020204" pitchFamily="34" charset="0"/>
                  <a:cs typeface="Arial" panose="020B0604020202020204" pitchFamily="34" charset="0"/>
                </a:rPr>
                <a:t>data</a:t>
              </a:r>
              <a:endParaRPr lang="en-IN" sz="1013">
                <a:solidFill>
                  <a:schemeClr val="tx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91F4D183-8FAE-379A-1ACD-02189AC9FC11}"/>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7" name="Straight Arrow Connector 26">
              <a:extLst>
                <a:ext uri="{FF2B5EF4-FFF2-40B4-BE49-F238E27FC236}">
                  <a16:creationId xmlns:a16="http://schemas.microsoft.com/office/drawing/2014/main" id="{F23553C2-AA31-6C6E-58EE-032ED1B0A9CE}"/>
                </a:ext>
              </a:extLst>
            </p:cNvPr>
            <p:cNvCxnSpPr>
              <a:cxnSpLocks/>
            </p:cNvCxnSpPr>
            <p:nvPr/>
          </p:nvCxnSpPr>
          <p:spPr>
            <a:xfrm>
              <a:off x="3989391" y="153550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Oval 27">
            <a:extLst>
              <a:ext uri="{FF2B5EF4-FFF2-40B4-BE49-F238E27FC236}">
                <a16:creationId xmlns:a16="http://schemas.microsoft.com/office/drawing/2014/main" id="{53C9B5C8-5B27-65F4-1C30-F9FB79549B02}"/>
              </a:ext>
            </a:extLst>
          </p:cNvPr>
          <p:cNvSpPr/>
          <p:nvPr/>
        </p:nvSpPr>
        <p:spPr>
          <a:xfrm>
            <a:off x="419632" y="1455364"/>
            <a:ext cx="755732" cy="755732"/>
          </a:xfrm>
          <a:prstGeom prst="ellipse">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29" name="Oval 28">
            <a:extLst>
              <a:ext uri="{FF2B5EF4-FFF2-40B4-BE49-F238E27FC236}">
                <a16:creationId xmlns:a16="http://schemas.microsoft.com/office/drawing/2014/main" id="{A0999CF3-DE8E-79E9-9DF8-8F657CA906DC}"/>
              </a:ext>
            </a:extLst>
          </p:cNvPr>
          <p:cNvSpPr/>
          <p:nvPr/>
        </p:nvSpPr>
        <p:spPr>
          <a:xfrm>
            <a:off x="419632" y="3101892"/>
            <a:ext cx="755732" cy="755732"/>
          </a:xfrm>
          <a:prstGeom prst="ellipse">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pic>
        <p:nvPicPr>
          <p:cNvPr id="30" name="Graphic 29">
            <a:extLst>
              <a:ext uri="{FF2B5EF4-FFF2-40B4-BE49-F238E27FC236}">
                <a16:creationId xmlns:a16="http://schemas.microsoft.com/office/drawing/2014/main" id="{83CA807F-D1FC-3D09-0811-A8B73D6D9437}"/>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9856" y="3168402"/>
            <a:ext cx="622712" cy="622712"/>
          </a:xfrm>
          <a:prstGeom prst="rect">
            <a:avLst/>
          </a:prstGeom>
        </p:spPr>
      </p:pic>
      <p:pic>
        <p:nvPicPr>
          <p:cNvPr id="31" name="Graphic 30">
            <a:extLst>
              <a:ext uri="{FF2B5EF4-FFF2-40B4-BE49-F238E27FC236}">
                <a16:creationId xmlns:a16="http://schemas.microsoft.com/office/drawing/2014/main" id="{90D9987C-FF96-C9FF-9493-819C1E878A73}"/>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7455" y="1533187"/>
            <a:ext cx="600086" cy="600086"/>
          </a:xfrm>
          <a:prstGeom prst="rect">
            <a:avLst/>
          </a:prstGeom>
        </p:spPr>
      </p:pic>
    </p:spTree>
    <p:custDataLst>
      <p:tags r:id="rId1"/>
    </p:custDataLst>
    <p:extLst>
      <p:ext uri="{BB962C8B-B14F-4D97-AF65-F5344CB8AC3E}">
        <p14:creationId xmlns:p14="http://schemas.microsoft.com/office/powerpoint/2010/main" val="2014228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5927-8BEA-AD63-484A-C04D2959094D}"/>
              </a:ext>
            </a:extLst>
          </p:cNvPr>
          <p:cNvSpPr>
            <a:spLocks noGrp="1"/>
          </p:cNvSpPr>
          <p:nvPr>
            <p:ph type="title"/>
          </p:nvPr>
        </p:nvSpPr>
        <p:spPr>
          <a:xfrm>
            <a:off x="285826" y="268291"/>
            <a:ext cx="5925099" cy="517522"/>
          </a:xfrm>
        </p:spPr>
        <p:txBody>
          <a:bodyPr/>
          <a:lstStyle/>
          <a:p>
            <a:r>
              <a:rPr lang="en-IN" dirty="0"/>
              <a:t>2. Partially unattended: What it does</a:t>
            </a:r>
          </a:p>
        </p:txBody>
      </p:sp>
      <p:sp>
        <p:nvSpPr>
          <p:cNvPr id="3" name="Content Placeholder 2">
            <a:extLst>
              <a:ext uri="{FF2B5EF4-FFF2-40B4-BE49-F238E27FC236}">
                <a16:creationId xmlns:a16="http://schemas.microsoft.com/office/drawing/2014/main" id="{A2B605EC-3894-1256-ADC9-DEC92FB80F22}"/>
              </a:ext>
            </a:extLst>
          </p:cNvPr>
          <p:cNvSpPr>
            <a:spLocks noGrp="1"/>
          </p:cNvSpPr>
          <p:nvPr>
            <p:ph sz="quarter" idx="10"/>
          </p:nvPr>
        </p:nvSpPr>
        <p:spPr>
          <a:xfrm>
            <a:off x="286942" y="801900"/>
            <a:ext cx="8572500" cy="276999"/>
          </a:xfrm>
        </p:spPr>
        <p:txBody>
          <a:bodyPr/>
          <a:lstStyle/>
          <a:p>
            <a:r>
              <a:rPr lang="en-US"/>
              <a:t>In this automation model, the partially unattended robot can:</a:t>
            </a:r>
          </a:p>
        </p:txBody>
      </p:sp>
      <p:sp>
        <p:nvSpPr>
          <p:cNvPr id="4" name="Oval 3">
            <a:extLst>
              <a:ext uri="{FF2B5EF4-FFF2-40B4-BE49-F238E27FC236}">
                <a16:creationId xmlns:a16="http://schemas.microsoft.com/office/drawing/2014/main" id="{CFBF9A21-A25E-5B8A-DB97-2ABCF4080D1F}"/>
              </a:ext>
            </a:extLst>
          </p:cNvPr>
          <p:cNvSpPr/>
          <p:nvPr/>
        </p:nvSpPr>
        <p:spPr>
          <a:xfrm>
            <a:off x="944644" y="2497100"/>
            <a:ext cx="1258200" cy="1258200"/>
          </a:xfrm>
          <a:prstGeom prst="ellipse">
            <a:avLst/>
          </a:prstGeom>
          <a:solidFill>
            <a:srgbClr val="F6F6F6"/>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6" name="Rectangle 5">
            <a:extLst>
              <a:ext uri="{FF2B5EF4-FFF2-40B4-BE49-F238E27FC236}">
                <a16:creationId xmlns:a16="http://schemas.microsoft.com/office/drawing/2014/main" id="{B92C739C-D39C-2786-C739-4746FFB64978}"/>
              </a:ext>
            </a:extLst>
          </p:cNvPr>
          <p:cNvSpPr/>
          <p:nvPr/>
        </p:nvSpPr>
        <p:spPr>
          <a:xfrm>
            <a:off x="4098844" y="2183398"/>
            <a:ext cx="4100513" cy="457735"/>
          </a:xfrm>
          <a:prstGeom prst="rect">
            <a:avLst/>
          </a:prstGeom>
          <a:solidFill>
            <a:srgbClr val="DC25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Handle preparatory work and process initiation.</a:t>
            </a:r>
            <a:endParaRPr lang="en-IN" sz="12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B920B64-8EAE-44CB-E1C6-710CA1180084}"/>
              </a:ext>
            </a:extLst>
          </p:cNvPr>
          <p:cNvSpPr/>
          <p:nvPr/>
        </p:nvSpPr>
        <p:spPr>
          <a:xfrm>
            <a:off x="4098844" y="3600696"/>
            <a:ext cx="4100513" cy="457735"/>
          </a:xfrm>
          <a:prstGeom prst="rect">
            <a:avLst/>
          </a:prstGeom>
          <a:solidFill>
            <a:srgbClr val="0BA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Provide data validation and assurance.</a:t>
            </a:r>
          </a:p>
        </p:txBody>
      </p:sp>
      <p:sp>
        <p:nvSpPr>
          <p:cNvPr id="8" name="Rectangle 7">
            <a:extLst>
              <a:ext uri="{FF2B5EF4-FFF2-40B4-BE49-F238E27FC236}">
                <a16:creationId xmlns:a16="http://schemas.microsoft.com/office/drawing/2014/main" id="{01F88305-7D34-6BB9-C1F1-17355A761EC6}"/>
              </a:ext>
            </a:extLst>
          </p:cNvPr>
          <p:cNvSpPr/>
          <p:nvPr/>
        </p:nvSpPr>
        <p:spPr>
          <a:xfrm>
            <a:off x="4098844" y="2892047"/>
            <a:ext cx="4100513" cy="457735"/>
          </a:xfrm>
          <a:prstGeom prst="rect">
            <a:avLst/>
          </a:prstGeom>
          <a:solidFill>
            <a:srgbClr val="8B3D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Program complex business rules.</a:t>
            </a:r>
          </a:p>
        </p:txBody>
      </p:sp>
      <p:sp>
        <p:nvSpPr>
          <p:cNvPr id="9" name="Rectangle 8">
            <a:extLst>
              <a:ext uri="{FF2B5EF4-FFF2-40B4-BE49-F238E27FC236}">
                <a16:creationId xmlns:a16="http://schemas.microsoft.com/office/drawing/2014/main" id="{1FEF2C71-B5F4-AC35-1C2F-95E28837CE33}"/>
              </a:ext>
            </a:extLst>
          </p:cNvPr>
          <p:cNvSpPr/>
          <p:nvPr/>
        </p:nvSpPr>
        <p:spPr>
          <a:xfrm>
            <a:off x="4098844" y="1496796"/>
            <a:ext cx="4100513" cy="457735"/>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Take over scheduled tasks or upon your instruction.</a:t>
            </a:r>
            <a:endParaRPr lang="en-IN" sz="1200">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B764AF17-C1FB-539C-60F0-3CB23607AF0F}"/>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73246" y="2699790"/>
            <a:ext cx="796528" cy="796528"/>
          </a:xfrm>
          <a:prstGeom prst="rect">
            <a:avLst/>
          </a:prstGeom>
        </p:spPr>
      </p:pic>
      <p:cxnSp>
        <p:nvCxnSpPr>
          <p:cNvPr id="11" name="Connector: Elbow 10">
            <a:extLst>
              <a:ext uri="{FF2B5EF4-FFF2-40B4-BE49-F238E27FC236}">
                <a16:creationId xmlns:a16="http://schemas.microsoft.com/office/drawing/2014/main" id="{9C19A2B7-6F42-0A7D-577C-E93DE96299F2}"/>
              </a:ext>
            </a:extLst>
          </p:cNvPr>
          <p:cNvCxnSpPr>
            <a:cxnSpLocks/>
            <a:stCxn id="4" idx="6"/>
            <a:endCxn id="9" idx="1"/>
          </p:cNvCxnSpPr>
          <p:nvPr/>
        </p:nvCxnSpPr>
        <p:spPr>
          <a:xfrm flipV="1">
            <a:off x="2202844" y="1725664"/>
            <a:ext cx="1896001" cy="1400537"/>
          </a:xfrm>
          <a:prstGeom prst="bentConnector3">
            <a:avLst>
              <a:gd name="adj1" fmla="val 50000"/>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E4CE48B6-6D35-21D2-9238-4B8F7501EEEB}"/>
              </a:ext>
            </a:extLst>
          </p:cNvPr>
          <p:cNvCxnSpPr>
            <a:cxnSpLocks/>
            <a:stCxn id="4" idx="6"/>
            <a:endCxn id="6" idx="1"/>
          </p:cNvCxnSpPr>
          <p:nvPr/>
        </p:nvCxnSpPr>
        <p:spPr>
          <a:xfrm flipV="1">
            <a:off x="2202844" y="2412266"/>
            <a:ext cx="1896001" cy="713935"/>
          </a:xfrm>
          <a:prstGeom prst="bentConnector3">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BA54631F-9967-C605-6830-39EE944CD65E}"/>
              </a:ext>
            </a:extLst>
          </p:cNvPr>
          <p:cNvCxnSpPr>
            <a:cxnSpLocks/>
            <a:stCxn id="4" idx="6"/>
            <a:endCxn id="8" idx="1"/>
          </p:cNvCxnSpPr>
          <p:nvPr/>
        </p:nvCxnSpPr>
        <p:spPr>
          <a:xfrm flipV="1">
            <a:off x="2202844" y="3120914"/>
            <a:ext cx="1896001" cy="5286"/>
          </a:xfrm>
          <a:prstGeom prst="bentConnector3">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285D8033-320E-0955-4F7A-E828CEE3F1F8}"/>
              </a:ext>
            </a:extLst>
          </p:cNvPr>
          <p:cNvCxnSpPr>
            <a:cxnSpLocks/>
            <a:stCxn id="4" idx="6"/>
            <a:endCxn id="7" idx="1"/>
          </p:cNvCxnSpPr>
          <p:nvPr/>
        </p:nvCxnSpPr>
        <p:spPr>
          <a:xfrm>
            <a:off x="2202844" y="3126201"/>
            <a:ext cx="1896001" cy="703363"/>
          </a:xfrm>
          <a:prstGeom prst="bentConnector3">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C57845F-EA1A-6775-3E66-13C98DD5F3C9}"/>
              </a:ext>
            </a:extLst>
          </p:cNvPr>
          <p:cNvSpPr/>
          <p:nvPr/>
        </p:nvSpPr>
        <p:spPr>
          <a:xfrm>
            <a:off x="4098844" y="4309344"/>
            <a:ext cx="4100513" cy="457735"/>
          </a:xfrm>
          <a:prstGeom prst="rect">
            <a:avLst/>
          </a:prstGeom>
          <a:solidFill>
            <a:srgbClr val="1168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Notify you only in case of exceptions.</a:t>
            </a:r>
          </a:p>
        </p:txBody>
      </p:sp>
      <p:cxnSp>
        <p:nvCxnSpPr>
          <p:cNvPr id="16" name="Connector: Elbow 15">
            <a:extLst>
              <a:ext uri="{FF2B5EF4-FFF2-40B4-BE49-F238E27FC236}">
                <a16:creationId xmlns:a16="http://schemas.microsoft.com/office/drawing/2014/main" id="{DB997DBA-996E-73B3-6AAA-18174D82A43C}"/>
              </a:ext>
            </a:extLst>
          </p:cNvPr>
          <p:cNvCxnSpPr>
            <a:cxnSpLocks/>
            <a:stCxn id="4" idx="6"/>
            <a:endCxn id="15" idx="1"/>
          </p:cNvCxnSpPr>
          <p:nvPr/>
        </p:nvCxnSpPr>
        <p:spPr>
          <a:xfrm>
            <a:off x="2202844" y="3126200"/>
            <a:ext cx="1896001" cy="1412012"/>
          </a:xfrm>
          <a:prstGeom prst="bentConnector3">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58129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5927-8BEA-AD63-484A-C04D2959094D}"/>
              </a:ext>
            </a:extLst>
          </p:cNvPr>
          <p:cNvSpPr>
            <a:spLocks noGrp="1"/>
          </p:cNvSpPr>
          <p:nvPr>
            <p:ph type="title"/>
          </p:nvPr>
        </p:nvSpPr>
        <p:spPr>
          <a:xfrm>
            <a:off x="285826" y="268291"/>
            <a:ext cx="7688941" cy="517522"/>
          </a:xfrm>
        </p:spPr>
        <p:txBody>
          <a:bodyPr/>
          <a:lstStyle/>
          <a:p>
            <a:r>
              <a:rPr lang="en-IN" dirty="0"/>
              <a:t>2. Partially unattended: A real-life scenario</a:t>
            </a:r>
          </a:p>
        </p:txBody>
      </p:sp>
      <p:grpSp>
        <p:nvGrpSpPr>
          <p:cNvPr id="3" name="Group 2">
            <a:extLst>
              <a:ext uri="{FF2B5EF4-FFF2-40B4-BE49-F238E27FC236}">
                <a16:creationId xmlns:a16="http://schemas.microsoft.com/office/drawing/2014/main" id="{D6930314-E344-A72E-CCCF-115210C8E4AF}"/>
              </a:ext>
            </a:extLst>
          </p:cNvPr>
          <p:cNvGrpSpPr/>
          <p:nvPr/>
        </p:nvGrpSpPr>
        <p:grpSpPr>
          <a:xfrm>
            <a:off x="1336605" y="1278057"/>
            <a:ext cx="1857161" cy="1236543"/>
            <a:chOff x="2351637" y="652732"/>
            <a:chExt cx="2476214" cy="1648724"/>
          </a:xfrm>
        </p:grpSpPr>
        <p:sp>
          <p:nvSpPr>
            <p:cNvPr id="4" name="Rectangle 3">
              <a:extLst>
                <a:ext uri="{FF2B5EF4-FFF2-40B4-BE49-F238E27FC236}">
                  <a16:creationId xmlns:a16="http://schemas.microsoft.com/office/drawing/2014/main" id="{F1C9521E-E88A-9B11-21ED-D65CEC14C0DA}"/>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5" name="Rectangle 4">
              <a:extLst>
                <a:ext uri="{FF2B5EF4-FFF2-40B4-BE49-F238E27FC236}">
                  <a16:creationId xmlns:a16="http://schemas.microsoft.com/office/drawing/2014/main" id="{097D563F-D223-E83A-179F-4346174DF793}"/>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Collate all</a:t>
              </a:r>
            </a:p>
            <a:p>
              <a:pPr algn="ctr"/>
              <a:r>
                <a:rPr lang="en-US" sz="1013">
                  <a:solidFill>
                    <a:schemeClr val="tx1"/>
                  </a:solidFill>
                  <a:latin typeface="Arial" panose="020B0604020202020204" pitchFamily="34" charset="0"/>
                  <a:cs typeface="Arial" panose="020B0604020202020204" pitchFamily="34" charset="0"/>
                </a:rPr>
                <a:t>relevant</a:t>
              </a:r>
            </a:p>
            <a:p>
              <a:pPr algn="ctr"/>
              <a:r>
                <a:rPr lang="en-US" sz="1013">
                  <a:solidFill>
                    <a:schemeClr val="tx1"/>
                  </a:solidFill>
                  <a:latin typeface="Arial" panose="020B0604020202020204" pitchFamily="34" charset="0"/>
                  <a:cs typeface="Arial" panose="020B0604020202020204" pitchFamily="34" charset="0"/>
                </a:rPr>
                <a:t>appraisal</a:t>
              </a:r>
            </a:p>
            <a:p>
              <a:pPr algn="ctr"/>
              <a:r>
                <a:rPr lang="en-US" sz="1013">
                  <a:solidFill>
                    <a:schemeClr val="tx1"/>
                  </a:solidFill>
                  <a:latin typeface="Arial" panose="020B0604020202020204" pitchFamily="34" charset="0"/>
                  <a:cs typeface="Arial" panose="020B0604020202020204" pitchFamily="34" charset="0"/>
                </a:rPr>
                <a:t>information</a:t>
              </a:r>
              <a:endParaRPr lang="en-IN" sz="1013">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269F5ED-C959-C0B6-80B0-2F0F4FC54E19}"/>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 name="Straight Arrow Connector 6">
              <a:extLst>
                <a:ext uri="{FF2B5EF4-FFF2-40B4-BE49-F238E27FC236}">
                  <a16:creationId xmlns:a16="http://schemas.microsoft.com/office/drawing/2014/main" id="{369D858A-F044-79F0-47E1-8B0B5789F5F0}"/>
                </a:ext>
              </a:extLst>
            </p:cNvPr>
            <p:cNvCxnSpPr>
              <a:cxnSpLocks/>
            </p:cNvCxnSpPr>
            <p:nvPr/>
          </p:nvCxnSpPr>
          <p:spPr>
            <a:xfrm>
              <a:off x="3989391" y="1535502"/>
              <a:ext cx="83846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C8A9DC6E-7E5C-C218-035E-F1D4CE3F24CD}"/>
              </a:ext>
            </a:extLst>
          </p:cNvPr>
          <p:cNvGrpSpPr/>
          <p:nvPr/>
        </p:nvGrpSpPr>
        <p:grpSpPr>
          <a:xfrm>
            <a:off x="3372336" y="1278057"/>
            <a:ext cx="1228316" cy="1434117"/>
            <a:chOff x="2351637" y="652732"/>
            <a:chExt cx="1637754" cy="1912156"/>
          </a:xfrm>
        </p:grpSpPr>
        <p:sp>
          <p:nvSpPr>
            <p:cNvPr id="9" name="Rectangle 8">
              <a:extLst>
                <a:ext uri="{FF2B5EF4-FFF2-40B4-BE49-F238E27FC236}">
                  <a16:creationId xmlns:a16="http://schemas.microsoft.com/office/drawing/2014/main" id="{731E1636-7CA2-BB73-E1AE-F2C270709AA3}"/>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10" name="Rectangle 9">
              <a:extLst>
                <a:ext uri="{FF2B5EF4-FFF2-40B4-BE49-F238E27FC236}">
                  <a16:creationId xmlns:a16="http://schemas.microsoft.com/office/drawing/2014/main" id="{9BE061CF-8E6F-4A18-FAE8-F758ECD8CB02}"/>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Trigger</a:t>
              </a:r>
            </a:p>
            <a:p>
              <a:pPr algn="ctr"/>
              <a:r>
                <a:rPr lang="en-US" sz="1013">
                  <a:solidFill>
                    <a:schemeClr val="tx1"/>
                  </a:solidFill>
                  <a:latin typeface="Arial" panose="020B0604020202020204" pitchFamily="34" charset="0"/>
                  <a:cs typeface="Arial" panose="020B0604020202020204" pitchFamily="34" charset="0"/>
                </a:rPr>
                <a:t>automation</a:t>
              </a:r>
            </a:p>
            <a:p>
              <a:pPr algn="ctr"/>
              <a:r>
                <a:rPr lang="en-US" sz="1013">
                  <a:solidFill>
                    <a:schemeClr val="tx1"/>
                  </a:solidFill>
                  <a:latin typeface="Arial" panose="020B0604020202020204" pitchFamily="34" charset="0"/>
                  <a:cs typeface="Arial" panose="020B0604020202020204" pitchFamily="34" charset="0"/>
                </a:rPr>
                <a:t>via keystroke</a:t>
              </a:r>
              <a:endParaRPr lang="en-IN" sz="1013">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2979774-166C-15E1-1784-11471F1E2D43}"/>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 name="Straight Arrow Connector 12">
              <a:extLst>
                <a:ext uri="{FF2B5EF4-FFF2-40B4-BE49-F238E27FC236}">
                  <a16:creationId xmlns:a16="http://schemas.microsoft.com/office/drawing/2014/main" id="{4BB8AED9-1C3F-0AA6-BF97-929FC97004BC}"/>
                </a:ext>
              </a:extLst>
            </p:cNvPr>
            <p:cNvCxnSpPr>
              <a:cxnSpLocks/>
            </p:cNvCxnSpPr>
            <p:nvPr/>
          </p:nvCxnSpPr>
          <p:spPr>
            <a:xfrm rot="5400000">
              <a:off x="3100450" y="243317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CE332F2B-5D69-5059-D9CF-0AA5134E0EF0}"/>
              </a:ext>
            </a:extLst>
          </p:cNvPr>
          <p:cNvGrpSpPr/>
          <p:nvPr/>
        </p:nvGrpSpPr>
        <p:grpSpPr>
          <a:xfrm>
            <a:off x="3393386" y="2884760"/>
            <a:ext cx="1905258" cy="1236543"/>
            <a:chOff x="2351637" y="652732"/>
            <a:chExt cx="2540344" cy="1648724"/>
          </a:xfrm>
        </p:grpSpPr>
        <p:sp>
          <p:nvSpPr>
            <p:cNvPr id="15" name="Rectangle 14">
              <a:extLst>
                <a:ext uri="{FF2B5EF4-FFF2-40B4-BE49-F238E27FC236}">
                  <a16:creationId xmlns:a16="http://schemas.microsoft.com/office/drawing/2014/main" id="{88D35336-26A2-8ECB-D66F-5B423061D215}"/>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16" name="Rectangle 15">
              <a:extLst>
                <a:ext uri="{FF2B5EF4-FFF2-40B4-BE49-F238E27FC236}">
                  <a16:creationId xmlns:a16="http://schemas.microsoft.com/office/drawing/2014/main" id="{6CA1CFD1-A1AC-DC6D-1127-142B10126B82}"/>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Order</a:t>
              </a:r>
            </a:p>
            <a:p>
              <a:pPr algn="ctr"/>
              <a:r>
                <a:rPr lang="en-US" sz="1013">
                  <a:solidFill>
                    <a:schemeClr val="tx1"/>
                  </a:solidFill>
                  <a:latin typeface="Arial" panose="020B0604020202020204" pitchFamily="34" charset="0"/>
                  <a:cs typeface="Arial" panose="020B0604020202020204" pitchFamily="34" charset="0"/>
                </a:rPr>
                <a:t>appraisal</a:t>
              </a:r>
              <a:endParaRPr lang="en-IN" sz="1013">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70D13C6-DCE4-AF77-FD90-4E2B977D6E86}"/>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Straight Arrow Connector 17">
              <a:extLst>
                <a:ext uri="{FF2B5EF4-FFF2-40B4-BE49-F238E27FC236}">
                  <a16:creationId xmlns:a16="http://schemas.microsoft.com/office/drawing/2014/main" id="{C7CA24AA-8E2B-87B0-5EB9-AA3DA395203D}"/>
                </a:ext>
              </a:extLst>
            </p:cNvPr>
            <p:cNvCxnSpPr>
              <a:cxnSpLocks/>
            </p:cNvCxnSpPr>
            <p:nvPr/>
          </p:nvCxnSpPr>
          <p:spPr>
            <a:xfrm>
              <a:off x="3989391" y="1535502"/>
              <a:ext cx="90259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D57F3D1-273C-EC64-AE00-CE56C825DC55}"/>
              </a:ext>
            </a:extLst>
          </p:cNvPr>
          <p:cNvGrpSpPr/>
          <p:nvPr/>
        </p:nvGrpSpPr>
        <p:grpSpPr>
          <a:xfrm>
            <a:off x="7516555" y="2619912"/>
            <a:ext cx="1255916" cy="1443304"/>
            <a:chOff x="2351637" y="268892"/>
            <a:chExt cx="1674554" cy="1924405"/>
          </a:xfrm>
        </p:grpSpPr>
        <p:sp>
          <p:nvSpPr>
            <p:cNvPr id="20" name="Rectangle 19">
              <a:extLst>
                <a:ext uri="{FF2B5EF4-FFF2-40B4-BE49-F238E27FC236}">
                  <a16:creationId xmlns:a16="http://schemas.microsoft.com/office/drawing/2014/main" id="{BE43924D-4905-6D50-5B74-81CB5E549C86}"/>
                </a:ext>
              </a:extLst>
            </p:cNvPr>
            <p:cNvSpPr/>
            <p:nvPr/>
          </p:nvSpPr>
          <p:spPr>
            <a:xfrm>
              <a:off x="2485626" y="532324"/>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21" name="Rectangle 20">
              <a:extLst>
                <a:ext uri="{FF2B5EF4-FFF2-40B4-BE49-F238E27FC236}">
                  <a16:creationId xmlns:a16="http://schemas.microsoft.com/office/drawing/2014/main" id="{E356C344-D8DC-6BB9-FB3F-9723F591F063}"/>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Pass to</a:t>
              </a:r>
            </a:p>
            <a:p>
              <a:pPr algn="ctr"/>
              <a:r>
                <a:rPr lang="en-US" sz="1013">
                  <a:solidFill>
                    <a:schemeClr val="tx1"/>
                  </a:solidFill>
                  <a:latin typeface="Arial" panose="020B0604020202020204" pitchFamily="34" charset="0"/>
                  <a:cs typeface="Arial" panose="020B0604020202020204" pitchFamily="34" charset="0"/>
                </a:rPr>
                <a:t>advisor</a:t>
              </a:r>
              <a:endParaRPr lang="en-IN" sz="1013">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0E8EFBFE-9CDD-7EC8-5F8B-26CAEBD78E53}"/>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3" name="Straight Arrow Connector 22">
              <a:extLst>
                <a:ext uri="{FF2B5EF4-FFF2-40B4-BE49-F238E27FC236}">
                  <a16:creationId xmlns:a16="http://schemas.microsoft.com/office/drawing/2014/main" id="{509FBA46-F52D-3C72-E70E-C5620EA7F9F0}"/>
                </a:ext>
              </a:extLst>
            </p:cNvPr>
            <p:cNvCxnSpPr>
              <a:cxnSpLocks/>
            </p:cNvCxnSpPr>
            <p:nvPr/>
          </p:nvCxnSpPr>
          <p:spPr>
            <a:xfrm rot="16200000">
              <a:off x="3124192" y="400608"/>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652FA0E2-A358-E1BB-3EC4-A6833224AC5E}"/>
              </a:ext>
            </a:extLst>
          </p:cNvPr>
          <p:cNvGrpSpPr/>
          <p:nvPr/>
        </p:nvGrpSpPr>
        <p:grpSpPr>
          <a:xfrm>
            <a:off x="5431249" y="2884760"/>
            <a:ext cx="1918934" cy="1236543"/>
            <a:chOff x="2351637" y="652732"/>
            <a:chExt cx="2558578" cy="1648724"/>
          </a:xfrm>
        </p:grpSpPr>
        <p:sp>
          <p:nvSpPr>
            <p:cNvPr id="25" name="Rectangle 24">
              <a:extLst>
                <a:ext uri="{FF2B5EF4-FFF2-40B4-BE49-F238E27FC236}">
                  <a16:creationId xmlns:a16="http://schemas.microsoft.com/office/drawing/2014/main" id="{A769D8E2-0137-4928-D836-EEF71E7202DD}"/>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26" name="Rectangle 25">
              <a:extLst>
                <a:ext uri="{FF2B5EF4-FFF2-40B4-BE49-F238E27FC236}">
                  <a16:creationId xmlns:a16="http://schemas.microsoft.com/office/drawing/2014/main" id="{E727D626-FF0C-5EBB-01FC-CA9E7B6E250B}"/>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Gather</a:t>
              </a:r>
            </a:p>
            <a:p>
              <a:pPr algn="ctr"/>
              <a:r>
                <a:rPr lang="en-US" sz="1013">
                  <a:solidFill>
                    <a:schemeClr val="tx1"/>
                  </a:solidFill>
                  <a:latin typeface="Arial" panose="020B0604020202020204" pitchFamily="34" charset="0"/>
                  <a:cs typeface="Arial" panose="020B0604020202020204" pitchFamily="34" charset="0"/>
                </a:rPr>
                <a:t>appraisal</a:t>
              </a:r>
            </a:p>
            <a:p>
              <a:pPr algn="ctr"/>
              <a:r>
                <a:rPr lang="en-US" sz="1013">
                  <a:solidFill>
                    <a:schemeClr val="tx1"/>
                  </a:solidFill>
                  <a:latin typeface="Arial" panose="020B0604020202020204" pitchFamily="34" charset="0"/>
                  <a:cs typeface="Arial" panose="020B0604020202020204" pitchFamily="34" charset="0"/>
                </a:rPr>
                <a:t>information</a:t>
              </a:r>
              <a:endParaRPr lang="en-IN" sz="1013">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F29E901-8698-C949-B2F7-D48D9417B5A8}"/>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8" name="Straight Arrow Connector 27">
              <a:extLst>
                <a:ext uri="{FF2B5EF4-FFF2-40B4-BE49-F238E27FC236}">
                  <a16:creationId xmlns:a16="http://schemas.microsoft.com/office/drawing/2014/main" id="{6AB5C8F6-13C2-FCCB-6D48-14D54B580B60}"/>
                </a:ext>
              </a:extLst>
            </p:cNvPr>
            <p:cNvCxnSpPr>
              <a:cxnSpLocks/>
            </p:cNvCxnSpPr>
            <p:nvPr/>
          </p:nvCxnSpPr>
          <p:spPr>
            <a:xfrm>
              <a:off x="3989391" y="1535502"/>
              <a:ext cx="92082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Oval 28">
            <a:extLst>
              <a:ext uri="{FF2B5EF4-FFF2-40B4-BE49-F238E27FC236}">
                <a16:creationId xmlns:a16="http://schemas.microsoft.com/office/drawing/2014/main" id="{D70E96D8-B50E-03D7-60CE-C913DB6A5DA5}"/>
              </a:ext>
            </a:extLst>
          </p:cNvPr>
          <p:cNvSpPr/>
          <p:nvPr/>
        </p:nvSpPr>
        <p:spPr>
          <a:xfrm>
            <a:off x="419632" y="1449148"/>
            <a:ext cx="755732" cy="755732"/>
          </a:xfrm>
          <a:prstGeom prst="ellipse">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30" name="Oval 29">
            <a:extLst>
              <a:ext uri="{FF2B5EF4-FFF2-40B4-BE49-F238E27FC236}">
                <a16:creationId xmlns:a16="http://schemas.microsoft.com/office/drawing/2014/main" id="{66FE5FB9-A361-995E-FD87-2070EC706F50}"/>
              </a:ext>
            </a:extLst>
          </p:cNvPr>
          <p:cNvSpPr/>
          <p:nvPr/>
        </p:nvSpPr>
        <p:spPr>
          <a:xfrm>
            <a:off x="419632" y="3095676"/>
            <a:ext cx="755732" cy="755732"/>
          </a:xfrm>
          <a:prstGeom prst="ellipse">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pic>
        <p:nvPicPr>
          <p:cNvPr id="31" name="Graphic 30">
            <a:extLst>
              <a:ext uri="{FF2B5EF4-FFF2-40B4-BE49-F238E27FC236}">
                <a16:creationId xmlns:a16="http://schemas.microsoft.com/office/drawing/2014/main" id="{B508FD92-5299-2E23-472E-AF93FD607837}"/>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9856" y="3162186"/>
            <a:ext cx="622712" cy="622712"/>
          </a:xfrm>
          <a:prstGeom prst="rect">
            <a:avLst/>
          </a:prstGeom>
        </p:spPr>
      </p:pic>
      <p:pic>
        <p:nvPicPr>
          <p:cNvPr id="32" name="Graphic 31">
            <a:extLst>
              <a:ext uri="{FF2B5EF4-FFF2-40B4-BE49-F238E27FC236}">
                <a16:creationId xmlns:a16="http://schemas.microsoft.com/office/drawing/2014/main" id="{5BC3CA55-A6A1-72C8-4089-07DF154FDA44}"/>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7455" y="1526971"/>
            <a:ext cx="600086" cy="600086"/>
          </a:xfrm>
          <a:prstGeom prst="rect">
            <a:avLst/>
          </a:prstGeom>
        </p:spPr>
      </p:pic>
      <p:grpSp>
        <p:nvGrpSpPr>
          <p:cNvPr id="33" name="Group 32">
            <a:extLst>
              <a:ext uri="{FF2B5EF4-FFF2-40B4-BE49-F238E27FC236}">
                <a16:creationId xmlns:a16="http://schemas.microsoft.com/office/drawing/2014/main" id="{84EA9752-CFA0-3BE0-CE0F-FA596C7908ED}"/>
              </a:ext>
            </a:extLst>
          </p:cNvPr>
          <p:cNvGrpSpPr/>
          <p:nvPr/>
        </p:nvGrpSpPr>
        <p:grpSpPr>
          <a:xfrm>
            <a:off x="7531523" y="1278057"/>
            <a:ext cx="1228316" cy="1236543"/>
            <a:chOff x="2351637" y="652732"/>
            <a:chExt cx="1637754" cy="1648724"/>
          </a:xfrm>
        </p:grpSpPr>
        <p:sp>
          <p:nvSpPr>
            <p:cNvPr id="34" name="Rectangle 33">
              <a:extLst>
                <a:ext uri="{FF2B5EF4-FFF2-40B4-BE49-F238E27FC236}">
                  <a16:creationId xmlns:a16="http://schemas.microsoft.com/office/drawing/2014/main" id="{9695314D-7936-52AF-AE9F-7C21FEAF16F1}"/>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35" name="Rectangle 34">
              <a:extLst>
                <a:ext uri="{FF2B5EF4-FFF2-40B4-BE49-F238E27FC236}">
                  <a16:creationId xmlns:a16="http://schemas.microsoft.com/office/drawing/2014/main" id="{4C17755E-109A-3762-E3C0-EA161DCE44FD}"/>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Review</a:t>
              </a:r>
            </a:p>
            <a:p>
              <a:pPr algn="ctr"/>
              <a:r>
                <a:rPr lang="en-US" sz="1013">
                  <a:solidFill>
                    <a:schemeClr val="tx1"/>
                  </a:solidFill>
                  <a:latin typeface="Arial" panose="020B0604020202020204" pitchFamily="34" charset="0"/>
                  <a:cs typeface="Arial" panose="020B0604020202020204" pitchFamily="34" charset="0"/>
                </a:rPr>
                <a:t>appraisal</a:t>
              </a:r>
              <a:endParaRPr lang="en-IN" sz="1013">
                <a:solidFill>
                  <a:schemeClr val="tx1"/>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F8426105-0C58-F733-1C61-311BF686C30B}"/>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custDataLst>
      <p:tags r:id="rId1"/>
    </p:custDataLst>
    <p:extLst>
      <p:ext uri="{BB962C8B-B14F-4D97-AF65-F5344CB8AC3E}">
        <p14:creationId xmlns:p14="http://schemas.microsoft.com/office/powerpoint/2010/main" val="2904398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5927-8BEA-AD63-484A-C04D2959094D}"/>
              </a:ext>
            </a:extLst>
          </p:cNvPr>
          <p:cNvSpPr>
            <a:spLocks noGrp="1"/>
          </p:cNvSpPr>
          <p:nvPr>
            <p:ph type="title"/>
          </p:nvPr>
        </p:nvSpPr>
        <p:spPr>
          <a:xfrm>
            <a:off x="285826" y="268291"/>
            <a:ext cx="6759551" cy="517522"/>
          </a:xfrm>
        </p:spPr>
        <p:txBody>
          <a:bodyPr/>
          <a:lstStyle/>
          <a:p>
            <a:r>
              <a:rPr lang="en-US" dirty="0"/>
              <a:t>3. Human in the loop</a:t>
            </a:r>
            <a:r>
              <a:rPr lang="en-IN" dirty="0"/>
              <a:t>: What it does</a:t>
            </a:r>
          </a:p>
        </p:txBody>
      </p:sp>
      <p:sp>
        <p:nvSpPr>
          <p:cNvPr id="3" name="Content Placeholder 2">
            <a:extLst>
              <a:ext uri="{FF2B5EF4-FFF2-40B4-BE49-F238E27FC236}">
                <a16:creationId xmlns:a16="http://schemas.microsoft.com/office/drawing/2014/main" id="{A2B605EC-3894-1256-ADC9-DEC92FB80F22}"/>
              </a:ext>
            </a:extLst>
          </p:cNvPr>
          <p:cNvSpPr>
            <a:spLocks noGrp="1"/>
          </p:cNvSpPr>
          <p:nvPr>
            <p:ph sz="quarter" idx="10"/>
          </p:nvPr>
        </p:nvSpPr>
        <p:spPr>
          <a:xfrm>
            <a:off x="286942" y="753300"/>
            <a:ext cx="8572500" cy="276999"/>
          </a:xfrm>
        </p:spPr>
        <p:txBody>
          <a:bodyPr/>
          <a:lstStyle/>
          <a:p>
            <a:r>
              <a:rPr lang="en-US"/>
              <a:t>In this model, the unattended robot can:</a:t>
            </a:r>
          </a:p>
        </p:txBody>
      </p:sp>
      <p:sp>
        <p:nvSpPr>
          <p:cNvPr id="4" name="Oval 3">
            <a:extLst>
              <a:ext uri="{FF2B5EF4-FFF2-40B4-BE49-F238E27FC236}">
                <a16:creationId xmlns:a16="http://schemas.microsoft.com/office/drawing/2014/main" id="{2014571E-FB20-1D00-0656-01B9E1EB466D}"/>
              </a:ext>
            </a:extLst>
          </p:cNvPr>
          <p:cNvSpPr/>
          <p:nvPr/>
        </p:nvSpPr>
        <p:spPr>
          <a:xfrm>
            <a:off x="932400" y="2494994"/>
            <a:ext cx="1259400" cy="1259400"/>
          </a:xfrm>
          <a:prstGeom prst="ellipse">
            <a:avLst/>
          </a:prstGeom>
          <a:solidFill>
            <a:srgbClr val="F6F6F6"/>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grpSp>
        <p:nvGrpSpPr>
          <p:cNvPr id="6" name="Group 5">
            <a:extLst>
              <a:ext uri="{FF2B5EF4-FFF2-40B4-BE49-F238E27FC236}">
                <a16:creationId xmlns:a16="http://schemas.microsoft.com/office/drawing/2014/main" id="{DDFF33B1-8668-F3D5-11CE-0C6C70C0F81E}"/>
              </a:ext>
            </a:extLst>
          </p:cNvPr>
          <p:cNvGrpSpPr/>
          <p:nvPr/>
        </p:nvGrpSpPr>
        <p:grpSpPr>
          <a:xfrm>
            <a:off x="4087414" y="1441476"/>
            <a:ext cx="4100513" cy="3356032"/>
            <a:chOff x="5448298" y="1119502"/>
            <a:chExt cx="5467350" cy="5003322"/>
          </a:xfrm>
        </p:grpSpPr>
        <p:sp>
          <p:nvSpPr>
            <p:cNvPr id="7" name="Rectangle 6">
              <a:extLst>
                <a:ext uri="{FF2B5EF4-FFF2-40B4-BE49-F238E27FC236}">
                  <a16:creationId xmlns:a16="http://schemas.microsoft.com/office/drawing/2014/main" id="{A087CEE6-E3A3-CC9E-E03C-C2FAB1E1F5D6}"/>
                </a:ext>
              </a:extLst>
            </p:cNvPr>
            <p:cNvSpPr/>
            <p:nvPr/>
          </p:nvSpPr>
          <p:spPr>
            <a:xfrm>
              <a:off x="5448298" y="2485651"/>
              <a:ext cx="5467350" cy="904875"/>
            </a:xfrm>
            <a:prstGeom prst="rect">
              <a:avLst/>
            </a:prstGeom>
            <a:solidFill>
              <a:srgbClr val="DC25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Request your input when needed.</a:t>
              </a:r>
            </a:p>
          </p:txBody>
        </p:sp>
        <p:sp>
          <p:nvSpPr>
            <p:cNvPr id="8" name="Rectangle 7">
              <a:extLst>
                <a:ext uri="{FF2B5EF4-FFF2-40B4-BE49-F238E27FC236}">
                  <a16:creationId xmlns:a16="http://schemas.microsoft.com/office/drawing/2014/main" id="{0C92AD82-58D2-E853-4C5A-EDA49FA22EA6}"/>
                </a:ext>
              </a:extLst>
            </p:cNvPr>
            <p:cNvSpPr/>
            <p:nvPr/>
          </p:nvSpPr>
          <p:spPr>
            <a:xfrm>
              <a:off x="5448298" y="5217949"/>
              <a:ext cx="5467350" cy="904875"/>
            </a:xfrm>
            <a:prstGeom prst="rect">
              <a:avLst/>
            </a:prstGeom>
            <a:solidFill>
              <a:srgbClr val="1168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Repeat this cycle as required within the process.</a:t>
              </a:r>
            </a:p>
          </p:txBody>
        </p:sp>
        <p:sp>
          <p:nvSpPr>
            <p:cNvPr id="9" name="Rectangle 8">
              <a:extLst>
                <a:ext uri="{FF2B5EF4-FFF2-40B4-BE49-F238E27FC236}">
                  <a16:creationId xmlns:a16="http://schemas.microsoft.com/office/drawing/2014/main" id="{89AB5568-4B21-D06F-F471-1ACDF847A669}"/>
                </a:ext>
              </a:extLst>
            </p:cNvPr>
            <p:cNvSpPr/>
            <p:nvPr/>
          </p:nvSpPr>
          <p:spPr>
            <a:xfrm>
              <a:off x="5448298" y="3851800"/>
              <a:ext cx="5467350" cy="904875"/>
            </a:xfrm>
            <a:prstGeom prst="rect">
              <a:avLst/>
            </a:prstGeom>
            <a:solidFill>
              <a:srgbClr val="8B3D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Resume the process after you've completed your task.</a:t>
              </a:r>
            </a:p>
          </p:txBody>
        </p:sp>
        <p:sp>
          <p:nvSpPr>
            <p:cNvPr id="10" name="Rectangle 9">
              <a:extLst>
                <a:ext uri="{FF2B5EF4-FFF2-40B4-BE49-F238E27FC236}">
                  <a16:creationId xmlns:a16="http://schemas.microsoft.com/office/drawing/2014/main" id="{055F6007-792E-4FB8-0A5E-F7F5EC4E66A9}"/>
                </a:ext>
              </a:extLst>
            </p:cNvPr>
            <p:cNvSpPr/>
            <p:nvPr/>
          </p:nvSpPr>
          <p:spPr>
            <a:xfrm>
              <a:off x="5448298" y="1119502"/>
              <a:ext cx="5467350" cy="904875"/>
            </a:xfrm>
            <a:prstGeom prst="rect">
              <a:avLst/>
            </a:prstGeom>
            <a:solidFill>
              <a:srgbClr val="95D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Initiate processes based on schedules or triggers.</a:t>
              </a:r>
              <a:endParaRPr lang="en-IN" sz="1200">
                <a:latin typeface="Arial" panose="020B060402020202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C93AA39E-01B9-B636-62FA-B9875F93810E}"/>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63836" y="2697480"/>
            <a:ext cx="796528" cy="796528"/>
          </a:xfrm>
          <a:prstGeom prst="rect">
            <a:avLst/>
          </a:prstGeom>
        </p:spPr>
      </p:pic>
      <p:cxnSp>
        <p:nvCxnSpPr>
          <p:cNvPr id="12" name="Connector: Elbow 11">
            <a:extLst>
              <a:ext uri="{FF2B5EF4-FFF2-40B4-BE49-F238E27FC236}">
                <a16:creationId xmlns:a16="http://schemas.microsoft.com/office/drawing/2014/main" id="{2FD3C396-FC55-4ACA-B00B-2BE172CF7666}"/>
              </a:ext>
            </a:extLst>
          </p:cNvPr>
          <p:cNvCxnSpPr>
            <a:cxnSpLocks/>
            <a:stCxn id="4" idx="6"/>
            <a:endCxn id="10" idx="1"/>
          </p:cNvCxnSpPr>
          <p:nvPr/>
        </p:nvCxnSpPr>
        <p:spPr>
          <a:xfrm flipV="1">
            <a:off x="2191800" y="1744954"/>
            <a:ext cx="1895615" cy="1379741"/>
          </a:xfrm>
          <a:prstGeom prst="bentConnector3">
            <a:avLst>
              <a:gd name="adj1" fmla="val 50000"/>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0ACE4EBB-4B20-1579-B7F5-78BFACCD72C1}"/>
              </a:ext>
            </a:extLst>
          </p:cNvPr>
          <p:cNvCxnSpPr>
            <a:cxnSpLocks/>
            <a:stCxn id="4" idx="6"/>
            <a:endCxn id="7" idx="1"/>
          </p:cNvCxnSpPr>
          <p:nvPr/>
        </p:nvCxnSpPr>
        <p:spPr>
          <a:xfrm flipV="1">
            <a:off x="2191800" y="2661313"/>
            <a:ext cx="1895615" cy="463382"/>
          </a:xfrm>
          <a:prstGeom prst="bentConnector3">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5E4AC3C8-9566-988D-83B2-709E05BA24FD}"/>
              </a:ext>
            </a:extLst>
          </p:cNvPr>
          <p:cNvCxnSpPr>
            <a:cxnSpLocks/>
            <a:stCxn id="4" idx="6"/>
            <a:endCxn id="9" idx="1"/>
          </p:cNvCxnSpPr>
          <p:nvPr/>
        </p:nvCxnSpPr>
        <p:spPr>
          <a:xfrm>
            <a:off x="2191800" y="3124694"/>
            <a:ext cx="1895615" cy="452978"/>
          </a:xfrm>
          <a:prstGeom prst="bentConnector3">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4FC9BA0E-B212-26D9-5494-853DC0764C6B}"/>
              </a:ext>
            </a:extLst>
          </p:cNvPr>
          <p:cNvCxnSpPr>
            <a:cxnSpLocks/>
            <a:stCxn id="4" idx="6"/>
            <a:endCxn id="8" idx="1"/>
          </p:cNvCxnSpPr>
          <p:nvPr/>
        </p:nvCxnSpPr>
        <p:spPr>
          <a:xfrm>
            <a:off x="2191800" y="3124694"/>
            <a:ext cx="1895615" cy="1369337"/>
          </a:xfrm>
          <a:prstGeom prst="bentConnector3">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11280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5927-8BEA-AD63-484A-C04D2959094D}"/>
              </a:ext>
            </a:extLst>
          </p:cNvPr>
          <p:cNvSpPr>
            <a:spLocks noGrp="1"/>
          </p:cNvSpPr>
          <p:nvPr>
            <p:ph type="title"/>
          </p:nvPr>
        </p:nvSpPr>
        <p:spPr>
          <a:xfrm>
            <a:off x="285826" y="268291"/>
            <a:ext cx="6704587" cy="517522"/>
          </a:xfrm>
        </p:spPr>
        <p:txBody>
          <a:bodyPr/>
          <a:lstStyle/>
          <a:p>
            <a:r>
              <a:rPr lang="en-US" dirty="0"/>
              <a:t>3. Human in the loop</a:t>
            </a:r>
            <a:r>
              <a:rPr lang="en-IN" dirty="0"/>
              <a:t>: A real-life scenario</a:t>
            </a:r>
          </a:p>
        </p:txBody>
      </p:sp>
      <p:grpSp>
        <p:nvGrpSpPr>
          <p:cNvPr id="3" name="Group 2">
            <a:extLst>
              <a:ext uri="{FF2B5EF4-FFF2-40B4-BE49-F238E27FC236}">
                <a16:creationId xmlns:a16="http://schemas.microsoft.com/office/drawing/2014/main" id="{80E6820D-9411-CEA5-28AE-669F45E41030}"/>
              </a:ext>
            </a:extLst>
          </p:cNvPr>
          <p:cNvGrpSpPr/>
          <p:nvPr/>
        </p:nvGrpSpPr>
        <p:grpSpPr>
          <a:xfrm>
            <a:off x="1336605" y="1278057"/>
            <a:ext cx="1857161" cy="1236543"/>
            <a:chOff x="2351637" y="652732"/>
            <a:chExt cx="2476214" cy="1648724"/>
          </a:xfrm>
        </p:grpSpPr>
        <p:sp>
          <p:nvSpPr>
            <p:cNvPr id="4" name="Rectangle 3">
              <a:extLst>
                <a:ext uri="{FF2B5EF4-FFF2-40B4-BE49-F238E27FC236}">
                  <a16:creationId xmlns:a16="http://schemas.microsoft.com/office/drawing/2014/main" id="{7673787E-F4FD-5AAF-9889-A5F28FA539FB}"/>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5" name="Rectangle 4">
              <a:extLst>
                <a:ext uri="{FF2B5EF4-FFF2-40B4-BE49-F238E27FC236}">
                  <a16:creationId xmlns:a16="http://schemas.microsoft.com/office/drawing/2014/main" id="{949B29C6-254F-8E97-96BB-9E094009E7DB}"/>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Scan the</a:t>
              </a:r>
            </a:p>
            <a:p>
              <a:pPr algn="ctr"/>
              <a:r>
                <a:rPr lang="en-US" sz="1013">
                  <a:solidFill>
                    <a:schemeClr val="tx1"/>
                  </a:solidFill>
                  <a:latin typeface="Arial" panose="020B0604020202020204" pitchFamily="34" charset="0"/>
                  <a:cs typeface="Arial" panose="020B0604020202020204" pitchFamily="34" charset="0"/>
                </a:rPr>
                <a:t>paper-based</a:t>
              </a:r>
            </a:p>
            <a:p>
              <a:pPr algn="ctr"/>
              <a:r>
                <a:rPr lang="en-US" sz="1013">
                  <a:solidFill>
                    <a:schemeClr val="tx1"/>
                  </a:solidFill>
                  <a:latin typeface="Arial" panose="020B0604020202020204" pitchFamily="34" charset="0"/>
                  <a:cs typeface="Arial" panose="020B0604020202020204" pitchFamily="34" charset="0"/>
                </a:rPr>
                <a:t>invoice</a:t>
              </a:r>
              <a:endParaRPr lang="en-IN" sz="1013">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5B61EFB-8D55-5391-8DBF-980EB3DCAD91}"/>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 name="Straight Arrow Connector 6">
              <a:extLst>
                <a:ext uri="{FF2B5EF4-FFF2-40B4-BE49-F238E27FC236}">
                  <a16:creationId xmlns:a16="http://schemas.microsoft.com/office/drawing/2014/main" id="{448949E8-6A0D-4306-6FCB-F4908E5770BA}"/>
                </a:ext>
              </a:extLst>
            </p:cNvPr>
            <p:cNvCxnSpPr>
              <a:cxnSpLocks/>
            </p:cNvCxnSpPr>
            <p:nvPr/>
          </p:nvCxnSpPr>
          <p:spPr>
            <a:xfrm>
              <a:off x="3989391" y="1535502"/>
              <a:ext cx="83846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53E35788-029D-902D-0689-4FEC4785A96E}"/>
              </a:ext>
            </a:extLst>
          </p:cNvPr>
          <p:cNvGrpSpPr/>
          <p:nvPr/>
        </p:nvGrpSpPr>
        <p:grpSpPr>
          <a:xfrm>
            <a:off x="3372336" y="1278057"/>
            <a:ext cx="1228316" cy="1434117"/>
            <a:chOff x="2351637" y="652732"/>
            <a:chExt cx="1637754" cy="1912156"/>
          </a:xfrm>
        </p:grpSpPr>
        <p:sp>
          <p:nvSpPr>
            <p:cNvPr id="9" name="Rectangle 8">
              <a:extLst>
                <a:ext uri="{FF2B5EF4-FFF2-40B4-BE49-F238E27FC236}">
                  <a16:creationId xmlns:a16="http://schemas.microsoft.com/office/drawing/2014/main" id="{5CA9BCE9-50F2-20E9-7769-4CC8150AEF0C}"/>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10" name="Rectangle 9">
              <a:extLst>
                <a:ext uri="{FF2B5EF4-FFF2-40B4-BE49-F238E27FC236}">
                  <a16:creationId xmlns:a16="http://schemas.microsoft.com/office/drawing/2014/main" id="{E5F21C05-4D94-D018-1EA2-4ACB52A053F8}"/>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Trigger</a:t>
              </a:r>
            </a:p>
            <a:p>
              <a:pPr algn="ctr"/>
              <a:r>
                <a:rPr lang="en-US" sz="1013">
                  <a:solidFill>
                    <a:schemeClr val="tx1"/>
                  </a:solidFill>
                  <a:latin typeface="Arial" panose="020B0604020202020204" pitchFamily="34" charset="0"/>
                  <a:cs typeface="Arial" panose="020B0604020202020204" pitchFamily="34" charset="0"/>
                </a:rPr>
                <a:t>automation</a:t>
              </a:r>
            </a:p>
            <a:p>
              <a:pPr algn="ctr"/>
              <a:r>
                <a:rPr lang="en-US" sz="1013">
                  <a:solidFill>
                    <a:schemeClr val="tx1"/>
                  </a:solidFill>
                  <a:latin typeface="Arial" panose="020B0604020202020204" pitchFamily="34" charset="0"/>
                  <a:cs typeface="Arial" panose="020B0604020202020204" pitchFamily="34" charset="0"/>
                </a:rPr>
                <a:t>via keystroke</a:t>
              </a:r>
              <a:endParaRPr lang="en-IN" sz="1013">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30EBD4D-3249-F268-D6B4-87CD0A6F93E1}"/>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 name="Straight Arrow Connector 12">
              <a:extLst>
                <a:ext uri="{FF2B5EF4-FFF2-40B4-BE49-F238E27FC236}">
                  <a16:creationId xmlns:a16="http://schemas.microsoft.com/office/drawing/2014/main" id="{1210AD91-7983-04A9-3748-36AF2547ED05}"/>
                </a:ext>
              </a:extLst>
            </p:cNvPr>
            <p:cNvCxnSpPr>
              <a:cxnSpLocks/>
            </p:cNvCxnSpPr>
            <p:nvPr/>
          </p:nvCxnSpPr>
          <p:spPr>
            <a:xfrm rot="5400000">
              <a:off x="3100450" y="243317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6EB357FA-2FA8-7760-C0DB-D1E6411B326B}"/>
              </a:ext>
            </a:extLst>
          </p:cNvPr>
          <p:cNvGrpSpPr/>
          <p:nvPr/>
        </p:nvGrpSpPr>
        <p:grpSpPr>
          <a:xfrm>
            <a:off x="3395196" y="2890742"/>
            <a:ext cx="1905258" cy="1236543"/>
            <a:chOff x="2351637" y="652732"/>
            <a:chExt cx="2540344" cy="1648724"/>
          </a:xfrm>
        </p:grpSpPr>
        <p:sp>
          <p:nvSpPr>
            <p:cNvPr id="15" name="Rectangle 14">
              <a:extLst>
                <a:ext uri="{FF2B5EF4-FFF2-40B4-BE49-F238E27FC236}">
                  <a16:creationId xmlns:a16="http://schemas.microsoft.com/office/drawing/2014/main" id="{D5848D50-7D49-FCC0-4BDF-CB8080D4968A}"/>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16" name="Rectangle 15">
              <a:extLst>
                <a:ext uri="{FF2B5EF4-FFF2-40B4-BE49-F238E27FC236}">
                  <a16:creationId xmlns:a16="http://schemas.microsoft.com/office/drawing/2014/main" id="{C1090760-D160-EB76-63B0-E2367A39B36F}"/>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Check data</a:t>
              </a:r>
            </a:p>
            <a:p>
              <a:pPr algn="ctr"/>
              <a:r>
                <a:rPr lang="en-US" sz="1013">
                  <a:solidFill>
                    <a:schemeClr val="tx1"/>
                  </a:solidFill>
                  <a:latin typeface="Arial" panose="020B0604020202020204" pitchFamily="34" charset="0"/>
                  <a:cs typeface="Arial" panose="020B0604020202020204" pitchFamily="34" charset="0"/>
                </a:rPr>
                <a:t>in the</a:t>
              </a:r>
            </a:p>
            <a:p>
              <a:pPr algn="ctr"/>
              <a:r>
                <a:rPr lang="en-US" sz="1013">
                  <a:solidFill>
                    <a:schemeClr val="tx1"/>
                  </a:solidFill>
                  <a:latin typeface="Arial" panose="020B0604020202020204" pitchFamily="34" charset="0"/>
                  <a:cs typeface="Arial" panose="020B0604020202020204" pitchFamily="34" charset="0"/>
                </a:rPr>
                <a:t>invoice fields</a:t>
              </a:r>
              <a:endParaRPr lang="en-IN" sz="1013">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2798AEB-58E6-3AEE-4824-92B41F7F80AC}"/>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Straight Arrow Connector 17">
              <a:extLst>
                <a:ext uri="{FF2B5EF4-FFF2-40B4-BE49-F238E27FC236}">
                  <a16:creationId xmlns:a16="http://schemas.microsoft.com/office/drawing/2014/main" id="{5198AA96-CD13-9AA9-6A0B-71511BADBD75}"/>
                </a:ext>
              </a:extLst>
            </p:cNvPr>
            <p:cNvCxnSpPr>
              <a:cxnSpLocks/>
            </p:cNvCxnSpPr>
            <p:nvPr/>
          </p:nvCxnSpPr>
          <p:spPr>
            <a:xfrm>
              <a:off x="3989391" y="1535502"/>
              <a:ext cx="90259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181CDA76-511A-280E-DB8E-184DF6795BB0}"/>
              </a:ext>
            </a:extLst>
          </p:cNvPr>
          <p:cNvGrpSpPr/>
          <p:nvPr/>
        </p:nvGrpSpPr>
        <p:grpSpPr>
          <a:xfrm>
            <a:off x="5495792" y="1278057"/>
            <a:ext cx="1918934" cy="1236543"/>
            <a:chOff x="2351637" y="652732"/>
            <a:chExt cx="2558578" cy="1648724"/>
          </a:xfrm>
        </p:grpSpPr>
        <p:sp>
          <p:nvSpPr>
            <p:cNvPr id="20" name="Rectangle 19">
              <a:extLst>
                <a:ext uri="{FF2B5EF4-FFF2-40B4-BE49-F238E27FC236}">
                  <a16:creationId xmlns:a16="http://schemas.microsoft.com/office/drawing/2014/main" id="{136134B6-3DF9-DAC8-681E-16DD129B07B3}"/>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21" name="Rectangle 20">
              <a:extLst>
                <a:ext uri="{FF2B5EF4-FFF2-40B4-BE49-F238E27FC236}">
                  <a16:creationId xmlns:a16="http://schemas.microsoft.com/office/drawing/2014/main" id="{0BA1FC3F-AA66-5566-CCF6-3259CB2CC1D2}"/>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Check and</a:t>
              </a:r>
            </a:p>
            <a:p>
              <a:pPr algn="ctr"/>
              <a:r>
                <a:rPr lang="en-US" sz="1013">
                  <a:solidFill>
                    <a:schemeClr val="tx1"/>
                  </a:solidFill>
                  <a:latin typeface="Arial" panose="020B0604020202020204" pitchFamily="34" charset="0"/>
                  <a:cs typeface="Arial" panose="020B0604020202020204" pitchFamily="34" charset="0"/>
                </a:rPr>
                <a:t>verify data</a:t>
              </a:r>
              <a:endParaRPr lang="en-IN" sz="1013">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E20EB874-7C1A-D9B8-47E5-213C74D2DB0C}"/>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3" name="Straight Arrow Connector 22">
              <a:extLst>
                <a:ext uri="{FF2B5EF4-FFF2-40B4-BE49-F238E27FC236}">
                  <a16:creationId xmlns:a16="http://schemas.microsoft.com/office/drawing/2014/main" id="{FEF31B1D-14FC-FCF2-BDD7-E4F26D573FD5}"/>
                </a:ext>
              </a:extLst>
            </p:cNvPr>
            <p:cNvCxnSpPr>
              <a:cxnSpLocks/>
            </p:cNvCxnSpPr>
            <p:nvPr/>
          </p:nvCxnSpPr>
          <p:spPr>
            <a:xfrm>
              <a:off x="3989391" y="1535502"/>
              <a:ext cx="92082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Oval 23">
            <a:extLst>
              <a:ext uri="{FF2B5EF4-FFF2-40B4-BE49-F238E27FC236}">
                <a16:creationId xmlns:a16="http://schemas.microsoft.com/office/drawing/2014/main" id="{9870DCD2-DEC5-9027-106C-5437674030DC}"/>
              </a:ext>
            </a:extLst>
          </p:cNvPr>
          <p:cNvSpPr/>
          <p:nvPr/>
        </p:nvSpPr>
        <p:spPr>
          <a:xfrm>
            <a:off x="419632" y="1448535"/>
            <a:ext cx="755732" cy="755732"/>
          </a:xfrm>
          <a:prstGeom prst="ellipse">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25" name="Oval 24">
            <a:extLst>
              <a:ext uri="{FF2B5EF4-FFF2-40B4-BE49-F238E27FC236}">
                <a16:creationId xmlns:a16="http://schemas.microsoft.com/office/drawing/2014/main" id="{E9D4E052-6D6B-84A3-9545-3F5D282A3D5F}"/>
              </a:ext>
            </a:extLst>
          </p:cNvPr>
          <p:cNvSpPr/>
          <p:nvPr/>
        </p:nvSpPr>
        <p:spPr>
          <a:xfrm>
            <a:off x="419632" y="3095062"/>
            <a:ext cx="755732" cy="755732"/>
          </a:xfrm>
          <a:prstGeom prst="ellipse">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pic>
        <p:nvPicPr>
          <p:cNvPr id="26" name="Graphic 25">
            <a:extLst>
              <a:ext uri="{FF2B5EF4-FFF2-40B4-BE49-F238E27FC236}">
                <a16:creationId xmlns:a16="http://schemas.microsoft.com/office/drawing/2014/main" id="{560385BA-ABF6-E373-ECBF-CD2E6DC49D99}"/>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9856" y="3161572"/>
            <a:ext cx="622712" cy="622712"/>
          </a:xfrm>
          <a:prstGeom prst="rect">
            <a:avLst/>
          </a:prstGeom>
        </p:spPr>
      </p:pic>
      <p:pic>
        <p:nvPicPr>
          <p:cNvPr id="27" name="Graphic 26">
            <a:extLst>
              <a:ext uri="{FF2B5EF4-FFF2-40B4-BE49-F238E27FC236}">
                <a16:creationId xmlns:a16="http://schemas.microsoft.com/office/drawing/2014/main" id="{C7423B3B-93B5-406A-7398-78FBADFBFB36}"/>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7455" y="1526358"/>
            <a:ext cx="600086" cy="600086"/>
          </a:xfrm>
          <a:prstGeom prst="rect">
            <a:avLst/>
          </a:prstGeom>
        </p:spPr>
      </p:pic>
      <p:grpSp>
        <p:nvGrpSpPr>
          <p:cNvPr id="28" name="Group 27">
            <a:extLst>
              <a:ext uri="{FF2B5EF4-FFF2-40B4-BE49-F238E27FC236}">
                <a16:creationId xmlns:a16="http://schemas.microsoft.com/office/drawing/2014/main" id="{0C56464D-2D99-5FF5-4A6F-B21EF339852D}"/>
              </a:ext>
            </a:extLst>
          </p:cNvPr>
          <p:cNvGrpSpPr/>
          <p:nvPr/>
        </p:nvGrpSpPr>
        <p:grpSpPr>
          <a:xfrm>
            <a:off x="5495792" y="2722991"/>
            <a:ext cx="1255916" cy="1443304"/>
            <a:chOff x="2351637" y="268892"/>
            <a:chExt cx="1674554" cy="1924405"/>
          </a:xfrm>
        </p:grpSpPr>
        <p:sp>
          <p:nvSpPr>
            <p:cNvPr id="29" name="Rectangle 28">
              <a:extLst>
                <a:ext uri="{FF2B5EF4-FFF2-40B4-BE49-F238E27FC236}">
                  <a16:creationId xmlns:a16="http://schemas.microsoft.com/office/drawing/2014/main" id="{015C72CE-409F-5E31-CED6-6D2E3AD97447}"/>
                </a:ext>
              </a:extLst>
            </p:cNvPr>
            <p:cNvSpPr/>
            <p:nvPr/>
          </p:nvSpPr>
          <p:spPr>
            <a:xfrm>
              <a:off x="2485626" y="532324"/>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30" name="Rectangle 29">
              <a:extLst>
                <a:ext uri="{FF2B5EF4-FFF2-40B4-BE49-F238E27FC236}">
                  <a16:creationId xmlns:a16="http://schemas.microsoft.com/office/drawing/2014/main" id="{EDEBD144-671E-3369-7BDE-B60870739552}"/>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Pass poor</a:t>
              </a:r>
            </a:p>
            <a:p>
              <a:pPr algn="ctr"/>
              <a:r>
                <a:rPr lang="en-US" sz="1013">
                  <a:solidFill>
                    <a:schemeClr val="tx1"/>
                  </a:solidFill>
                  <a:latin typeface="Arial" panose="020B0604020202020204" pitchFamily="34" charset="0"/>
                  <a:cs typeface="Arial" panose="020B0604020202020204" pitchFamily="34" charset="0"/>
                </a:rPr>
                <a:t>quality data</a:t>
              </a:r>
            </a:p>
            <a:p>
              <a:pPr algn="ctr"/>
              <a:r>
                <a:rPr lang="en-US" sz="1013">
                  <a:solidFill>
                    <a:schemeClr val="tx1"/>
                  </a:solidFill>
                  <a:latin typeface="Arial" panose="020B0604020202020204" pitchFamily="34" charset="0"/>
                  <a:cs typeface="Arial" panose="020B0604020202020204" pitchFamily="34" charset="0"/>
                </a:rPr>
                <a:t>to user</a:t>
              </a:r>
              <a:endParaRPr lang="en-IN" sz="1013">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FD46770-A158-BCC1-3ED2-78C8E23293A3}"/>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2" name="Straight Arrow Connector 31">
              <a:extLst>
                <a:ext uri="{FF2B5EF4-FFF2-40B4-BE49-F238E27FC236}">
                  <a16:creationId xmlns:a16="http://schemas.microsoft.com/office/drawing/2014/main" id="{62CB0930-2CEF-4C4D-4698-39EFB2CB5C76}"/>
                </a:ext>
              </a:extLst>
            </p:cNvPr>
            <p:cNvCxnSpPr>
              <a:cxnSpLocks/>
            </p:cNvCxnSpPr>
            <p:nvPr/>
          </p:nvCxnSpPr>
          <p:spPr>
            <a:xfrm rot="16200000">
              <a:off x="3124192" y="400608"/>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E8426519-8712-20D8-5C61-EAF0EA5C1E77}"/>
              </a:ext>
            </a:extLst>
          </p:cNvPr>
          <p:cNvGrpSpPr/>
          <p:nvPr/>
        </p:nvGrpSpPr>
        <p:grpSpPr>
          <a:xfrm>
            <a:off x="7532836" y="1278057"/>
            <a:ext cx="1228316" cy="1434117"/>
            <a:chOff x="2351637" y="652732"/>
            <a:chExt cx="1637754" cy="1912156"/>
          </a:xfrm>
        </p:grpSpPr>
        <p:sp>
          <p:nvSpPr>
            <p:cNvPr id="34" name="Rectangle 33">
              <a:extLst>
                <a:ext uri="{FF2B5EF4-FFF2-40B4-BE49-F238E27FC236}">
                  <a16:creationId xmlns:a16="http://schemas.microsoft.com/office/drawing/2014/main" id="{2D5DD852-5C66-077E-0A06-9A1AAAB53463}"/>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35" name="Rectangle 34">
              <a:extLst>
                <a:ext uri="{FF2B5EF4-FFF2-40B4-BE49-F238E27FC236}">
                  <a16:creationId xmlns:a16="http://schemas.microsoft.com/office/drawing/2014/main" id="{648823FA-988C-AF8B-A75C-C8131FAA3672}"/>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Trigger</a:t>
              </a:r>
            </a:p>
            <a:p>
              <a:pPr algn="ctr"/>
              <a:r>
                <a:rPr lang="en-US" sz="1013">
                  <a:solidFill>
                    <a:schemeClr val="tx1"/>
                  </a:solidFill>
                  <a:latin typeface="Arial" panose="020B0604020202020204" pitchFamily="34" charset="0"/>
                  <a:cs typeface="Arial" panose="020B0604020202020204" pitchFamily="34" charset="0"/>
                </a:rPr>
                <a:t>automation</a:t>
              </a:r>
            </a:p>
          </p:txBody>
        </p:sp>
        <p:sp>
          <p:nvSpPr>
            <p:cNvPr id="36" name="Rectangle 35">
              <a:extLst>
                <a:ext uri="{FF2B5EF4-FFF2-40B4-BE49-F238E27FC236}">
                  <a16:creationId xmlns:a16="http://schemas.microsoft.com/office/drawing/2014/main" id="{7425AC29-3354-F7A4-C0B6-B1406EA253B6}"/>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7" name="Straight Arrow Connector 36">
              <a:extLst>
                <a:ext uri="{FF2B5EF4-FFF2-40B4-BE49-F238E27FC236}">
                  <a16:creationId xmlns:a16="http://schemas.microsoft.com/office/drawing/2014/main" id="{4EDA21E3-6A1E-6B32-2BE8-1F4EC0CD06FD}"/>
                </a:ext>
              </a:extLst>
            </p:cNvPr>
            <p:cNvCxnSpPr>
              <a:cxnSpLocks/>
            </p:cNvCxnSpPr>
            <p:nvPr/>
          </p:nvCxnSpPr>
          <p:spPr>
            <a:xfrm rot="5400000">
              <a:off x="3100450" y="243317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4B0868B8-E08C-F4B4-3E37-0719A002E29B}"/>
              </a:ext>
            </a:extLst>
          </p:cNvPr>
          <p:cNvGrpSpPr/>
          <p:nvPr/>
        </p:nvGrpSpPr>
        <p:grpSpPr>
          <a:xfrm>
            <a:off x="7532836" y="2904421"/>
            <a:ext cx="1228316" cy="1236543"/>
            <a:chOff x="2351637" y="652732"/>
            <a:chExt cx="1637754" cy="1648724"/>
          </a:xfrm>
        </p:grpSpPr>
        <p:sp>
          <p:nvSpPr>
            <p:cNvPr id="39" name="Rectangle 38">
              <a:extLst>
                <a:ext uri="{FF2B5EF4-FFF2-40B4-BE49-F238E27FC236}">
                  <a16:creationId xmlns:a16="http://schemas.microsoft.com/office/drawing/2014/main" id="{D8CFFD05-BA53-ED2F-D105-A4FF7C0A4725}"/>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40" name="Rectangle 39">
              <a:extLst>
                <a:ext uri="{FF2B5EF4-FFF2-40B4-BE49-F238E27FC236}">
                  <a16:creationId xmlns:a16="http://schemas.microsoft.com/office/drawing/2014/main" id="{8DB81431-D776-D2FB-DEED-3D0D2716B6FB}"/>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Pass to ERP</a:t>
              </a:r>
            </a:p>
            <a:p>
              <a:pPr algn="ctr"/>
              <a:r>
                <a:rPr lang="en-US" sz="1013">
                  <a:solidFill>
                    <a:schemeClr val="tx1"/>
                  </a:solidFill>
                  <a:latin typeface="Arial" panose="020B0604020202020204" pitchFamily="34" charset="0"/>
                  <a:cs typeface="Arial" panose="020B0604020202020204" pitchFamily="34" charset="0"/>
                </a:rPr>
                <a:t>system</a:t>
              </a:r>
              <a:endParaRPr lang="en-IN" sz="1013">
                <a:solidFill>
                  <a:schemeClr val="tx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A1E82E2F-0EF5-46AD-39B6-5F13FEF676CE}"/>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custDataLst>
      <p:tags r:id="rId1"/>
    </p:custDataLst>
    <p:extLst>
      <p:ext uri="{BB962C8B-B14F-4D97-AF65-F5344CB8AC3E}">
        <p14:creationId xmlns:p14="http://schemas.microsoft.com/office/powerpoint/2010/main" val="852211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5927-8BEA-AD63-484A-C04D2959094D}"/>
              </a:ext>
            </a:extLst>
          </p:cNvPr>
          <p:cNvSpPr>
            <a:spLocks noGrp="1"/>
          </p:cNvSpPr>
          <p:nvPr>
            <p:ph type="title"/>
          </p:nvPr>
        </p:nvSpPr>
        <p:spPr>
          <a:xfrm>
            <a:off x="285826" y="268291"/>
            <a:ext cx="6359813" cy="517522"/>
          </a:xfrm>
        </p:spPr>
        <p:txBody>
          <a:bodyPr/>
          <a:lstStyle/>
          <a:p>
            <a:r>
              <a:rPr lang="en-IN" dirty="0"/>
              <a:t>4. Attended, interval: What it does</a:t>
            </a:r>
          </a:p>
        </p:txBody>
      </p:sp>
      <p:sp>
        <p:nvSpPr>
          <p:cNvPr id="3" name="Content Placeholder 2">
            <a:extLst>
              <a:ext uri="{FF2B5EF4-FFF2-40B4-BE49-F238E27FC236}">
                <a16:creationId xmlns:a16="http://schemas.microsoft.com/office/drawing/2014/main" id="{A2B605EC-3894-1256-ADC9-DEC92FB80F22}"/>
              </a:ext>
            </a:extLst>
          </p:cNvPr>
          <p:cNvSpPr>
            <a:spLocks noGrp="1"/>
          </p:cNvSpPr>
          <p:nvPr>
            <p:ph sz="quarter" idx="10"/>
          </p:nvPr>
        </p:nvSpPr>
        <p:spPr>
          <a:xfrm>
            <a:off x="286942" y="753300"/>
            <a:ext cx="8572500" cy="276999"/>
          </a:xfrm>
        </p:spPr>
        <p:txBody>
          <a:bodyPr/>
          <a:lstStyle/>
          <a:p>
            <a:r>
              <a:rPr lang="en-US"/>
              <a:t>In this model, the attended robot can:</a:t>
            </a:r>
          </a:p>
        </p:txBody>
      </p:sp>
      <p:sp>
        <p:nvSpPr>
          <p:cNvPr id="4" name="Oval 3">
            <a:extLst>
              <a:ext uri="{FF2B5EF4-FFF2-40B4-BE49-F238E27FC236}">
                <a16:creationId xmlns:a16="http://schemas.microsoft.com/office/drawing/2014/main" id="{85653EB1-21C1-3A5A-2B34-85C2775BB159}"/>
              </a:ext>
            </a:extLst>
          </p:cNvPr>
          <p:cNvSpPr/>
          <p:nvPr/>
        </p:nvSpPr>
        <p:spPr>
          <a:xfrm>
            <a:off x="932400" y="2494994"/>
            <a:ext cx="1259400" cy="1259400"/>
          </a:xfrm>
          <a:prstGeom prst="ellipse">
            <a:avLst/>
          </a:prstGeom>
          <a:solidFill>
            <a:srgbClr val="F6F6F6"/>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grpSp>
        <p:nvGrpSpPr>
          <p:cNvPr id="6" name="Group 5">
            <a:extLst>
              <a:ext uri="{FF2B5EF4-FFF2-40B4-BE49-F238E27FC236}">
                <a16:creationId xmlns:a16="http://schemas.microsoft.com/office/drawing/2014/main" id="{5C60483F-A0E8-6019-15F9-0718A36B76DB}"/>
              </a:ext>
            </a:extLst>
          </p:cNvPr>
          <p:cNvGrpSpPr/>
          <p:nvPr/>
        </p:nvGrpSpPr>
        <p:grpSpPr>
          <a:xfrm>
            <a:off x="4087414" y="1441476"/>
            <a:ext cx="4100513" cy="3356032"/>
            <a:chOff x="5448298" y="1119502"/>
            <a:chExt cx="5467350" cy="5003322"/>
          </a:xfrm>
        </p:grpSpPr>
        <p:sp>
          <p:nvSpPr>
            <p:cNvPr id="7" name="Rectangle 6">
              <a:extLst>
                <a:ext uri="{FF2B5EF4-FFF2-40B4-BE49-F238E27FC236}">
                  <a16:creationId xmlns:a16="http://schemas.microsoft.com/office/drawing/2014/main" id="{077E36B8-7D34-DD9C-FA38-A548578ADB6B}"/>
                </a:ext>
              </a:extLst>
            </p:cNvPr>
            <p:cNvSpPr/>
            <p:nvPr/>
          </p:nvSpPr>
          <p:spPr>
            <a:xfrm>
              <a:off x="5448298" y="2485651"/>
              <a:ext cx="5467350" cy="904875"/>
            </a:xfrm>
            <a:prstGeom prst="rect">
              <a:avLst/>
            </a:prstGeom>
            <a:solidFill>
              <a:srgbClr val="DC25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Run the process directly from the UiPath Assistant.</a:t>
              </a:r>
            </a:p>
          </p:txBody>
        </p:sp>
        <p:sp>
          <p:nvSpPr>
            <p:cNvPr id="8" name="Rectangle 7">
              <a:extLst>
                <a:ext uri="{FF2B5EF4-FFF2-40B4-BE49-F238E27FC236}">
                  <a16:creationId xmlns:a16="http://schemas.microsoft.com/office/drawing/2014/main" id="{C0C7E314-E7DE-D33A-962B-24EE7CF718D0}"/>
                </a:ext>
              </a:extLst>
            </p:cNvPr>
            <p:cNvSpPr/>
            <p:nvPr/>
          </p:nvSpPr>
          <p:spPr>
            <a:xfrm>
              <a:off x="5448298" y="5217949"/>
              <a:ext cx="5467350" cy="904875"/>
            </a:xfrm>
            <a:prstGeom prst="rect">
              <a:avLst/>
            </a:prstGeom>
            <a:solidFill>
              <a:srgbClr val="1168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Complete the task and return the process to you.</a:t>
              </a:r>
            </a:p>
          </p:txBody>
        </p:sp>
        <p:sp>
          <p:nvSpPr>
            <p:cNvPr id="9" name="Rectangle 8">
              <a:extLst>
                <a:ext uri="{FF2B5EF4-FFF2-40B4-BE49-F238E27FC236}">
                  <a16:creationId xmlns:a16="http://schemas.microsoft.com/office/drawing/2014/main" id="{0421CFFA-54E8-E02A-B4AA-5A344780FE02}"/>
                </a:ext>
              </a:extLst>
            </p:cNvPr>
            <p:cNvSpPr/>
            <p:nvPr/>
          </p:nvSpPr>
          <p:spPr>
            <a:xfrm>
              <a:off x="5448298" y="3851800"/>
              <a:ext cx="5467350" cy="904875"/>
            </a:xfrm>
            <a:prstGeom prst="rect">
              <a:avLst/>
            </a:prstGeom>
            <a:solidFill>
              <a:srgbClr val="8B3D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Complete the task in exactly the same way as you would.</a:t>
              </a:r>
            </a:p>
          </p:txBody>
        </p:sp>
        <p:sp>
          <p:nvSpPr>
            <p:cNvPr id="10" name="Rectangle 9">
              <a:extLst>
                <a:ext uri="{FF2B5EF4-FFF2-40B4-BE49-F238E27FC236}">
                  <a16:creationId xmlns:a16="http://schemas.microsoft.com/office/drawing/2014/main" id="{DB867BF0-47C3-61B9-6B5F-CA29108CA9C1}"/>
                </a:ext>
              </a:extLst>
            </p:cNvPr>
            <p:cNvSpPr/>
            <p:nvPr/>
          </p:nvSpPr>
          <p:spPr>
            <a:xfrm>
              <a:off x="5448298" y="1119502"/>
              <a:ext cx="5467350" cy="904875"/>
            </a:xfrm>
            <a:prstGeom prst="rect">
              <a:avLst/>
            </a:prstGeom>
            <a:solidFill>
              <a:srgbClr val="95D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Launch on-demand using mouse clicks or hotkeys.</a:t>
              </a:r>
            </a:p>
          </p:txBody>
        </p:sp>
      </p:grpSp>
      <p:cxnSp>
        <p:nvCxnSpPr>
          <p:cNvPr id="12" name="Connector: Elbow 11">
            <a:extLst>
              <a:ext uri="{FF2B5EF4-FFF2-40B4-BE49-F238E27FC236}">
                <a16:creationId xmlns:a16="http://schemas.microsoft.com/office/drawing/2014/main" id="{694E2396-A3D7-6527-7B39-4EE02B80AF48}"/>
              </a:ext>
            </a:extLst>
          </p:cNvPr>
          <p:cNvCxnSpPr>
            <a:cxnSpLocks/>
            <a:stCxn id="4" idx="6"/>
            <a:endCxn id="10" idx="1"/>
          </p:cNvCxnSpPr>
          <p:nvPr/>
        </p:nvCxnSpPr>
        <p:spPr>
          <a:xfrm flipV="1">
            <a:off x="2191800" y="1744954"/>
            <a:ext cx="1895615" cy="1379741"/>
          </a:xfrm>
          <a:prstGeom prst="bentConnector3">
            <a:avLst>
              <a:gd name="adj1" fmla="val 50000"/>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FC8A28B4-83AD-DDD2-D0DA-E43960F70B41}"/>
              </a:ext>
            </a:extLst>
          </p:cNvPr>
          <p:cNvCxnSpPr>
            <a:cxnSpLocks/>
            <a:stCxn id="4" idx="6"/>
            <a:endCxn id="7" idx="1"/>
          </p:cNvCxnSpPr>
          <p:nvPr/>
        </p:nvCxnSpPr>
        <p:spPr>
          <a:xfrm flipV="1">
            <a:off x="2191800" y="2661313"/>
            <a:ext cx="1895615" cy="463382"/>
          </a:xfrm>
          <a:prstGeom prst="bentConnector3">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4AADCEA-733D-94E9-D79D-EBE1CD423779}"/>
              </a:ext>
            </a:extLst>
          </p:cNvPr>
          <p:cNvCxnSpPr>
            <a:cxnSpLocks/>
            <a:stCxn id="4" idx="6"/>
            <a:endCxn id="9" idx="1"/>
          </p:cNvCxnSpPr>
          <p:nvPr/>
        </p:nvCxnSpPr>
        <p:spPr>
          <a:xfrm>
            <a:off x="2191800" y="3124694"/>
            <a:ext cx="1895615" cy="452978"/>
          </a:xfrm>
          <a:prstGeom prst="bentConnector3">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C0022401-57CB-508B-E5CD-6C23390E12C1}"/>
              </a:ext>
            </a:extLst>
          </p:cNvPr>
          <p:cNvCxnSpPr>
            <a:cxnSpLocks/>
            <a:stCxn id="4" idx="6"/>
            <a:endCxn id="8" idx="1"/>
          </p:cNvCxnSpPr>
          <p:nvPr/>
        </p:nvCxnSpPr>
        <p:spPr>
          <a:xfrm>
            <a:off x="2191800" y="3124694"/>
            <a:ext cx="1895615" cy="1369337"/>
          </a:xfrm>
          <a:prstGeom prst="bentConnector3">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CF29E79E-863E-14FD-9620-2F9EDC600DB6}"/>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19200" y="2781794"/>
            <a:ext cx="685800" cy="685800"/>
          </a:xfrm>
          <a:prstGeom prst="rect">
            <a:avLst/>
          </a:prstGeom>
        </p:spPr>
      </p:pic>
    </p:spTree>
    <p:custDataLst>
      <p:tags r:id="rId1"/>
    </p:custDataLst>
    <p:extLst>
      <p:ext uri="{BB962C8B-B14F-4D97-AF65-F5344CB8AC3E}">
        <p14:creationId xmlns:p14="http://schemas.microsoft.com/office/powerpoint/2010/main" val="3146118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5927-8BEA-AD63-484A-C04D2959094D}"/>
              </a:ext>
            </a:extLst>
          </p:cNvPr>
          <p:cNvSpPr>
            <a:spLocks noGrp="1"/>
          </p:cNvSpPr>
          <p:nvPr>
            <p:ph type="title"/>
          </p:nvPr>
        </p:nvSpPr>
        <p:spPr>
          <a:xfrm>
            <a:off x="285826" y="268291"/>
            <a:ext cx="6989400" cy="517522"/>
          </a:xfrm>
        </p:spPr>
        <p:txBody>
          <a:bodyPr/>
          <a:lstStyle/>
          <a:p>
            <a:r>
              <a:rPr lang="en-IN" dirty="0"/>
              <a:t>4. Attended, interval: A real-life scenario</a:t>
            </a:r>
          </a:p>
        </p:txBody>
      </p:sp>
      <p:grpSp>
        <p:nvGrpSpPr>
          <p:cNvPr id="8" name="Group 7">
            <a:extLst>
              <a:ext uri="{FF2B5EF4-FFF2-40B4-BE49-F238E27FC236}">
                <a16:creationId xmlns:a16="http://schemas.microsoft.com/office/drawing/2014/main" id="{0FE5CB02-3173-A685-2F39-5180128776B6}"/>
              </a:ext>
            </a:extLst>
          </p:cNvPr>
          <p:cNvGrpSpPr/>
          <p:nvPr/>
        </p:nvGrpSpPr>
        <p:grpSpPr>
          <a:xfrm>
            <a:off x="1470226" y="1278673"/>
            <a:ext cx="1228316" cy="1434117"/>
            <a:chOff x="2351637" y="652732"/>
            <a:chExt cx="1637754" cy="1912156"/>
          </a:xfrm>
        </p:grpSpPr>
        <p:sp>
          <p:nvSpPr>
            <p:cNvPr id="9" name="Rectangle 8">
              <a:extLst>
                <a:ext uri="{FF2B5EF4-FFF2-40B4-BE49-F238E27FC236}">
                  <a16:creationId xmlns:a16="http://schemas.microsoft.com/office/drawing/2014/main" id="{1627CF2D-747C-7F28-2053-C208BDF47B2D}"/>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10" name="Rectangle 9">
              <a:extLst>
                <a:ext uri="{FF2B5EF4-FFF2-40B4-BE49-F238E27FC236}">
                  <a16:creationId xmlns:a16="http://schemas.microsoft.com/office/drawing/2014/main" id="{DB81E253-0CFC-9406-B3B4-205FC0A53A7A}"/>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Trigger</a:t>
              </a:r>
            </a:p>
            <a:p>
              <a:pPr algn="ctr"/>
              <a:r>
                <a:rPr lang="en-US" sz="1013">
                  <a:solidFill>
                    <a:schemeClr val="tx1"/>
                  </a:solidFill>
                  <a:latin typeface="Arial" panose="020B0604020202020204" pitchFamily="34" charset="0"/>
                  <a:cs typeface="Arial" panose="020B0604020202020204" pitchFamily="34" charset="0"/>
                </a:rPr>
                <a:t>automation</a:t>
              </a:r>
            </a:p>
            <a:p>
              <a:pPr algn="ctr"/>
              <a:r>
                <a:rPr lang="en-US" sz="1013">
                  <a:solidFill>
                    <a:schemeClr val="tx1"/>
                  </a:solidFill>
                  <a:latin typeface="Arial" panose="020B0604020202020204" pitchFamily="34" charset="0"/>
                  <a:cs typeface="Arial" panose="020B0604020202020204" pitchFamily="34" charset="0"/>
                </a:rPr>
                <a:t>via hot key</a:t>
              </a:r>
              <a:endParaRPr lang="en-IN" sz="1013">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E6D8D6F-A235-4B39-87BB-38FE044FB2F0}"/>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 name="Straight Arrow Connector 12">
              <a:extLst>
                <a:ext uri="{FF2B5EF4-FFF2-40B4-BE49-F238E27FC236}">
                  <a16:creationId xmlns:a16="http://schemas.microsoft.com/office/drawing/2014/main" id="{B7A1E55C-2881-52B7-6AF6-ED5ED436BC73}"/>
                </a:ext>
              </a:extLst>
            </p:cNvPr>
            <p:cNvCxnSpPr>
              <a:cxnSpLocks/>
            </p:cNvCxnSpPr>
            <p:nvPr/>
          </p:nvCxnSpPr>
          <p:spPr>
            <a:xfrm rot="5400000">
              <a:off x="3100450" y="243317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EA5CF088-2986-6CB5-C271-24B6E2F323AF}"/>
              </a:ext>
            </a:extLst>
          </p:cNvPr>
          <p:cNvGrpSpPr/>
          <p:nvPr/>
        </p:nvGrpSpPr>
        <p:grpSpPr>
          <a:xfrm>
            <a:off x="1470226" y="2958914"/>
            <a:ext cx="1905258" cy="1236543"/>
            <a:chOff x="2351637" y="652732"/>
            <a:chExt cx="2540344" cy="1648724"/>
          </a:xfrm>
        </p:grpSpPr>
        <p:sp>
          <p:nvSpPr>
            <p:cNvPr id="15" name="Rectangle 14">
              <a:extLst>
                <a:ext uri="{FF2B5EF4-FFF2-40B4-BE49-F238E27FC236}">
                  <a16:creationId xmlns:a16="http://schemas.microsoft.com/office/drawing/2014/main" id="{AE9197F7-248C-218D-0521-92E03B5FC3D7}"/>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16" name="Rectangle 15">
              <a:extLst>
                <a:ext uri="{FF2B5EF4-FFF2-40B4-BE49-F238E27FC236}">
                  <a16:creationId xmlns:a16="http://schemas.microsoft.com/office/drawing/2014/main" id="{00A2CE6A-B31D-6D38-394F-62BF443699E0}"/>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Collate all</a:t>
              </a:r>
            </a:p>
            <a:p>
              <a:pPr algn="ctr"/>
              <a:r>
                <a:rPr lang="en-US" sz="1013">
                  <a:solidFill>
                    <a:schemeClr val="tx1"/>
                  </a:solidFill>
                  <a:latin typeface="Arial" panose="020B0604020202020204" pitchFamily="34" charset="0"/>
                  <a:cs typeface="Arial" panose="020B0604020202020204" pitchFamily="34" charset="0"/>
                </a:rPr>
                <a:t>relevant data</a:t>
              </a:r>
            </a:p>
            <a:p>
              <a:pPr algn="ctr"/>
              <a:r>
                <a:rPr lang="en-US" sz="1013">
                  <a:solidFill>
                    <a:schemeClr val="tx1"/>
                  </a:solidFill>
                  <a:latin typeface="Arial" panose="020B0604020202020204" pitchFamily="34" charset="0"/>
                  <a:cs typeface="Arial" panose="020B0604020202020204" pitchFamily="34" charset="0"/>
                </a:rPr>
                <a:t>from multiple</a:t>
              </a:r>
            </a:p>
            <a:p>
              <a:pPr algn="ctr"/>
              <a:r>
                <a:rPr lang="en-US" sz="1013">
                  <a:solidFill>
                    <a:schemeClr val="tx1"/>
                  </a:solidFill>
                  <a:latin typeface="Arial" panose="020B0604020202020204" pitchFamily="34" charset="0"/>
                  <a:cs typeface="Arial" panose="020B0604020202020204" pitchFamily="34" charset="0"/>
                </a:rPr>
                <a:t>sheets</a:t>
              </a:r>
              <a:endParaRPr lang="en-IN" sz="1013">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7A11A70-BDE0-E242-8CD0-DD2470C4E27E}"/>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Straight Arrow Connector 17">
              <a:extLst>
                <a:ext uri="{FF2B5EF4-FFF2-40B4-BE49-F238E27FC236}">
                  <a16:creationId xmlns:a16="http://schemas.microsoft.com/office/drawing/2014/main" id="{FF0320F7-3C6E-8CC0-45AB-0FC3BBB87A6B}"/>
                </a:ext>
              </a:extLst>
            </p:cNvPr>
            <p:cNvCxnSpPr>
              <a:cxnSpLocks/>
            </p:cNvCxnSpPr>
            <p:nvPr/>
          </p:nvCxnSpPr>
          <p:spPr>
            <a:xfrm>
              <a:off x="3989391" y="1535502"/>
              <a:ext cx="90259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F350CAFE-C4DE-87C9-D8CB-B7108ED364DD}"/>
              </a:ext>
            </a:extLst>
          </p:cNvPr>
          <p:cNvGrpSpPr/>
          <p:nvPr/>
        </p:nvGrpSpPr>
        <p:grpSpPr>
          <a:xfrm>
            <a:off x="5490295" y="1278673"/>
            <a:ext cx="1918934" cy="1236543"/>
            <a:chOff x="2351637" y="652732"/>
            <a:chExt cx="2558578" cy="1648724"/>
          </a:xfrm>
        </p:grpSpPr>
        <p:sp>
          <p:nvSpPr>
            <p:cNvPr id="20" name="Rectangle 19">
              <a:extLst>
                <a:ext uri="{FF2B5EF4-FFF2-40B4-BE49-F238E27FC236}">
                  <a16:creationId xmlns:a16="http://schemas.microsoft.com/office/drawing/2014/main" id="{A41F28FA-A66E-D06E-8DC1-E070495E842A}"/>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21" name="Rectangle 20">
              <a:extLst>
                <a:ext uri="{FF2B5EF4-FFF2-40B4-BE49-F238E27FC236}">
                  <a16:creationId xmlns:a16="http://schemas.microsoft.com/office/drawing/2014/main" id="{58ACF263-848C-293C-2764-4932C3809909}"/>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Verify data</a:t>
              </a:r>
              <a:endParaRPr lang="en-IN" sz="1013">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CF46E93-30C9-66C0-847A-66CD57CA67CB}"/>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3" name="Straight Arrow Connector 22">
              <a:extLst>
                <a:ext uri="{FF2B5EF4-FFF2-40B4-BE49-F238E27FC236}">
                  <a16:creationId xmlns:a16="http://schemas.microsoft.com/office/drawing/2014/main" id="{28DE6725-CA37-5CCB-5EE0-AAA77D279114}"/>
                </a:ext>
              </a:extLst>
            </p:cNvPr>
            <p:cNvCxnSpPr>
              <a:cxnSpLocks/>
            </p:cNvCxnSpPr>
            <p:nvPr/>
          </p:nvCxnSpPr>
          <p:spPr>
            <a:xfrm>
              <a:off x="3989391" y="1535502"/>
              <a:ext cx="92082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Oval 23">
            <a:extLst>
              <a:ext uri="{FF2B5EF4-FFF2-40B4-BE49-F238E27FC236}">
                <a16:creationId xmlns:a16="http://schemas.microsoft.com/office/drawing/2014/main" id="{D44BA6A9-CB43-6FE5-5E9A-8C45BB7079A4}"/>
              </a:ext>
            </a:extLst>
          </p:cNvPr>
          <p:cNvSpPr/>
          <p:nvPr/>
        </p:nvSpPr>
        <p:spPr>
          <a:xfrm>
            <a:off x="414134" y="1460581"/>
            <a:ext cx="755732" cy="755732"/>
          </a:xfrm>
          <a:prstGeom prst="ellipse">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25" name="Oval 24">
            <a:extLst>
              <a:ext uri="{FF2B5EF4-FFF2-40B4-BE49-F238E27FC236}">
                <a16:creationId xmlns:a16="http://schemas.microsoft.com/office/drawing/2014/main" id="{DD55560B-BF21-AB06-2ABA-9CC0412A5D1F}"/>
              </a:ext>
            </a:extLst>
          </p:cNvPr>
          <p:cNvSpPr/>
          <p:nvPr/>
        </p:nvSpPr>
        <p:spPr>
          <a:xfrm>
            <a:off x="414134" y="3107108"/>
            <a:ext cx="755732" cy="755732"/>
          </a:xfrm>
          <a:prstGeom prst="ellipse">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pic>
        <p:nvPicPr>
          <p:cNvPr id="27" name="Graphic 26">
            <a:extLst>
              <a:ext uri="{FF2B5EF4-FFF2-40B4-BE49-F238E27FC236}">
                <a16:creationId xmlns:a16="http://schemas.microsoft.com/office/drawing/2014/main" id="{AFDB6C87-2CDB-F951-71BB-9082CCB6C26C}"/>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1957" y="1538404"/>
            <a:ext cx="600086" cy="600086"/>
          </a:xfrm>
          <a:prstGeom prst="rect">
            <a:avLst/>
          </a:prstGeom>
        </p:spPr>
      </p:pic>
      <p:grpSp>
        <p:nvGrpSpPr>
          <p:cNvPr id="28" name="Group 27">
            <a:extLst>
              <a:ext uri="{FF2B5EF4-FFF2-40B4-BE49-F238E27FC236}">
                <a16:creationId xmlns:a16="http://schemas.microsoft.com/office/drawing/2014/main" id="{717A4F9C-7F30-CF3F-D05F-1C2AD4130FA9}"/>
              </a:ext>
            </a:extLst>
          </p:cNvPr>
          <p:cNvGrpSpPr/>
          <p:nvPr/>
        </p:nvGrpSpPr>
        <p:grpSpPr>
          <a:xfrm>
            <a:off x="5471180" y="2789443"/>
            <a:ext cx="1255916" cy="1443304"/>
            <a:chOff x="2351637" y="268892"/>
            <a:chExt cx="1674554" cy="1924405"/>
          </a:xfrm>
        </p:grpSpPr>
        <p:sp>
          <p:nvSpPr>
            <p:cNvPr id="29" name="Rectangle 28">
              <a:extLst>
                <a:ext uri="{FF2B5EF4-FFF2-40B4-BE49-F238E27FC236}">
                  <a16:creationId xmlns:a16="http://schemas.microsoft.com/office/drawing/2014/main" id="{4D902CE8-1440-4A2E-06FB-A96B98D1C323}"/>
                </a:ext>
              </a:extLst>
            </p:cNvPr>
            <p:cNvSpPr/>
            <p:nvPr/>
          </p:nvSpPr>
          <p:spPr>
            <a:xfrm>
              <a:off x="2485626" y="532324"/>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30" name="Rectangle 29">
              <a:extLst>
                <a:ext uri="{FF2B5EF4-FFF2-40B4-BE49-F238E27FC236}">
                  <a16:creationId xmlns:a16="http://schemas.microsoft.com/office/drawing/2014/main" id="{1B6354B6-C77B-E92C-5D40-F08F6B9E0E76}"/>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Pass data</a:t>
              </a:r>
            </a:p>
            <a:p>
              <a:pPr algn="ctr"/>
              <a:r>
                <a:rPr lang="en-US" sz="1013">
                  <a:solidFill>
                    <a:schemeClr val="tx1"/>
                  </a:solidFill>
                  <a:latin typeface="Arial" panose="020B0604020202020204" pitchFamily="34" charset="0"/>
                  <a:cs typeface="Arial" panose="020B0604020202020204" pitchFamily="34" charset="0"/>
                </a:rPr>
                <a:t>back for</a:t>
              </a:r>
            </a:p>
            <a:p>
              <a:pPr algn="ctr"/>
              <a:r>
                <a:rPr lang="en-US" sz="1013">
                  <a:solidFill>
                    <a:schemeClr val="tx1"/>
                  </a:solidFill>
                  <a:latin typeface="Arial" panose="020B0604020202020204" pitchFamily="34" charset="0"/>
                  <a:cs typeface="Arial" panose="020B0604020202020204" pitchFamily="34" charset="0"/>
                </a:rPr>
                <a:t>verification</a:t>
              </a:r>
              <a:endParaRPr lang="en-IN" sz="1013">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5B1D0FDD-3FC8-6606-051A-65BE7917971D}"/>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2" name="Straight Arrow Connector 31">
              <a:extLst>
                <a:ext uri="{FF2B5EF4-FFF2-40B4-BE49-F238E27FC236}">
                  <a16:creationId xmlns:a16="http://schemas.microsoft.com/office/drawing/2014/main" id="{B6BC6A3F-6072-51B4-2207-5DC6469C64FC}"/>
                </a:ext>
              </a:extLst>
            </p:cNvPr>
            <p:cNvCxnSpPr>
              <a:cxnSpLocks/>
            </p:cNvCxnSpPr>
            <p:nvPr/>
          </p:nvCxnSpPr>
          <p:spPr>
            <a:xfrm rot="16200000">
              <a:off x="3124192" y="400608"/>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58F6264F-2B3B-5B66-29D4-5457998F0AFE}"/>
              </a:ext>
            </a:extLst>
          </p:cNvPr>
          <p:cNvGrpSpPr/>
          <p:nvPr/>
        </p:nvGrpSpPr>
        <p:grpSpPr>
          <a:xfrm>
            <a:off x="7523878" y="1255519"/>
            <a:ext cx="1228316" cy="1434117"/>
            <a:chOff x="2351637" y="652732"/>
            <a:chExt cx="1637754" cy="1912156"/>
          </a:xfrm>
        </p:grpSpPr>
        <p:sp>
          <p:nvSpPr>
            <p:cNvPr id="34" name="Rectangle 33">
              <a:extLst>
                <a:ext uri="{FF2B5EF4-FFF2-40B4-BE49-F238E27FC236}">
                  <a16:creationId xmlns:a16="http://schemas.microsoft.com/office/drawing/2014/main" id="{A26B3175-E8FF-440F-5B4D-126DAF40C272}"/>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35" name="Rectangle 34">
              <a:extLst>
                <a:ext uri="{FF2B5EF4-FFF2-40B4-BE49-F238E27FC236}">
                  <a16:creationId xmlns:a16="http://schemas.microsoft.com/office/drawing/2014/main" id="{A08390D6-91E8-5ED8-DA3E-DADE944F58DC}"/>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Trigger</a:t>
              </a:r>
            </a:p>
            <a:p>
              <a:pPr algn="ctr"/>
              <a:r>
                <a:rPr lang="en-US" sz="1013">
                  <a:solidFill>
                    <a:schemeClr val="tx1"/>
                  </a:solidFill>
                  <a:latin typeface="Arial" panose="020B0604020202020204" pitchFamily="34" charset="0"/>
                  <a:cs typeface="Arial" panose="020B0604020202020204" pitchFamily="34" charset="0"/>
                </a:rPr>
                <a:t>automation</a:t>
              </a:r>
            </a:p>
            <a:p>
              <a:pPr algn="ctr"/>
              <a:r>
                <a:rPr lang="en-US" sz="1013">
                  <a:solidFill>
                    <a:schemeClr val="tx1"/>
                  </a:solidFill>
                  <a:latin typeface="Arial" panose="020B0604020202020204" pitchFamily="34" charset="0"/>
                  <a:cs typeface="Arial" panose="020B0604020202020204" pitchFamily="34" charset="0"/>
                </a:rPr>
                <a:t>with hot key</a:t>
              </a:r>
            </a:p>
          </p:txBody>
        </p:sp>
        <p:sp>
          <p:nvSpPr>
            <p:cNvPr id="36" name="Rectangle 35">
              <a:extLst>
                <a:ext uri="{FF2B5EF4-FFF2-40B4-BE49-F238E27FC236}">
                  <a16:creationId xmlns:a16="http://schemas.microsoft.com/office/drawing/2014/main" id="{018A64B7-3B04-D268-37EE-E9FA628539D8}"/>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7" name="Straight Arrow Connector 36">
              <a:extLst>
                <a:ext uri="{FF2B5EF4-FFF2-40B4-BE49-F238E27FC236}">
                  <a16:creationId xmlns:a16="http://schemas.microsoft.com/office/drawing/2014/main" id="{55E26CBE-AB09-58B6-9716-90347B00BAF6}"/>
                </a:ext>
              </a:extLst>
            </p:cNvPr>
            <p:cNvCxnSpPr>
              <a:cxnSpLocks/>
            </p:cNvCxnSpPr>
            <p:nvPr/>
          </p:nvCxnSpPr>
          <p:spPr>
            <a:xfrm rot="5400000">
              <a:off x="3100450" y="243317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1DAD397E-5F69-201D-FC88-57C073322209}"/>
              </a:ext>
            </a:extLst>
          </p:cNvPr>
          <p:cNvGrpSpPr/>
          <p:nvPr/>
        </p:nvGrpSpPr>
        <p:grpSpPr>
          <a:xfrm>
            <a:off x="7538657" y="2958914"/>
            <a:ext cx="1228316" cy="1236543"/>
            <a:chOff x="2351637" y="652732"/>
            <a:chExt cx="1637754" cy="1648724"/>
          </a:xfrm>
        </p:grpSpPr>
        <p:sp>
          <p:nvSpPr>
            <p:cNvPr id="39" name="Rectangle 38">
              <a:extLst>
                <a:ext uri="{FF2B5EF4-FFF2-40B4-BE49-F238E27FC236}">
                  <a16:creationId xmlns:a16="http://schemas.microsoft.com/office/drawing/2014/main" id="{20B84715-CCE3-6688-3317-D802B5445046}"/>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40" name="Rectangle 39">
              <a:extLst>
                <a:ext uri="{FF2B5EF4-FFF2-40B4-BE49-F238E27FC236}">
                  <a16:creationId xmlns:a16="http://schemas.microsoft.com/office/drawing/2014/main" id="{EF1AA324-C022-8AEF-4EEC-FF88DA702D01}"/>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Create and</a:t>
              </a:r>
            </a:p>
            <a:p>
              <a:pPr algn="ctr"/>
              <a:r>
                <a:rPr lang="en-US" sz="1013">
                  <a:solidFill>
                    <a:schemeClr val="tx1"/>
                  </a:solidFill>
                  <a:latin typeface="Arial" panose="020B0604020202020204" pitchFamily="34" charset="0"/>
                  <a:cs typeface="Arial" panose="020B0604020202020204" pitchFamily="34" charset="0"/>
                </a:rPr>
                <a:t>send report</a:t>
              </a:r>
              <a:endParaRPr lang="en-IN" sz="1013">
                <a:solidFill>
                  <a:schemeClr val="tx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51793165-B040-DA2D-945C-B6AFE41C4FBB}"/>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2" name="Group 41">
            <a:extLst>
              <a:ext uri="{FF2B5EF4-FFF2-40B4-BE49-F238E27FC236}">
                <a16:creationId xmlns:a16="http://schemas.microsoft.com/office/drawing/2014/main" id="{CD2AD5B9-BFE8-B639-B7BD-8A24D226851D}"/>
              </a:ext>
            </a:extLst>
          </p:cNvPr>
          <p:cNvGrpSpPr/>
          <p:nvPr/>
        </p:nvGrpSpPr>
        <p:grpSpPr>
          <a:xfrm>
            <a:off x="3450659" y="2958914"/>
            <a:ext cx="1905258" cy="1236543"/>
            <a:chOff x="2351637" y="652732"/>
            <a:chExt cx="2540344" cy="1648724"/>
          </a:xfrm>
        </p:grpSpPr>
        <p:sp>
          <p:nvSpPr>
            <p:cNvPr id="43" name="Rectangle 42">
              <a:extLst>
                <a:ext uri="{FF2B5EF4-FFF2-40B4-BE49-F238E27FC236}">
                  <a16:creationId xmlns:a16="http://schemas.microsoft.com/office/drawing/2014/main" id="{AA5E04C1-78BF-9E8C-A660-950A404B2F8D}"/>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44" name="Rectangle 43">
              <a:extLst>
                <a:ext uri="{FF2B5EF4-FFF2-40B4-BE49-F238E27FC236}">
                  <a16:creationId xmlns:a16="http://schemas.microsoft.com/office/drawing/2014/main" id="{3A7A24EE-82E3-1D43-5FE0-3B008408F814}"/>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Aggregate</a:t>
              </a:r>
            </a:p>
            <a:p>
              <a:pPr algn="ctr"/>
              <a:r>
                <a:rPr lang="en-US" sz="1013">
                  <a:solidFill>
                    <a:schemeClr val="tx1"/>
                  </a:solidFill>
                  <a:latin typeface="Arial" panose="020B0604020202020204" pitchFamily="34" charset="0"/>
                  <a:cs typeface="Arial" panose="020B0604020202020204" pitchFamily="34" charset="0"/>
                </a:rPr>
                <a:t>and</a:t>
              </a:r>
            </a:p>
            <a:p>
              <a:pPr algn="ctr"/>
              <a:r>
                <a:rPr lang="en-US" sz="1013">
                  <a:solidFill>
                    <a:schemeClr val="tx1"/>
                  </a:solidFill>
                  <a:latin typeface="Arial" panose="020B0604020202020204" pitchFamily="34" charset="0"/>
                  <a:cs typeface="Arial" panose="020B0604020202020204" pitchFamily="34" charset="0"/>
                </a:rPr>
                <a:t>manipulate data</a:t>
              </a:r>
              <a:endParaRPr lang="en-IN" sz="1013">
                <a:solidFill>
                  <a:schemeClr val="tx1"/>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4A78D335-1953-8E34-E7F3-21C8B4E597E4}"/>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6" name="Straight Arrow Connector 45">
              <a:extLst>
                <a:ext uri="{FF2B5EF4-FFF2-40B4-BE49-F238E27FC236}">
                  <a16:creationId xmlns:a16="http://schemas.microsoft.com/office/drawing/2014/main" id="{38078127-9055-27AB-FF49-241A7D138447}"/>
                </a:ext>
              </a:extLst>
            </p:cNvPr>
            <p:cNvCxnSpPr>
              <a:cxnSpLocks/>
            </p:cNvCxnSpPr>
            <p:nvPr/>
          </p:nvCxnSpPr>
          <p:spPr>
            <a:xfrm>
              <a:off x="3989391" y="1535502"/>
              <a:ext cx="90259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060FACA0-F934-A526-B539-698CA15D83DD}"/>
              </a:ext>
            </a:extLst>
          </p:cNvPr>
          <p:cNvGrpSpPr/>
          <p:nvPr/>
        </p:nvGrpSpPr>
        <p:grpSpPr>
          <a:xfrm>
            <a:off x="545254" y="3239569"/>
            <a:ext cx="518926" cy="473510"/>
            <a:chOff x="690692" y="4365724"/>
            <a:chExt cx="691901" cy="631347"/>
          </a:xfrm>
        </p:grpSpPr>
        <p:sp>
          <p:nvSpPr>
            <p:cNvPr id="49" name="Freeform: Shape 48">
              <a:extLst>
                <a:ext uri="{FF2B5EF4-FFF2-40B4-BE49-F238E27FC236}">
                  <a16:creationId xmlns:a16="http://schemas.microsoft.com/office/drawing/2014/main" id="{28B1DFCA-0A67-50EE-4071-FD5400769DA0}"/>
                </a:ext>
              </a:extLst>
            </p:cNvPr>
            <p:cNvSpPr/>
            <p:nvPr/>
          </p:nvSpPr>
          <p:spPr>
            <a:xfrm>
              <a:off x="785828" y="4543294"/>
              <a:ext cx="501628" cy="453777"/>
            </a:xfrm>
            <a:custGeom>
              <a:avLst/>
              <a:gdLst>
                <a:gd name="connsiteX0" fmla="*/ 0 w 501628"/>
                <a:gd name="connsiteY0" fmla="*/ 0 h 453777"/>
                <a:gd name="connsiteX1" fmla="*/ 224387 w 501628"/>
                <a:gd name="connsiteY1" fmla="*/ 0 h 453777"/>
                <a:gd name="connsiteX2" fmla="*/ 224387 w 501628"/>
                <a:gd name="connsiteY2" fmla="*/ 25946 h 453777"/>
                <a:gd name="connsiteX3" fmla="*/ 25946 w 501628"/>
                <a:gd name="connsiteY3" fmla="*/ 25946 h 453777"/>
                <a:gd name="connsiteX4" fmla="*/ 25946 w 501628"/>
                <a:gd name="connsiteY4" fmla="*/ 337302 h 453777"/>
                <a:gd name="connsiteX5" fmla="*/ 307929 w 501628"/>
                <a:gd name="connsiteY5" fmla="*/ 337302 h 453777"/>
                <a:gd name="connsiteX6" fmla="*/ 396402 w 501628"/>
                <a:gd name="connsiteY6" fmla="*/ 402451 h 453777"/>
                <a:gd name="connsiteX7" fmla="*/ 396402 w 501628"/>
                <a:gd name="connsiteY7" fmla="*/ 337302 h 453777"/>
                <a:gd name="connsiteX8" fmla="*/ 475682 w 501628"/>
                <a:gd name="connsiteY8" fmla="*/ 337302 h 453777"/>
                <a:gd name="connsiteX9" fmla="*/ 475682 w 501628"/>
                <a:gd name="connsiteY9" fmla="*/ 25946 h 453777"/>
                <a:gd name="connsiteX10" fmla="*/ 277242 w 501628"/>
                <a:gd name="connsiteY10" fmla="*/ 25946 h 453777"/>
                <a:gd name="connsiteX11" fmla="*/ 277242 w 501628"/>
                <a:gd name="connsiteY11" fmla="*/ 0 h 453777"/>
                <a:gd name="connsiteX12" fmla="*/ 501629 w 501628"/>
                <a:gd name="connsiteY12" fmla="*/ 0 h 453777"/>
                <a:gd name="connsiteX13" fmla="*/ 501629 w 501628"/>
                <a:gd name="connsiteY13" fmla="*/ 363248 h 453777"/>
                <a:gd name="connsiteX14" fmla="*/ 422348 w 501628"/>
                <a:gd name="connsiteY14" fmla="*/ 363248 h 453777"/>
                <a:gd name="connsiteX15" fmla="*/ 422348 w 501628"/>
                <a:gd name="connsiteY15" fmla="*/ 453778 h 453777"/>
                <a:gd name="connsiteX16" fmla="*/ 299407 w 501628"/>
                <a:gd name="connsiteY16" fmla="*/ 363248 h 453777"/>
                <a:gd name="connsiteX17" fmla="*/ 0 w 501628"/>
                <a:gd name="connsiteY17" fmla="*/ 363248 h 453777"/>
                <a:gd name="connsiteX18" fmla="*/ 0 w 501628"/>
                <a:gd name="connsiteY18" fmla="*/ 0 h 45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628" h="453777">
                  <a:moveTo>
                    <a:pt x="0" y="0"/>
                  </a:moveTo>
                  <a:lnTo>
                    <a:pt x="224387" y="0"/>
                  </a:lnTo>
                  <a:lnTo>
                    <a:pt x="224387" y="25946"/>
                  </a:lnTo>
                  <a:lnTo>
                    <a:pt x="25946" y="25946"/>
                  </a:lnTo>
                  <a:lnTo>
                    <a:pt x="25946" y="337302"/>
                  </a:lnTo>
                  <a:lnTo>
                    <a:pt x="307929" y="337302"/>
                  </a:lnTo>
                  <a:lnTo>
                    <a:pt x="396402" y="402451"/>
                  </a:lnTo>
                  <a:lnTo>
                    <a:pt x="396402" y="337302"/>
                  </a:lnTo>
                  <a:lnTo>
                    <a:pt x="475682" y="337302"/>
                  </a:lnTo>
                  <a:lnTo>
                    <a:pt x="475682" y="25946"/>
                  </a:lnTo>
                  <a:lnTo>
                    <a:pt x="277242" y="25946"/>
                  </a:lnTo>
                  <a:lnTo>
                    <a:pt x="277242" y="0"/>
                  </a:lnTo>
                  <a:lnTo>
                    <a:pt x="501629" y="0"/>
                  </a:lnTo>
                  <a:lnTo>
                    <a:pt x="501629" y="363248"/>
                  </a:lnTo>
                  <a:lnTo>
                    <a:pt x="422348" y="363248"/>
                  </a:lnTo>
                  <a:lnTo>
                    <a:pt x="422348" y="453778"/>
                  </a:lnTo>
                  <a:lnTo>
                    <a:pt x="299407" y="363248"/>
                  </a:lnTo>
                  <a:lnTo>
                    <a:pt x="0" y="363248"/>
                  </a:lnTo>
                  <a:lnTo>
                    <a:pt x="0" y="0"/>
                  </a:lnTo>
                  <a:close/>
                </a:path>
              </a:pathLst>
            </a:custGeom>
            <a:solidFill>
              <a:schemeClr val="bg1"/>
            </a:solidFill>
            <a:ln w="8632" cap="flat">
              <a:no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9FD34825-F3BA-CEF8-DD91-AE10E379A0A6}"/>
                </a:ext>
              </a:extLst>
            </p:cNvPr>
            <p:cNvSpPr/>
            <p:nvPr/>
          </p:nvSpPr>
          <p:spPr>
            <a:xfrm>
              <a:off x="942367" y="4773179"/>
              <a:ext cx="195636" cy="46875"/>
            </a:xfrm>
            <a:custGeom>
              <a:avLst/>
              <a:gdLst>
                <a:gd name="connsiteX0" fmla="*/ 97818 w 195636"/>
                <a:gd name="connsiteY0" fmla="*/ 20929 h 46875"/>
                <a:gd name="connsiteX1" fmla="*/ 182220 w 195636"/>
                <a:gd name="connsiteY1" fmla="*/ 0 h 46875"/>
                <a:gd name="connsiteX2" fmla="*/ 195637 w 195636"/>
                <a:gd name="connsiteY2" fmla="*/ 22208 h 46875"/>
                <a:gd name="connsiteX3" fmla="*/ 97818 w 195636"/>
                <a:gd name="connsiteY3" fmla="*/ 46875 h 46875"/>
                <a:gd name="connsiteX4" fmla="*/ 0 w 195636"/>
                <a:gd name="connsiteY4" fmla="*/ 22208 h 46875"/>
                <a:gd name="connsiteX5" fmla="*/ 13416 w 195636"/>
                <a:gd name="connsiteY5" fmla="*/ 0 h 46875"/>
                <a:gd name="connsiteX6" fmla="*/ 97818 w 195636"/>
                <a:gd name="connsiteY6" fmla="*/ 20929 h 4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36" h="46875">
                  <a:moveTo>
                    <a:pt x="97818" y="20929"/>
                  </a:moveTo>
                  <a:cubicBezTo>
                    <a:pt x="129026" y="20929"/>
                    <a:pt x="159541" y="13701"/>
                    <a:pt x="182220" y="0"/>
                  </a:cubicBezTo>
                  <a:lnTo>
                    <a:pt x="195637" y="22208"/>
                  </a:lnTo>
                  <a:cubicBezTo>
                    <a:pt x="167997" y="38906"/>
                    <a:pt x="132561" y="46875"/>
                    <a:pt x="97818" y="46875"/>
                  </a:cubicBezTo>
                  <a:cubicBezTo>
                    <a:pt x="63075" y="46875"/>
                    <a:pt x="27640" y="38906"/>
                    <a:pt x="0" y="22208"/>
                  </a:cubicBezTo>
                  <a:lnTo>
                    <a:pt x="13416" y="0"/>
                  </a:lnTo>
                  <a:cubicBezTo>
                    <a:pt x="36096" y="13701"/>
                    <a:pt x="66610" y="20929"/>
                    <a:pt x="97818" y="20929"/>
                  </a:cubicBezTo>
                  <a:close/>
                </a:path>
              </a:pathLst>
            </a:custGeom>
            <a:solidFill>
              <a:schemeClr val="bg1"/>
            </a:solidFill>
            <a:ln w="8632" cap="flat">
              <a:no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FDA60157-C02C-8FB4-6B82-501BD1B5B079}"/>
                </a:ext>
              </a:extLst>
            </p:cNvPr>
            <p:cNvSpPr/>
            <p:nvPr/>
          </p:nvSpPr>
          <p:spPr>
            <a:xfrm>
              <a:off x="901539" y="4365724"/>
              <a:ext cx="257236" cy="76996"/>
            </a:xfrm>
            <a:custGeom>
              <a:avLst/>
              <a:gdLst>
                <a:gd name="connsiteX0" fmla="*/ 0 w 257236"/>
                <a:gd name="connsiteY0" fmla="*/ 58649 h 76996"/>
                <a:gd name="connsiteX1" fmla="*/ 9174 w 257236"/>
                <a:gd name="connsiteY1" fmla="*/ 49476 h 76996"/>
                <a:gd name="connsiteX2" fmla="*/ 248064 w 257236"/>
                <a:gd name="connsiteY2" fmla="*/ 49476 h 76996"/>
                <a:gd name="connsiteX3" fmla="*/ 257237 w 257236"/>
                <a:gd name="connsiteY3" fmla="*/ 58649 h 76996"/>
                <a:gd name="connsiteX4" fmla="*/ 238890 w 257236"/>
                <a:gd name="connsiteY4" fmla="*/ 76996 h 76996"/>
                <a:gd name="connsiteX5" fmla="*/ 229717 w 257236"/>
                <a:gd name="connsiteY5" fmla="*/ 67823 h 76996"/>
                <a:gd name="connsiteX6" fmla="*/ 27520 w 257236"/>
                <a:gd name="connsiteY6" fmla="*/ 67823 h 76996"/>
                <a:gd name="connsiteX7" fmla="*/ 18347 w 257236"/>
                <a:gd name="connsiteY7" fmla="*/ 76996 h 76996"/>
                <a:gd name="connsiteX8" fmla="*/ 0 w 257236"/>
                <a:gd name="connsiteY8" fmla="*/ 58649 h 7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36" h="76996">
                  <a:moveTo>
                    <a:pt x="0" y="58649"/>
                  </a:moveTo>
                  <a:lnTo>
                    <a:pt x="9174" y="49476"/>
                  </a:lnTo>
                  <a:cubicBezTo>
                    <a:pt x="75141" y="-16492"/>
                    <a:pt x="182096" y="-16492"/>
                    <a:pt x="248064" y="49476"/>
                  </a:cubicBezTo>
                  <a:lnTo>
                    <a:pt x="257237" y="58649"/>
                  </a:lnTo>
                  <a:lnTo>
                    <a:pt x="238890" y="76996"/>
                  </a:lnTo>
                  <a:lnTo>
                    <a:pt x="229717" y="67823"/>
                  </a:lnTo>
                  <a:cubicBezTo>
                    <a:pt x="173882" y="11988"/>
                    <a:pt x="83355" y="11988"/>
                    <a:pt x="27520" y="67823"/>
                  </a:cubicBezTo>
                  <a:lnTo>
                    <a:pt x="18347" y="76996"/>
                  </a:lnTo>
                  <a:lnTo>
                    <a:pt x="0" y="58649"/>
                  </a:lnTo>
                  <a:close/>
                </a:path>
              </a:pathLst>
            </a:custGeom>
            <a:solidFill>
              <a:schemeClr val="bg1"/>
            </a:solidFill>
            <a:ln w="8632" cap="flat">
              <a:noFill/>
              <a:prstDash val="solid"/>
              <a:miter/>
            </a:ln>
          </p:spPr>
          <p:txBody>
            <a:bodyPr rtlCol="0" anchor="ctr"/>
            <a:lstStyle/>
            <a:p>
              <a:endParaRPr lang="en-IN"/>
            </a:p>
          </p:txBody>
        </p:sp>
        <p:sp>
          <p:nvSpPr>
            <p:cNvPr id="52" name="Freeform: Shape 51">
              <a:extLst>
                <a:ext uri="{FF2B5EF4-FFF2-40B4-BE49-F238E27FC236}">
                  <a16:creationId xmlns:a16="http://schemas.microsoft.com/office/drawing/2014/main" id="{7850124D-0217-BBC9-7340-19E21B2EC302}"/>
                </a:ext>
              </a:extLst>
            </p:cNvPr>
            <p:cNvSpPr/>
            <p:nvPr/>
          </p:nvSpPr>
          <p:spPr>
            <a:xfrm>
              <a:off x="979509" y="4448156"/>
              <a:ext cx="110208" cy="46545"/>
            </a:xfrm>
            <a:custGeom>
              <a:avLst/>
              <a:gdLst>
                <a:gd name="connsiteX0" fmla="*/ 0 w 110208"/>
                <a:gd name="connsiteY0" fmla="*/ 28199 h 46545"/>
                <a:gd name="connsiteX1" fmla="*/ 9174 w 110208"/>
                <a:gd name="connsiteY1" fmla="*/ 19025 h 46545"/>
                <a:gd name="connsiteX2" fmla="*/ 101035 w 110208"/>
                <a:gd name="connsiteY2" fmla="*/ 19025 h 46545"/>
                <a:gd name="connsiteX3" fmla="*/ 110209 w 110208"/>
                <a:gd name="connsiteY3" fmla="*/ 28199 h 46545"/>
                <a:gd name="connsiteX4" fmla="*/ 91862 w 110208"/>
                <a:gd name="connsiteY4" fmla="*/ 46546 h 46545"/>
                <a:gd name="connsiteX5" fmla="*/ 82688 w 110208"/>
                <a:gd name="connsiteY5" fmla="*/ 37372 h 46545"/>
                <a:gd name="connsiteX6" fmla="*/ 27520 w 110208"/>
                <a:gd name="connsiteY6" fmla="*/ 37372 h 46545"/>
                <a:gd name="connsiteX7" fmla="*/ 18347 w 110208"/>
                <a:gd name="connsiteY7" fmla="*/ 46546 h 46545"/>
                <a:gd name="connsiteX8" fmla="*/ 0 w 110208"/>
                <a:gd name="connsiteY8" fmla="*/ 28199 h 4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8" h="46545">
                  <a:moveTo>
                    <a:pt x="0" y="28199"/>
                  </a:moveTo>
                  <a:lnTo>
                    <a:pt x="9174" y="19025"/>
                  </a:lnTo>
                  <a:cubicBezTo>
                    <a:pt x="34541" y="-6342"/>
                    <a:pt x="75668" y="-6342"/>
                    <a:pt x="101035" y="19025"/>
                  </a:cubicBezTo>
                  <a:lnTo>
                    <a:pt x="110209" y="28199"/>
                  </a:lnTo>
                  <a:lnTo>
                    <a:pt x="91862" y="46546"/>
                  </a:lnTo>
                  <a:lnTo>
                    <a:pt x="82688" y="37372"/>
                  </a:lnTo>
                  <a:cubicBezTo>
                    <a:pt x="67454" y="22138"/>
                    <a:pt x="42754" y="22138"/>
                    <a:pt x="27520" y="37372"/>
                  </a:cubicBezTo>
                  <a:lnTo>
                    <a:pt x="18347" y="46546"/>
                  </a:lnTo>
                  <a:lnTo>
                    <a:pt x="0" y="28199"/>
                  </a:lnTo>
                  <a:close/>
                </a:path>
              </a:pathLst>
            </a:custGeom>
            <a:solidFill>
              <a:schemeClr val="bg1"/>
            </a:solidFill>
            <a:ln w="8632" cap="flat">
              <a:noFill/>
              <a:prstDash val="solid"/>
              <a:miter/>
            </a:ln>
          </p:spPr>
          <p:txBody>
            <a:bodyPr rtlCol="0" anchor="ctr"/>
            <a:lstStyle/>
            <a:p>
              <a:endParaRPr lang="en-IN"/>
            </a:p>
          </p:txBody>
        </p:sp>
        <p:sp>
          <p:nvSpPr>
            <p:cNvPr id="53" name="Freeform: Shape 52">
              <a:extLst>
                <a:ext uri="{FF2B5EF4-FFF2-40B4-BE49-F238E27FC236}">
                  <a16:creationId xmlns:a16="http://schemas.microsoft.com/office/drawing/2014/main" id="{71FE2E6E-D406-7275-578B-C465B22A9A8C}"/>
                </a:ext>
              </a:extLst>
            </p:cNvPr>
            <p:cNvSpPr/>
            <p:nvPr/>
          </p:nvSpPr>
          <p:spPr>
            <a:xfrm>
              <a:off x="690692" y="4638430"/>
              <a:ext cx="51892" cy="155677"/>
            </a:xfrm>
            <a:custGeom>
              <a:avLst/>
              <a:gdLst>
                <a:gd name="connsiteX0" fmla="*/ 0 w 51892"/>
                <a:gd name="connsiteY0" fmla="*/ 155678 h 155677"/>
                <a:gd name="connsiteX1" fmla="*/ 51893 w 51892"/>
                <a:gd name="connsiteY1" fmla="*/ 155678 h 155677"/>
                <a:gd name="connsiteX2" fmla="*/ 51893 w 51892"/>
                <a:gd name="connsiteY2" fmla="*/ 129732 h 155677"/>
                <a:gd name="connsiteX3" fmla="*/ 25946 w 51892"/>
                <a:gd name="connsiteY3" fmla="*/ 129732 h 155677"/>
                <a:gd name="connsiteX4" fmla="*/ 25946 w 51892"/>
                <a:gd name="connsiteY4" fmla="*/ 25946 h 155677"/>
                <a:gd name="connsiteX5" fmla="*/ 51893 w 51892"/>
                <a:gd name="connsiteY5" fmla="*/ 25946 h 155677"/>
                <a:gd name="connsiteX6" fmla="*/ 51893 w 51892"/>
                <a:gd name="connsiteY6" fmla="*/ 0 h 155677"/>
                <a:gd name="connsiteX7" fmla="*/ 0 w 51892"/>
                <a:gd name="connsiteY7" fmla="*/ 0 h 155677"/>
                <a:gd name="connsiteX8" fmla="*/ 0 w 51892"/>
                <a:gd name="connsiteY8" fmla="*/ 155678 h 15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92" h="155677">
                  <a:moveTo>
                    <a:pt x="0" y="155678"/>
                  </a:moveTo>
                  <a:lnTo>
                    <a:pt x="51893" y="155678"/>
                  </a:lnTo>
                  <a:lnTo>
                    <a:pt x="51893" y="129732"/>
                  </a:lnTo>
                  <a:lnTo>
                    <a:pt x="25946" y="129732"/>
                  </a:lnTo>
                  <a:lnTo>
                    <a:pt x="25946" y="25946"/>
                  </a:lnTo>
                  <a:lnTo>
                    <a:pt x="51893" y="25946"/>
                  </a:lnTo>
                  <a:lnTo>
                    <a:pt x="51893" y="0"/>
                  </a:lnTo>
                  <a:lnTo>
                    <a:pt x="0" y="0"/>
                  </a:lnTo>
                  <a:lnTo>
                    <a:pt x="0" y="155678"/>
                  </a:lnTo>
                  <a:close/>
                </a:path>
              </a:pathLst>
            </a:custGeom>
            <a:solidFill>
              <a:schemeClr val="bg1"/>
            </a:solidFill>
            <a:ln w="8632" cap="flat">
              <a:noFill/>
              <a:prstDash val="solid"/>
              <a:miter/>
            </a:ln>
          </p:spPr>
          <p:txBody>
            <a:bodyPr rtlCol="0" anchor="ctr"/>
            <a:lstStyle/>
            <a:p>
              <a:endParaRPr lang="en-IN"/>
            </a:p>
          </p:txBody>
        </p:sp>
        <p:sp>
          <p:nvSpPr>
            <p:cNvPr id="54" name="Freeform: Shape 53">
              <a:extLst>
                <a:ext uri="{FF2B5EF4-FFF2-40B4-BE49-F238E27FC236}">
                  <a16:creationId xmlns:a16="http://schemas.microsoft.com/office/drawing/2014/main" id="{5BEC6375-3508-DE40-872B-F53157717528}"/>
                </a:ext>
              </a:extLst>
            </p:cNvPr>
            <p:cNvSpPr/>
            <p:nvPr/>
          </p:nvSpPr>
          <p:spPr>
            <a:xfrm>
              <a:off x="1330701" y="4638430"/>
              <a:ext cx="51892" cy="155677"/>
            </a:xfrm>
            <a:custGeom>
              <a:avLst/>
              <a:gdLst>
                <a:gd name="connsiteX0" fmla="*/ 51893 w 51892"/>
                <a:gd name="connsiteY0" fmla="*/ 155678 h 155677"/>
                <a:gd name="connsiteX1" fmla="*/ 0 w 51892"/>
                <a:gd name="connsiteY1" fmla="*/ 155678 h 155677"/>
                <a:gd name="connsiteX2" fmla="*/ 0 w 51892"/>
                <a:gd name="connsiteY2" fmla="*/ 129732 h 155677"/>
                <a:gd name="connsiteX3" fmla="*/ 25946 w 51892"/>
                <a:gd name="connsiteY3" fmla="*/ 129732 h 155677"/>
                <a:gd name="connsiteX4" fmla="*/ 25946 w 51892"/>
                <a:gd name="connsiteY4" fmla="*/ 25946 h 155677"/>
                <a:gd name="connsiteX5" fmla="*/ 0 w 51892"/>
                <a:gd name="connsiteY5" fmla="*/ 25946 h 155677"/>
                <a:gd name="connsiteX6" fmla="*/ 0 w 51892"/>
                <a:gd name="connsiteY6" fmla="*/ 0 h 155677"/>
                <a:gd name="connsiteX7" fmla="*/ 51893 w 51892"/>
                <a:gd name="connsiteY7" fmla="*/ 0 h 155677"/>
                <a:gd name="connsiteX8" fmla="*/ 51893 w 51892"/>
                <a:gd name="connsiteY8" fmla="*/ 155678 h 15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92" h="155677">
                  <a:moveTo>
                    <a:pt x="51893" y="155678"/>
                  </a:moveTo>
                  <a:lnTo>
                    <a:pt x="0" y="155678"/>
                  </a:lnTo>
                  <a:lnTo>
                    <a:pt x="0" y="129732"/>
                  </a:lnTo>
                  <a:lnTo>
                    <a:pt x="25946" y="129732"/>
                  </a:lnTo>
                  <a:lnTo>
                    <a:pt x="25946" y="25946"/>
                  </a:lnTo>
                  <a:lnTo>
                    <a:pt x="0" y="25946"/>
                  </a:lnTo>
                  <a:lnTo>
                    <a:pt x="0" y="0"/>
                  </a:lnTo>
                  <a:lnTo>
                    <a:pt x="51893" y="0"/>
                  </a:lnTo>
                  <a:lnTo>
                    <a:pt x="51893" y="155678"/>
                  </a:lnTo>
                  <a:close/>
                </a:path>
              </a:pathLst>
            </a:custGeom>
            <a:solidFill>
              <a:schemeClr val="bg1"/>
            </a:solidFill>
            <a:ln w="8632" cap="flat">
              <a:noFill/>
              <a:prstDash val="solid"/>
              <a:miter/>
            </a:ln>
          </p:spPr>
          <p:txBody>
            <a:bodyPr rtlCol="0" anchor="ctr"/>
            <a:lstStyle/>
            <a:p>
              <a:endParaRPr lang="en-IN"/>
            </a:p>
          </p:txBody>
        </p:sp>
        <p:sp>
          <p:nvSpPr>
            <p:cNvPr id="55" name="Freeform: Shape 54">
              <a:extLst>
                <a:ext uri="{FF2B5EF4-FFF2-40B4-BE49-F238E27FC236}">
                  <a16:creationId xmlns:a16="http://schemas.microsoft.com/office/drawing/2014/main" id="{074D1BD2-2EE7-2AE7-DD38-9A24E551CB0E}"/>
                </a:ext>
              </a:extLst>
            </p:cNvPr>
            <p:cNvSpPr/>
            <p:nvPr/>
          </p:nvSpPr>
          <p:spPr>
            <a:xfrm>
              <a:off x="1088535" y="4651403"/>
              <a:ext cx="103785" cy="51892"/>
            </a:xfrm>
            <a:custGeom>
              <a:avLst/>
              <a:gdLst>
                <a:gd name="connsiteX0" fmla="*/ 25946 w 103785"/>
                <a:gd name="connsiteY0" fmla="*/ 51893 h 51892"/>
                <a:gd name="connsiteX1" fmla="*/ 51893 w 103785"/>
                <a:gd name="connsiteY1" fmla="*/ 25946 h 51892"/>
                <a:gd name="connsiteX2" fmla="*/ 77839 w 103785"/>
                <a:gd name="connsiteY2" fmla="*/ 51893 h 51892"/>
                <a:gd name="connsiteX3" fmla="*/ 103785 w 103785"/>
                <a:gd name="connsiteY3" fmla="*/ 51893 h 51892"/>
                <a:gd name="connsiteX4" fmla="*/ 51893 w 103785"/>
                <a:gd name="connsiteY4" fmla="*/ 0 h 51892"/>
                <a:gd name="connsiteX5" fmla="*/ 0 w 103785"/>
                <a:gd name="connsiteY5" fmla="*/ 51893 h 51892"/>
                <a:gd name="connsiteX6" fmla="*/ 25946 w 103785"/>
                <a:gd name="connsiteY6" fmla="*/ 51893 h 5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85" h="51892">
                  <a:moveTo>
                    <a:pt x="25946" y="51893"/>
                  </a:moveTo>
                  <a:cubicBezTo>
                    <a:pt x="25946" y="37562"/>
                    <a:pt x="37562" y="25946"/>
                    <a:pt x="51893" y="25946"/>
                  </a:cubicBezTo>
                  <a:cubicBezTo>
                    <a:pt x="66223" y="25946"/>
                    <a:pt x="77839" y="37562"/>
                    <a:pt x="77839" y="51893"/>
                  </a:cubicBezTo>
                  <a:lnTo>
                    <a:pt x="103785" y="51893"/>
                  </a:lnTo>
                  <a:cubicBezTo>
                    <a:pt x="103785" y="23233"/>
                    <a:pt x="80552" y="0"/>
                    <a:pt x="51893" y="0"/>
                  </a:cubicBezTo>
                  <a:cubicBezTo>
                    <a:pt x="23233" y="0"/>
                    <a:pt x="0" y="23233"/>
                    <a:pt x="0" y="51893"/>
                  </a:cubicBezTo>
                  <a:lnTo>
                    <a:pt x="25946" y="51893"/>
                  </a:lnTo>
                  <a:close/>
                </a:path>
              </a:pathLst>
            </a:custGeom>
            <a:solidFill>
              <a:schemeClr val="bg1"/>
            </a:solidFill>
            <a:ln w="8632" cap="flat">
              <a:noFill/>
              <a:prstDash val="solid"/>
              <a:miter/>
            </a:ln>
          </p:spPr>
          <p:txBody>
            <a:bodyPr rtlCol="0" anchor="ctr"/>
            <a:lstStyle/>
            <a:p>
              <a:endParaRPr lang="en-IN"/>
            </a:p>
          </p:txBody>
        </p:sp>
        <p:sp>
          <p:nvSpPr>
            <p:cNvPr id="56" name="Freeform: Shape 55">
              <a:extLst>
                <a:ext uri="{FF2B5EF4-FFF2-40B4-BE49-F238E27FC236}">
                  <a16:creationId xmlns:a16="http://schemas.microsoft.com/office/drawing/2014/main" id="{E1EF161E-CD42-053A-669D-D0A8183AF6BC}"/>
                </a:ext>
              </a:extLst>
            </p:cNvPr>
            <p:cNvSpPr/>
            <p:nvPr/>
          </p:nvSpPr>
          <p:spPr>
            <a:xfrm>
              <a:off x="880965" y="4651403"/>
              <a:ext cx="103785" cy="51892"/>
            </a:xfrm>
            <a:custGeom>
              <a:avLst/>
              <a:gdLst>
                <a:gd name="connsiteX0" fmla="*/ 25946 w 103785"/>
                <a:gd name="connsiteY0" fmla="*/ 51893 h 51892"/>
                <a:gd name="connsiteX1" fmla="*/ 51893 w 103785"/>
                <a:gd name="connsiteY1" fmla="*/ 25946 h 51892"/>
                <a:gd name="connsiteX2" fmla="*/ 77839 w 103785"/>
                <a:gd name="connsiteY2" fmla="*/ 51893 h 51892"/>
                <a:gd name="connsiteX3" fmla="*/ 103785 w 103785"/>
                <a:gd name="connsiteY3" fmla="*/ 51893 h 51892"/>
                <a:gd name="connsiteX4" fmla="*/ 51893 w 103785"/>
                <a:gd name="connsiteY4" fmla="*/ 0 h 51892"/>
                <a:gd name="connsiteX5" fmla="*/ 0 w 103785"/>
                <a:gd name="connsiteY5" fmla="*/ 51893 h 51892"/>
                <a:gd name="connsiteX6" fmla="*/ 25946 w 103785"/>
                <a:gd name="connsiteY6" fmla="*/ 51893 h 5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85" h="51892">
                  <a:moveTo>
                    <a:pt x="25946" y="51893"/>
                  </a:moveTo>
                  <a:cubicBezTo>
                    <a:pt x="25946" y="37562"/>
                    <a:pt x="37562" y="25946"/>
                    <a:pt x="51893" y="25946"/>
                  </a:cubicBezTo>
                  <a:cubicBezTo>
                    <a:pt x="66223" y="25946"/>
                    <a:pt x="77839" y="37562"/>
                    <a:pt x="77839" y="51893"/>
                  </a:cubicBezTo>
                  <a:lnTo>
                    <a:pt x="103785" y="51893"/>
                  </a:lnTo>
                  <a:cubicBezTo>
                    <a:pt x="103785" y="23233"/>
                    <a:pt x="80552" y="0"/>
                    <a:pt x="51893" y="0"/>
                  </a:cubicBezTo>
                  <a:cubicBezTo>
                    <a:pt x="23233" y="0"/>
                    <a:pt x="0" y="23233"/>
                    <a:pt x="0" y="51893"/>
                  </a:cubicBezTo>
                  <a:lnTo>
                    <a:pt x="25946" y="51893"/>
                  </a:lnTo>
                  <a:close/>
                </a:path>
              </a:pathLst>
            </a:custGeom>
            <a:solidFill>
              <a:schemeClr val="bg1"/>
            </a:solidFill>
            <a:ln w="8632" cap="flat">
              <a:noFill/>
              <a:prstDash val="solid"/>
              <a:miter/>
            </a:ln>
          </p:spPr>
          <p:txBody>
            <a:bodyPr rtlCol="0" anchor="ctr"/>
            <a:lstStyle/>
            <a:p>
              <a:endParaRPr lang="en-IN"/>
            </a:p>
          </p:txBody>
        </p:sp>
      </p:grpSp>
    </p:spTree>
    <p:custDataLst>
      <p:tags r:id="rId1"/>
    </p:custDataLst>
    <p:extLst>
      <p:ext uri="{BB962C8B-B14F-4D97-AF65-F5344CB8AC3E}">
        <p14:creationId xmlns:p14="http://schemas.microsoft.com/office/powerpoint/2010/main" val="3147885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3DC0ED9-48FE-34EC-5ADA-355F4BC1D605}"/>
              </a:ext>
            </a:extLst>
          </p:cNvPr>
          <p:cNvPicPr>
            <a:picLocks noGrp="1" noChangeAspect="1"/>
          </p:cNvPicPr>
          <p:nvPr>
            <p:ph type="pic" sz="quarter" idx="12"/>
          </p:nvPr>
        </p:nvPicPr>
        <p:blipFill>
          <a:blip r:embed="rId3"/>
          <a:srcRect l="26893" r="26893"/>
          <a:stretch/>
        </p:blipFill>
        <p:spPr>
          <a:prstGeom prst="rect">
            <a:avLst/>
          </a:prstGeom>
          <a:noFill/>
        </p:spPr>
      </p:pic>
      <p:sp>
        <p:nvSpPr>
          <p:cNvPr id="3" name="Title 2">
            <a:extLst>
              <a:ext uri="{FF2B5EF4-FFF2-40B4-BE49-F238E27FC236}">
                <a16:creationId xmlns:a16="http://schemas.microsoft.com/office/drawing/2014/main" id="{FD5F9A17-21D2-BB20-F9BF-BAAE67C53CDA}"/>
              </a:ext>
            </a:extLst>
          </p:cNvPr>
          <p:cNvSpPr>
            <a:spLocks noGrp="1"/>
          </p:cNvSpPr>
          <p:nvPr>
            <p:ph type="title"/>
          </p:nvPr>
        </p:nvSpPr>
        <p:spPr/>
        <p:txBody>
          <a:bodyPr/>
          <a:lstStyle/>
          <a:p>
            <a:r>
              <a:rPr lang="en-US" dirty="0"/>
              <a:t>What will we do today?</a:t>
            </a:r>
          </a:p>
        </p:txBody>
      </p:sp>
      <p:sp>
        <p:nvSpPr>
          <p:cNvPr id="4" name="Text Placeholder 3">
            <a:extLst>
              <a:ext uri="{FF2B5EF4-FFF2-40B4-BE49-F238E27FC236}">
                <a16:creationId xmlns:a16="http://schemas.microsoft.com/office/drawing/2014/main" id="{AEC3D1FA-978D-54C1-2B87-4B1136B2B60E}"/>
              </a:ext>
            </a:extLst>
          </p:cNvPr>
          <p:cNvSpPr>
            <a:spLocks noGrp="1"/>
          </p:cNvSpPr>
          <p:nvPr>
            <p:ph type="body" sz="quarter" idx="13"/>
          </p:nvPr>
        </p:nvSpPr>
        <p:spPr/>
        <p:txBody>
          <a:bodyPr/>
          <a:lstStyle/>
          <a:p>
            <a:pPr marL="285750" indent="-285750">
              <a:buFont typeface="Arial" panose="020B0604020202020204" pitchFamily="34" charset="0"/>
              <a:buChar char="•"/>
            </a:pPr>
            <a:r>
              <a:rPr lang="en-US" b="1" dirty="0">
                <a:solidFill>
                  <a:schemeClr val="tx2"/>
                </a:solidFill>
              </a:rPr>
              <a:t>Review</a:t>
            </a:r>
          </a:p>
          <a:p>
            <a:pPr marL="801688" lvl="1" indent="-285750"/>
            <a:r>
              <a:rPr lang="en-US" dirty="0"/>
              <a:t>(Initial) Review of Submissions</a:t>
            </a:r>
          </a:p>
          <a:p>
            <a:pPr marL="801688" lvl="1" indent="-285750"/>
            <a:r>
              <a:rPr lang="en-US" dirty="0"/>
              <a:t>Admin: Teams</a:t>
            </a:r>
          </a:p>
          <a:p>
            <a:pPr marL="285750" indent="-285750">
              <a:buFont typeface="Arial" panose="020B0604020202020204" pitchFamily="34" charset="0"/>
              <a:buChar char="•"/>
            </a:pPr>
            <a:r>
              <a:rPr lang="en-US" dirty="0"/>
              <a:t>RPA Models </a:t>
            </a:r>
          </a:p>
          <a:p>
            <a:pPr marL="801688" lvl="1" indent="-285750"/>
            <a:r>
              <a:rPr lang="en-US" dirty="0"/>
              <a:t>The Automation Spectrum</a:t>
            </a:r>
          </a:p>
          <a:p>
            <a:pPr marL="801688" lvl="1" indent="-285750"/>
            <a:r>
              <a:rPr lang="en-US" dirty="0"/>
              <a:t>Process Assessment</a:t>
            </a:r>
          </a:p>
          <a:p>
            <a:pPr marL="285750" indent="-285750">
              <a:buFont typeface="Arial" panose="020B0604020202020204" pitchFamily="34" charset="0"/>
              <a:buChar char="•"/>
            </a:pPr>
            <a:r>
              <a:rPr lang="en-US" dirty="0"/>
              <a:t>Introducing Agentic Workflows</a:t>
            </a:r>
          </a:p>
          <a:p>
            <a:pPr marL="285750" indent="-285750">
              <a:buFont typeface="Arial" panose="020B0604020202020204" pitchFamily="34" charset="0"/>
              <a:buChar char="•"/>
            </a:pPr>
            <a:r>
              <a:rPr lang="en-US" dirty="0"/>
              <a:t>Optional introduction to set-up requirements for an open source approach (time- &amp; interest-permitting).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7775144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5927-8BEA-AD63-484A-C04D2959094D}"/>
              </a:ext>
            </a:extLst>
          </p:cNvPr>
          <p:cNvSpPr>
            <a:spLocks noGrp="1"/>
          </p:cNvSpPr>
          <p:nvPr>
            <p:ph type="title"/>
          </p:nvPr>
        </p:nvSpPr>
        <p:spPr>
          <a:xfrm>
            <a:off x="285826" y="268291"/>
            <a:ext cx="6454751" cy="517522"/>
          </a:xfrm>
        </p:spPr>
        <p:txBody>
          <a:bodyPr/>
          <a:lstStyle/>
          <a:p>
            <a:r>
              <a:rPr lang="en-IN" dirty="0"/>
              <a:t>5. Attended in tandem: What it does</a:t>
            </a:r>
          </a:p>
        </p:txBody>
      </p:sp>
      <p:sp>
        <p:nvSpPr>
          <p:cNvPr id="3" name="Content Placeholder 2">
            <a:extLst>
              <a:ext uri="{FF2B5EF4-FFF2-40B4-BE49-F238E27FC236}">
                <a16:creationId xmlns:a16="http://schemas.microsoft.com/office/drawing/2014/main" id="{A2B605EC-3894-1256-ADC9-DEC92FB80F22}"/>
              </a:ext>
            </a:extLst>
          </p:cNvPr>
          <p:cNvSpPr>
            <a:spLocks noGrp="1"/>
          </p:cNvSpPr>
          <p:nvPr>
            <p:ph sz="quarter" idx="10"/>
          </p:nvPr>
        </p:nvSpPr>
        <p:spPr>
          <a:xfrm>
            <a:off x="286942" y="753300"/>
            <a:ext cx="8572500" cy="276999"/>
          </a:xfrm>
        </p:spPr>
        <p:txBody>
          <a:bodyPr/>
          <a:lstStyle/>
          <a:p>
            <a:r>
              <a:rPr lang="en-US"/>
              <a:t>In this model, your attended robot can:</a:t>
            </a:r>
          </a:p>
        </p:txBody>
      </p:sp>
      <p:sp>
        <p:nvSpPr>
          <p:cNvPr id="4" name="Oval 3">
            <a:extLst>
              <a:ext uri="{FF2B5EF4-FFF2-40B4-BE49-F238E27FC236}">
                <a16:creationId xmlns:a16="http://schemas.microsoft.com/office/drawing/2014/main" id="{464682B9-EE80-D993-6A67-6B231C9B6BC5}"/>
              </a:ext>
            </a:extLst>
          </p:cNvPr>
          <p:cNvSpPr/>
          <p:nvPr/>
        </p:nvSpPr>
        <p:spPr>
          <a:xfrm>
            <a:off x="932400" y="2494994"/>
            <a:ext cx="1259400" cy="1259400"/>
          </a:xfrm>
          <a:prstGeom prst="ellipse">
            <a:avLst/>
          </a:prstGeom>
          <a:solidFill>
            <a:srgbClr val="F6F6F6"/>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grpSp>
        <p:nvGrpSpPr>
          <p:cNvPr id="6" name="Group 5">
            <a:extLst>
              <a:ext uri="{FF2B5EF4-FFF2-40B4-BE49-F238E27FC236}">
                <a16:creationId xmlns:a16="http://schemas.microsoft.com/office/drawing/2014/main" id="{3BF94185-23C1-9E63-3A2D-726B3F2A0406}"/>
              </a:ext>
            </a:extLst>
          </p:cNvPr>
          <p:cNvGrpSpPr/>
          <p:nvPr/>
        </p:nvGrpSpPr>
        <p:grpSpPr>
          <a:xfrm>
            <a:off x="4087414" y="1441476"/>
            <a:ext cx="4100513" cy="3356032"/>
            <a:chOff x="5448298" y="1119502"/>
            <a:chExt cx="5467350" cy="5003322"/>
          </a:xfrm>
        </p:grpSpPr>
        <p:sp>
          <p:nvSpPr>
            <p:cNvPr id="7" name="Rectangle 6">
              <a:extLst>
                <a:ext uri="{FF2B5EF4-FFF2-40B4-BE49-F238E27FC236}">
                  <a16:creationId xmlns:a16="http://schemas.microsoft.com/office/drawing/2014/main" id="{E6B63575-8BB2-28CB-23B9-C7D7EEF1B73C}"/>
                </a:ext>
              </a:extLst>
            </p:cNvPr>
            <p:cNvSpPr/>
            <p:nvPr/>
          </p:nvSpPr>
          <p:spPr>
            <a:xfrm>
              <a:off x="5448298" y="2485651"/>
              <a:ext cx="5467350" cy="904875"/>
            </a:xfrm>
            <a:prstGeom prst="rect">
              <a:avLst/>
            </a:prstGeom>
            <a:solidFill>
              <a:srgbClr val="DC25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Monitor your activities and launch processes automatically.</a:t>
              </a:r>
            </a:p>
          </p:txBody>
        </p:sp>
        <p:sp>
          <p:nvSpPr>
            <p:cNvPr id="8" name="Rectangle 7">
              <a:extLst>
                <a:ext uri="{FF2B5EF4-FFF2-40B4-BE49-F238E27FC236}">
                  <a16:creationId xmlns:a16="http://schemas.microsoft.com/office/drawing/2014/main" id="{EA5C56D4-7C78-9151-5ADF-B455F345FD13}"/>
                </a:ext>
              </a:extLst>
            </p:cNvPr>
            <p:cNvSpPr/>
            <p:nvPr/>
          </p:nvSpPr>
          <p:spPr>
            <a:xfrm>
              <a:off x="5448298" y="5217949"/>
              <a:ext cx="5467350" cy="904875"/>
            </a:xfrm>
            <a:prstGeom prst="rect">
              <a:avLst/>
            </a:prstGeom>
            <a:solidFill>
              <a:srgbClr val="1168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Execute processes while you continue working</a:t>
              </a:r>
            </a:p>
            <a:p>
              <a:pPr algn="ctr"/>
              <a:r>
                <a:rPr lang="en-US" sz="1200">
                  <a:latin typeface="Arial" panose="020B0604020202020204" pitchFamily="34" charset="0"/>
                  <a:cs typeface="Arial" panose="020B0604020202020204" pitchFamily="34" charset="0"/>
                </a:rPr>
                <a:t>on the machine.</a:t>
              </a:r>
            </a:p>
          </p:txBody>
        </p:sp>
        <p:sp>
          <p:nvSpPr>
            <p:cNvPr id="9" name="Rectangle 8">
              <a:extLst>
                <a:ext uri="{FF2B5EF4-FFF2-40B4-BE49-F238E27FC236}">
                  <a16:creationId xmlns:a16="http://schemas.microsoft.com/office/drawing/2014/main" id="{EAD35D1B-F83E-FA7E-5D25-FF1BFAF24726}"/>
                </a:ext>
              </a:extLst>
            </p:cNvPr>
            <p:cNvSpPr/>
            <p:nvPr/>
          </p:nvSpPr>
          <p:spPr>
            <a:xfrm>
              <a:off x="5448298" y="3851800"/>
              <a:ext cx="5467350" cy="904875"/>
            </a:xfrm>
            <a:prstGeom prst="rect">
              <a:avLst/>
            </a:prstGeom>
            <a:solidFill>
              <a:srgbClr val="8B3D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Run processes directly from the UiPath Assistant (App).</a:t>
              </a:r>
            </a:p>
          </p:txBody>
        </p:sp>
        <p:sp>
          <p:nvSpPr>
            <p:cNvPr id="10" name="Rectangle 9">
              <a:extLst>
                <a:ext uri="{FF2B5EF4-FFF2-40B4-BE49-F238E27FC236}">
                  <a16:creationId xmlns:a16="http://schemas.microsoft.com/office/drawing/2014/main" id="{B2FD7F2D-ED1B-4D1F-75C0-73AABDEBE25B}"/>
                </a:ext>
              </a:extLst>
            </p:cNvPr>
            <p:cNvSpPr/>
            <p:nvPr/>
          </p:nvSpPr>
          <p:spPr>
            <a:xfrm>
              <a:off x="5448298" y="1119502"/>
              <a:ext cx="5467350" cy="904875"/>
            </a:xfrm>
            <a:prstGeom prst="rect">
              <a:avLst/>
            </a:prstGeom>
            <a:solidFill>
              <a:srgbClr val="95D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Trigger and execute processes.</a:t>
              </a:r>
            </a:p>
          </p:txBody>
        </p:sp>
      </p:grpSp>
      <p:cxnSp>
        <p:nvCxnSpPr>
          <p:cNvPr id="11" name="Connector: Elbow 10">
            <a:extLst>
              <a:ext uri="{FF2B5EF4-FFF2-40B4-BE49-F238E27FC236}">
                <a16:creationId xmlns:a16="http://schemas.microsoft.com/office/drawing/2014/main" id="{6425DF8A-7BFE-C813-4B1B-DEBF0F13B8D4}"/>
              </a:ext>
            </a:extLst>
          </p:cNvPr>
          <p:cNvCxnSpPr>
            <a:cxnSpLocks/>
            <a:stCxn id="4" idx="6"/>
            <a:endCxn id="10" idx="1"/>
          </p:cNvCxnSpPr>
          <p:nvPr/>
        </p:nvCxnSpPr>
        <p:spPr>
          <a:xfrm flipV="1">
            <a:off x="2191800" y="1744954"/>
            <a:ext cx="1895615" cy="1379741"/>
          </a:xfrm>
          <a:prstGeom prst="bentConnector3">
            <a:avLst>
              <a:gd name="adj1" fmla="val 50000"/>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78411F60-7834-42B9-71AA-9226F288F54F}"/>
              </a:ext>
            </a:extLst>
          </p:cNvPr>
          <p:cNvCxnSpPr>
            <a:cxnSpLocks/>
            <a:stCxn id="4" idx="6"/>
            <a:endCxn id="7" idx="1"/>
          </p:cNvCxnSpPr>
          <p:nvPr/>
        </p:nvCxnSpPr>
        <p:spPr>
          <a:xfrm flipV="1">
            <a:off x="2191800" y="2661313"/>
            <a:ext cx="1895615" cy="463382"/>
          </a:xfrm>
          <a:prstGeom prst="bentConnector3">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1AA186C1-3992-AB8E-CC33-ED1D13FFD3FB}"/>
              </a:ext>
            </a:extLst>
          </p:cNvPr>
          <p:cNvCxnSpPr>
            <a:cxnSpLocks/>
            <a:stCxn id="4" idx="6"/>
            <a:endCxn id="9" idx="1"/>
          </p:cNvCxnSpPr>
          <p:nvPr/>
        </p:nvCxnSpPr>
        <p:spPr>
          <a:xfrm>
            <a:off x="2191800" y="3124694"/>
            <a:ext cx="1895615" cy="452978"/>
          </a:xfrm>
          <a:prstGeom prst="bentConnector3">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36BAE84E-2705-5954-CE7D-A6FBD0FDA3A0}"/>
              </a:ext>
            </a:extLst>
          </p:cNvPr>
          <p:cNvCxnSpPr>
            <a:cxnSpLocks/>
            <a:stCxn id="4" idx="6"/>
            <a:endCxn id="8" idx="1"/>
          </p:cNvCxnSpPr>
          <p:nvPr/>
        </p:nvCxnSpPr>
        <p:spPr>
          <a:xfrm>
            <a:off x="2191800" y="3124694"/>
            <a:ext cx="1895615" cy="1369337"/>
          </a:xfrm>
          <a:prstGeom prst="bentConnector3">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BBC4521-6ECA-1041-A97B-1632911D8685}"/>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19200" y="2781794"/>
            <a:ext cx="685800" cy="685800"/>
          </a:xfrm>
          <a:prstGeom prst="rect">
            <a:avLst/>
          </a:prstGeom>
        </p:spPr>
      </p:pic>
    </p:spTree>
    <p:custDataLst>
      <p:tags r:id="rId1"/>
    </p:custDataLst>
    <p:extLst>
      <p:ext uri="{BB962C8B-B14F-4D97-AF65-F5344CB8AC3E}">
        <p14:creationId xmlns:p14="http://schemas.microsoft.com/office/powerpoint/2010/main" val="2582251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5927-8BEA-AD63-484A-C04D2959094D}"/>
              </a:ext>
            </a:extLst>
          </p:cNvPr>
          <p:cNvSpPr>
            <a:spLocks noGrp="1"/>
          </p:cNvSpPr>
          <p:nvPr>
            <p:ph type="title"/>
          </p:nvPr>
        </p:nvSpPr>
        <p:spPr>
          <a:xfrm>
            <a:off x="285826" y="268291"/>
            <a:ext cx="7698935" cy="517522"/>
          </a:xfrm>
        </p:spPr>
        <p:txBody>
          <a:bodyPr/>
          <a:lstStyle/>
          <a:p>
            <a:r>
              <a:rPr lang="en-IN" dirty="0"/>
              <a:t>5. Attended in tandem: A real-life scenario</a:t>
            </a:r>
          </a:p>
        </p:txBody>
      </p:sp>
      <p:grpSp>
        <p:nvGrpSpPr>
          <p:cNvPr id="3" name="Group 2">
            <a:extLst>
              <a:ext uri="{FF2B5EF4-FFF2-40B4-BE49-F238E27FC236}">
                <a16:creationId xmlns:a16="http://schemas.microsoft.com/office/drawing/2014/main" id="{2410ED98-592A-5161-7BDA-CED763A723F2}"/>
              </a:ext>
            </a:extLst>
          </p:cNvPr>
          <p:cNvGrpSpPr/>
          <p:nvPr/>
        </p:nvGrpSpPr>
        <p:grpSpPr>
          <a:xfrm>
            <a:off x="1492919" y="1335207"/>
            <a:ext cx="1425890" cy="1236543"/>
            <a:chOff x="2351637" y="652732"/>
            <a:chExt cx="1901186" cy="1648724"/>
          </a:xfrm>
        </p:grpSpPr>
        <p:sp>
          <p:nvSpPr>
            <p:cNvPr id="5" name="Rectangle 4">
              <a:extLst>
                <a:ext uri="{FF2B5EF4-FFF2-40B4-BE49-F238E27FC236}">
                  <a16:creationId xmlns:a16="http://schemas.microsoft.com/office/drawing/2014/main" id="{D36BD95C-C06E-DD3F-D48C-2098253F1CAF}"/>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6" name="Rectangle 5">
              <a:extLst>
                <a:ext uri="{FF2B5EF4-FFF2-40B4-BE49-F238E27FC236}">
                  <a16:creationId xmlns:a16="http://schemas.microsoft.com/office/drawing/2014/main" id="{CF09ED23-6552-3A49-C627-F51B0E1D0DC6}"/>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Receive</a:t>
              </a:r>
            </a:p>
            <a:p>
              <a:pPr algn="ctr"/>
              <a:r>
                <a:rPr lang="en-US" sz="1013">
                  <a:solidFill>
                    <a:schemeClr val="tx1"/>
                  </a:solidFill>
                  <a:latin typeface="Arial" panose="020B0604020202020204" pitchFamily="34" charset="0"/>
                  <a:cs typeface="Arial" panose="020B0604020202020204" pitchFamily="34" charset="0"/>
                </a:rPr>
                <a:t>customer call</a:t>
              </a:r>
              <a:endParaRPr lang="en-IN" sz="1013">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16A2DEF-18BC-C261-6FB9-E28632B0A88D}"/>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Arrow Connector 7">
              <a:extLst>
                <a:ext uri="{FF2B5EF4-FFF2-40B4-BE49-F238E27FC236}">
                  <a16:creationId xmlns:a16="http://schemas.microsoft.com/office/drawing/2014/main" id="{B6320CAF-DF78-0681-CF4B-960590C74945}"/>
                </a:ext>
              </a:extLst>
            </p:cNvPr>
            <p:cNvCxnSpPr>
              <a:cxnSpLocks/>
            </p:cNvCxnSpPr>
            <p:nvPr/>
          </p:nvCxnSpPr>
          <p:spPr>
            <a:xfrm>
              <a:off x="3989391" y="153550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43562308-65DE-514C-0CB7-28A1DDDA65F8}"/>
              </a:ext>
            </a:extLst>
          </p:cNvPr>
          <p:cNvGrpSpPr/>
          <p:nvPr/>
        </p:nvGrpSpPr>
        <p:grpSpPr>
          <a:xfrm>
            <a:off x="2991700" y="1335207"/>
            <a:ext cx="1425890" cy="1236543"/>
            <a:chOff x="2351637" y="652732"/>
            <a:chExt cx="1901186" cy="1648724"/>
          </a:xfrm>
        </p:grpSpPr>
        <p:sp>
          <p:nvSpPr>
            <p:cNvPr id="10" name="Rectangle 9">
              <a:extLst>
                <a:ext uri="{FF2B5EF4-FFF2-40B4-BE49-F238E27FC236}">
                  <a16:creationId xmlns:a16="http://schemas.microsoft.com/office/drawing/2014/main" id="{36B1C6F6-F869-7BD1-AA35-1E34DD1A6E25}"/>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11" name="Rectangle 10">
              <a:extLst>
                <a:ext uri="{FF2B5EF4-FFF2-40B4-BE49-F238E27FC236}">
                  <a16:creationId xmlns:a16="http://schemas.microsoft.com/office/drawing/2014/main" id="{2141ACDA-A59A-7B63-D937-2A800685D14B}"/>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Trigger</a:t>
              </a:r>
            </a:p>
            <a:p>
              <a:pPr algn="ctr"/>
              <a:r>
                <a:rPr lang="en-US" sz="1013">
                  <a:solidFill>
                    <a:schemeClr val="tx1"/>
                  </a:solidFill>
                  <a:latin typeface="Arial" panose="020B0604020202020204" pitchFamily="34" charset="0"/>
                  <a:cs typeface="Arial" panose="020B0604020202020204" pitchFamily="34" charset="0"/>
                </a:rPr>
                <a:t>automation</a:t>
              </a:r>
            </a:p>
            <a:p>
              <a:pPr algn="ctr"/>
              <a:r>
                <a:rPr lang="en-US" sz="1013">
                  <a:solidFill>
                    <a:schemeClr val="tx1"/>
                  </a:solidFill>
                  <a:latin typeface="Arial" panose="020B0604020202020204" pitchFamily="34" charset="0"/>
                  <a:cs typeface="Arial" panose="020B0604020202020204" pitchFamily="34" charset="0"/>
                </a:rPr>
                <a:t>with hot key</a:t>
              </a:r>
              <a:endParaRPr lang="en-IN" sz="1013">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D626A71-0C1E-536D-8F20-A4DCCAB4ADA5}"/>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 name="Straight Arrow Connector 12">
              <a:extLst>
                <a:ext uri="{FF2B5EF4-FFF2-40B4-BE49-F238E27FC236}">
                  <a16:creationId xmlns:a16="http://schemas.microsoft.com/office/drawing/2014/main" id="{B9C82634-CBCC-8233-4044-7568A4148645}"/>
                </a:ext>
              </a:extLst>
            </p:cNvPr>
            <p:cNvCxnSpPr>
              <a:cxnSpLocks/>
            </p:cNvCxnSpPr>
            <p:nvPr/>
          </p:nvCxnSpPr>
          <p:spPr>
            <a:xfrm>
              <a:off x="3989391" y="153550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65792E2-A2FF-D105-8BAC-14BE4AE307F7}"/>
              </a:ext>
            </a:extLst>
          </p:cNvPr>
          <p:cNvGrpSpPr/>
          <p:nvPr/>
        </p:nvGrpSpPr>
        <p:grpSpPr>
          <a:xfrm>
            <a:off x="4525365" y="1335207"/>
            <a:ext cx="1425890" cy="1236543"/>
            <a:chOff x="2351637" y="652732"/>
            <a:chExt cx="1901186" cy="1648724"/>
          </a:xfrm>
        </p:grpSpPr>
        <p:sp>
          <p:nvSpPr>
            <p:cNvPr id="15" name="Rectangle 14">
              <a:extLst>
                <a:ext uri="{FF2B5EF4-FFF2-40B4-BE49-F238E27FC236}">
                  <a16:creationId xmlns:a16="http://schemas.microsoft.com/office/drawing/2014/main" id="{6FC9CDFB-9422-5A56-824A-AB719E7AD6E8}"/>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16" name="Rectangle 15">
              <a:extLst>
                <a:ext uri="{FF2B5EF4-FFF2-40B4-BE49-F238E27FC236}">
                  <a16:creationId xmlns:a16="http://schemas.microsoft.com/office/drawing/2014/main" id="{ED463A05-D9C2-252C-F93A-EEE3219B47B7}"/>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Talk with</a:t>
              </a:r>
            </a:p>
            <a:p>
              <a:pPr algn="ctr"/>
              <a:r>
                <a:rPr lang="en-US" sz="1013">
                  <a:solidFill>
                    <a:schemeClr val="tx1"/>
                  </a:solidFill>
                  <a:latin typeface="Arial" panose="020B0604020202020204" pitchFamily="34" charset="0"/>
                  <a:cs typeface="Arial" panose="020B0604020202020204" pitchFamily="34" charset="0"/>
                </a:rPr>
                <a:t>customer</a:t>
              </a:r>
              <a:endParaRPr lang="en-IN" sz="1013">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F727279-A5B6-5027-98D4-48F53EE47659}"/>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Straight Arrow Connector 17">
              <a:extLst>
                <a:ext uri="{FF2B5EF4-FFF2-40B4-BE49-F238E27FC236}">
                  <a16:creationId xmlns:a16="http://schemas.microsoft.com/office/drawing/2014/main" id="{7141E26A-7C0A-660D-2BA7-1DE9B831EA1C}"/>
                </a:ext>
              </a:extLst>
            </p:cNvPr>
            <p:cNvCxnSpPr>
              <a:cxnSpLocks/>
            </p:cNvCxnSpPr>
            <p:nvPr/>
          </p:nvCxnSpPr>
          <p:spPr>
            <a:xfrm>
              <a:off x="3989391" y="153550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B745E882-8551-9ADB-392F-B760B10FBCDA}"/>
              </a:ext>
            </a:extLst>
          </p:cNvPr>
          <p:cNvGrpSpPr/>
          <p:nvPr/>
        </p:nvGrpSpPr>
        <p:grpSpPr>
          <a:xfrm>
            <a:off x="7484826" y="1335759"/>
            <a:ext cx="1228316" cy="1236543"/>
            <a:chOff x="2351637" y="652732"/>
            <a:chExt cx="1637754" cy="1648724"/>
          </a:xfrm>
        </p:grpSpPr>
        <p:sp>
          <p:nvSpPr>
            <p:cNvPr id="20" name="Rectangle 19">
              <a:extLst>
                <a:ext uri="{FF2B5EF4-FFF2-40B4-BE49-F238E27FC236}">
                  <a16:creationId xmlns:a16="http://schemas.microsoft.com/office/drawing/2014/main" id="{E696A471-DF77-660E-6505-274882C9DEA0}"/>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21" name="Rectangle 20">
              <a:extLst>
                <a:ext uri="{FF2B5EF4-FFF2-40B4-BE49-F238E27FC236}">
                  <a16:creationId xmlns:a16="http://schemas.microsoft.com/office/drawing/2014/main" id="{DD7A92DF-43B6-D701-6CD4-9032C39891CB}"/>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Resolve issue</a:t>
              </a:r>
            </a:p>
            <a:p>
              <a:pPr algn="ctr"/>
              <a:r>
                <a:rPr lang="en-US" sz="1013">
                  <a:solidFill>
                    <a:schemeClr val="tx1"/>
                  </a:solidFill>
                  <a:latin typeface="Arial" panose="020B0604020202020204" pitchFamily="34" charset="0"/>
                  <a:cs typeface="Arial" panose="020B0604020202020204" pitchFamily="34" charset="0"/>
                </a:rPr>
                <a:t>and complete</a:t>
              </a:r>
            </a:p>
            <a:p>
              <a:pPr algn="ctr"/>
              <a:r>
                <a:rPr lang="en-US" sz="1013">
                  <a:solidFill>
                    <a:schemeClr val="tx1"/>
                  </a:solidFill>
                  <a:latin typeface="Arial" panose="020B0604020202020204" pitchFamily="34" charset="0"/>
                  <a:cs typeface="Arial" panose="020B0604020202020204" pitchFamily="34" charset="0"/>
                </a:rPr>
                <a:t>call</a:t>
              </a:r>
              <a:endParaRPr lang="en-IN" sz="1013">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45CFBD94-D459-0E07-2CAB-B8F0982787CA}"/>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3" name="Group 22">
            <a:extLst>
              <a:ext uri="{FF2B5EF4-FFF2-40B4-BE49-F238E27FC236}">
                <a16:creationId xmlns:a16="http://schemas.microsoft.com/office/drawing/2014/main" id="{8873981F-BC96-ED63-9FB6-5685E7887E81}"/>
              </a:ext>
            </a:extLst>
          </p:cNvPr>
          <p:cNvGrpSpPr/>
          <p:nvPr/>
        </p:nvGrpSpPr>
        <p:grpSpPr>
          <a:xfrm>
            <a:off x="6021019" y="1335207"/>
            <a:ext cx="1425890" cy="1236543"/>
            <a:chOff x="2351637" y="652732"/>
            <a:chExt cx="1901186" cy="1648724"/>
          </a:xfrm>
        </p:grpSpPr>
        <p:sp>
          <p:nvSpPr>
            <p:cNvPr id="24" name="Rectangle 23">
              <a:extLst>
                <a:ext uri="{FF2B5EF4-FFF2-40B4-BE49-F238E27FC236}">
                  <a16:creationId xmlns:a16="http://schemas.microsoft.com/office/drawing/2014/main" id="{45B318DF-E224-9B02-CDFE-6F333CFC94B7}"/>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25" name="Rectangle 24">
              <a:extLst>
                <a:ext uri="{FF2B5EF4-FFF2-40B4-BE49-F238E27FC236}">
                  <a16:creationId xmlns:a16="http://schemas.microsoft.com/office/drawing/2014/main" id="{07149995-27E2-8034-3789-8766B0E4C42C}"/>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Address</a:t>
              </a:r>
            </a:p>
            <a:p>
              <a:pPr algn="ctr"/>
              <a:r>
                <a:rPr lang="en-US" sz="1013">
                  <a:solidFill>
                    <a:schemeClr val="tx1"/>
                  </a:solidFill>
                  <a:latin typeface="Arial" panose="020B0604020202020204" pitchFamily="34" charset="0"/>
                  <a:cs typeface="Arial" panose="020B0604020202020204" pitchFamily="34" charset="0"/>
                </a:rPr>
                <a:t>query</a:t>
              </a:r>
              <a:endParaRPr lang="en-IN" sz="1013">
                <a:solidFill>
                  <a:schemeClr val="tx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31EBB3B3-EAC8-801E-399A-6EF786FAF5C5}"/>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7" name="Straight Arrow Connector 26">
              <a:extLst>
                <a:ext uri="{FF2B5EF4-FFF2-40B4-BE49-F238E27FC236}">
                  <a16:creationId xmlns:a16="http://schemas.microsoft.com/office/drawing/2014/main" id="{FF6F5E1C-4252-620F-3F8D-273D14FABDBB}"/>
                </a:ext>
              </a:extLst>
            </p:cNvPr>
            <p:cNvCxnSpPr>
              <a:cxnSpLocks/>
            </p:cNvCxnSpPr>
            <p:nvPr/>
          </p:nvCxnSpPr>
          <p:spPr>
            <a:xfrm>
              <a:off x="3989391" y="153550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Oval 27">
            <a:extLst>
              <a:ext uri="{FF2B5EF4-FFF2-40B4-BE49-F238E27FC236}">
                <a16:creationId xmlns:a16="http://schemas.microsoft.com/office/drawing/2014/main" id="{CE613ABD-2636-A800-BFAC-CE38FE12A4CD}"/>
              </a:ext>
            </a:extLst>
          </p:cNvPr>
          <p:cNvSpPr/>
          <p:nvPr/>
        </p:nvSpPr>
        <p:spPr>
          <a:xfrm>
            <a:off x="414134" y="1453161"/>
            <a:ext cx="755732" cy="755732"/>
          </a:xfrm>
          <a:prstGeom prst="ellipse">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29" name="Oval 28">
            <a:extLst>
              <a:ext uri="{FF2B5EF4-FFF2-40B4-BE49-F238E27FC236}">
                <a16:creationId xmlns:a16="http://schemas.microsoft.com/office/drawing/2014/main" id="{6F901630-569C-FB2B-5120-269D7DEE7A79}"/>
              </a:ext>
            </a:extLst>
          </p:cNvPr>
          <p:cNvSpPr/>
          <p:nvPr/>
        </p:nvSpPr>
        <p:spPr>
          <a:xfrm>
            <a:off x="414134" y="3099688"/>
            <a:ext cx="755732" cy="755732"/>
          </a:xfrm>
          <a:prstGeom prst="ellipse">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pic>
        <p:nvPicPr>
          <p:cNvPr id="31" name="Graphic 30">
            <a:extLst>
              <a:ext uri="{FF2B5EF4-FFF2-40B4-BE49-F238E27FC236}">
                <a16:creationId xmlns:a16="http://schemas.microsoft.com/office/drawing/2014/main" id="{032684FC-17D2-8149-26FF-5EAD26FBCEF4}"/>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1957" y="1530984"/>
            <a:ext cx="600086" cy="600086"/>
          </a:xfrm>
          <a:prstGeom prst="rect">
            <a:avLst/>
          </a:prstGeom>
        </p:spPr>
      </p:pic>
      <p:grpSp>
        <p:nvGrpSpPr>
          <p:cNvPr id="32" name="Group 31">
            <a:extLst>
              <a:ext uri="{FF2B5EF4-FFF2-40B4-BE49-F238E27FC236}">
                <a16:creationId xmlns:a16="http://schemas.microsoft.com/office/drawing/2014/main" id="{6BDE31E8-B5A9-88C7-57FB-785FEF23F464}"/>
              </a:ext>
            </a:extLst>
          </p:cNvPr>
          <p:cNvGrpSpPr/>
          <p:nvPr/>
        </p:nvGrpSpPr>
        <p:grpSpPr>
          <a:xfrm>
            <a:off x="2991700" y="2955440"/>
            <a:ext cx="1425890" cy="1236543"/>
            <a:chOff x="2351637" y="652732"/>
            <a:chExt cx="1901186" cy="1648724"/>
          </a:xfrm>
        </p:grpSpPr>
        <p:sp>
          <p:nvSpPr>
            <p:cNvPr id="33" name="Rectangle 32">
              <a:extLst>
                <a:ext uri="{FF2B5EF4-FFF2-40B4-BE49-F238E27FC236}">
                  <a16:creationId xmlns:a16="http://schemas.microsoft.com/office/drawing/2014/main" id="{6480B251-D328-DD90-BF40-E6464A85B98D}"/>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34" name="Rectangle 33">
              <a:extLst>
                <a:ext uri="{FF2B5EF4-FFF2-40B4-BE49-F238E27FC236}">
                  <a16:creationId xmlns:a16="http://schemas.microsoft.com/office/drawing/2014/main" id="{B7005FD3-BF6B-33A1-FB45-13B3B1A847B2}"/>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Colate all</a:t>
              </a:r>
            </a:p>
            <a:p>
              <a:pPr algn="ctr"/>
              <a:r>
                <a:rPr lang="en-US" sz="1013">
                  <a:solidFill>
                    <a:schemeClr val="tx1"/>
                  </a:solidFill>
                  <a:latin typeface="Arial" panose="020B0604020202020204" pitchFamily="34" charset="0"/>
                  <a:cs typeface="Arial" panose="020B0604020202020204" pitchFamily="34" charset="0"/>
                </a:rPr>
                <a:t>relevant sales</a:t>
              </a:r>
            </a:p>
            <a:p>
              <a:pPr algn="ctr"/>
              <a:r>
                <a:rPr lang="en-US" sz="1013">
                  <a:solidFill>
                    <a:schemeClr val="tx1"/>
                  </a:solidFill>
                  <a:latin typeface="Arial" panose="020B0604020202020204" pitchFamily="34" charset="0"/>
                  <a:cs typeface="Arial" panose="020B0604020202020204" pitchFamily="34" charset="0"/>
                </a:rPr>
                <a:t>data from</a:t>
              </a:r>
            </a:p>
            <a:p>
              <a:pPr algn="ctr"/>
              <a:r>
                <a:rPr lang="en-US" sz="1013">
                  <a:solidFill>
                    <a:schemeClr val="tx1"/>
                  </a:solidFill>
                  <a:latin typeface="Arial" panose="020B0604020202020204" pitchFamily="34" charset="0"/>
                  <a:cs typeface="Arial" panose="020B0604020202020204" pitchFamily="34" charset="0"/>
                </a:rPr>
                <a:t>multiple sheets</a:t>
              </a:r>
              <a:endParaRPr lang="en-IN" sz="1013">
                <a:solidFill>
                  <a:schemeClr val="tx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9E996B68-D0BB-2A9C-2D9E-244C606578A0}"/>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6" name="Straight Arrow Connector 35">
              <a:extLst>
                <a:ext uri="{FF2B5EF4-FFF2-40B4-BE49-F238E27FC236}">
                  <a16:creationId xmlns:a16="http://schemas.microsoft.com/office/drawing/2014/main" id="{F3CB77D8-998F-315D-7D19-C2721C9C94DF}"/>
                </a:ext>
              </a:extLst>
            </p:cNvPr>
            <p:cNvCxnSpPr>
              <a:cxnSpLocks/>
            </p:cNvCxnSpPr>
            <p:nvPr/>
          </p:nvCxnSpPr>
          <p:spPr>
            <a:xfrm>
              <a:off x="3989391" y="153550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A663810F-E5C9-7C15-34A8-42A6D6468D24}"/>
              </a:ext>
            </a:extLst>
          </p:cNvPr>
          <p:cNvGrpSpPr/>
          <p:nvPr/>
        </p:nvGrpSpPr>
        <p:grpSpPr>
          <a:xfrm>
            <a:off x="6021019" y="2755902"/>
            <a:ext cx="1255916" cy="1443304"/>
            <a:chOff x="2351637" y="268892"/>
            <a:chExt cx="1674554" cy="1924405"/>
          </a:xfrm>
        </p:grpSpPr>
        <p:sp>
          <p:nvSpPr>
            <p:cNvPr id="38" name="Rectangle 37">
              <a:extLst>
                <a:ext uri="{FF2B5EF4-FFF2-40B4-BE49-F238E27FC236}">
                  <a16:creationId xmlns:a16="http://schemas.microsoft.com/office/drawing/2014/main" id="{403541FC-A14D-ACC6-9917-53FFCD8CAD1A}"/>
                </a:ext>
              </a:extLst>
            </p:cNvPr>
            <p:cNvSpPr/>
            <p:nvPr/>
          </p:nvSpPr>
          <p:spPr>
            <a:xfrm>
              <a:off x="2485626" y="532324"/>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39" name="Rectangle 38">
              <a:extLst>
                <a:ext uri="{FF2B5EF4-FFF2-40B4-BE49-F238E27FC236}">
                  <a16:creationId xmlns:a16="http://schemas.microsoft.com/office/drawing/2014/main" id="{69DE91CC-2DD8-E1AF-020E-BCE49E6CBCC1}"/>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Pass data</a:t>
              </a:r>
            </a:p>
            <a:p>
              <a:pPr algn="ctr"/>
              <a:r>
                <a:rPr lang="en-US" sz="1013">
                  <a:solidFill>
                    <a:schemeClr val="tx1"/>
                  </a:solidFill>
                  <a:latin typeface="Arial" panose="020B0604020202020204" pitchFamily="34" charset="0"/>
                  <a:cs typeface="Arial" panose="020B0604020202020204" pitchFamily="34" charset="0"/>
                </a:rPr>
                <a:t>back to</a:t>
              </a:r>
            </a:p>
            <a:p>
              <a:pPr algn="ctr"/>
              <a:r>
                <a:rPr lang="en-US" sz="1013">
                  <a:solidFill>
                    <a:schemeClr val="tx1"/>
                  </a:solidFill>
                  <a:latin typeface="Arial" panose="020B0604020202020204" pitchFamily="34" charset="0"/>
                  <a:cs typeface="Arial" panose="020B0604020202020204" pitchFamily="34" charset="0"/>
                </a:rPr>
                <a:t>agent</a:t>
              </a:r>
              <a:endParaRPr lang="en-IN" sz="1013">
                <a:solidFill>
                  <a:schemeClr val="tx1"/>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C3324BE7-EAE6-8A84-C172-7F19551859CD}"/>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1" name="Straight Arrow Connector 40">
              <a:extLst>
                <a:ext uri="{FF2B5EF4-FFF2-40B4-BE49-F238E27FC236}">
                  <a16:creationId xmlns:a16="http://schemas.microsoft.com/office/drawing/2014/main" id="{5238E48D-FD61-5F8B-B16B-E883386F1525}"/>
                </a:ext>
              </a:extLst>
            </p:cNvPr>
            <p:cNvCxnSpPr>
              <a:cxnSpLocks/>
            </p:cNvCxnSpPr>
            <p:nvPr/>
          </p:nvCxnSpPr>
          <p:spPr>
            <a:xfrm rot="16200000">
              <a:off x="3124192" y="400608"/>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220BFF7D-5C2D-D331-E20F-32E4DE276924}"/>
              </a:ext>
            </a:extLst>
          </p:cNvPr>
          <p:cNvGrpSpPr/>
          <p:nvPr/>
        </p:nvGrpSpPr>
        <p:grpSpPr>
          <a:xfrm>
            <a:off x="4489016" y="2955440"/>
            <a:ext cx="1462239" cy="1236543"/>
            <a:chOff x="2351637" y="652732"/>
            <a:chExt cx="1949652" cy="1648724"/>
          </a:xfrm>
        </p:grpSpPr>
        <p:sp>
          <p:nvSpPr>
            <p:cNvPr id="43" name="Rectangle 42">
              <a:extLst>
                <a:ext uri="{FF2B5EF4-FFF2-40B4-BE49-F238E27FC236}">
                  <a16:creationId xmlns:a16="http://schemas.microsoft.com/office/drawing/2014/main" id="{B759C430-97E2-D5F2-B760-2564E4303692}"/>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44" name="Rectangle 43">
              <a:extLst>
                <a:ext uri="{FF2B5EF4-FFF2-40B4-BE49-F238E27FC236}">
                  <a16:creationId xmlns:a16="http://schemas.microsoft.com/office/drawing/2014/main" id="{DCBFA6B7-2877-1055-0F85-710684044C0A}"/>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Aggregate</a:t>
              </a:r>
            </a:p>
            <a:p>
              <a:pPr algn="ctr"/>
              <a:r>
                <a:rPr lang="en-US" sz="1013">
                  <a:solidFill>
                    <a:schemeClr val="tx1"/>
                  </a:solidFill>
                  <a:latin typeface="Arial" panose="020B0604020202020204" pitchFamily="34" charset="0"/>
                  <a:cs typeface="Arial" panose="020B0604020202020204" pitchFamily="34" charset="0"/>
                </a:rPr>
                <a:t>and</a:t>
              </a:r>
            </a:p>
            <a:p>
              <a:pPr algn="ctr"/>
              <a:r>
                <a:rPr lang="en-US" sz="1013">
                  <a:solidFill>
                    <a:schemeClr val="tx1"/>
                  </a:solidFill>
                  <a:latin typeface="Arial" panose="020B0604020202020204" pitchFamily="34" charset="0"/>
                  <a:cs typeface="Arial" panose="020B0604020202020204" pitchFamily="34" charset="0"/>
                </a:rPr>
                <a:t>manipulate data</a:t>
              </a:r>
              <a:endParaRPr lang="en-IN" sz="1013">
                <a:solidFill>
                  <a:schemeClr val="tx1"/>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6E64292E-CD07-0FB1-E302-D03ECA59EDB8}"/>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6" name="Straight Arrow Connector 45">
              <a:extLst>
                <a:ext uri="{FF2B5EF4-FFF2-40B4-BE49-F238E27FC236}">
                  <a16:creationId xmlns:a16="http://schemas.microsoft.com/office/drawing/2014/main" id="{87BA6F3F-0BD3-A348-722A-31082BBEA3EC}"/>
                </a:ext>
              </a:extLst>
            </p:cNvPr>
            <p:cNvCxnSpPr>
              <a:cxnSpLocks/>
            </p:cNvCxnSpPr>
            <p:nvPr/>
          </p:nvCxnSpPr>
          <p:spPr>
            <a:xfrm>
              <a:off x="3989391" y="1535502"/>
              <a:ext cx="31189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381A625F-3EC4-1687-83D9-4D50ED8C51BF}"/>
              </a:ext>
            </a:extLst>
          </p:cNvPr>
          <p:cNvGrpSpPr/>
          <p:nvPr/>
        </p:nvGrpSpPr>
        <p:grpSpPr>
          <a:xfrm>
            <a:off x="545254" y="3239569"/>
            <a:ext cx="518926" cy="473510"/>
            <a:chOff x="690692" y="4365724"/>
            <a:chExt cx="691901" cy="631347"/>
          </a:xfrm>
        </p:grpSpPr>
        <p:sp>
          <p:nvSpPr>
            <p:cNvPr id="48" name="Freeform: Shape 47">
              <a:extLst>
                <a:ext uri="{FF2B5EF4-FFF2-40B4-BE49-F238E27FC236}">
                  <a16:creationId xmlns:a16="http://schemas.microsoft.com/office/drawing/2014/main" id="{6E22B1E0-C7F6-0A4A-F588-47A6B8DB9047}"/>
                </a:ext>
              </a:extLst>
            </p:cNvPr>
            <p:cNvSpPr/>
            <p:nvPr/>
          </p:nvSpPr>
          <p:spPr>
            <a:xfrm>
              <a:off x="785828" y="4543294"/>
              <a:ext cx="501628" cy="453777"/>
            </a:xfrm>
            <a:custGeom>
              <a:avLst/>
              <a:gdLst>
                <a:gd name="connsiteX0" fmla="*/ 0 w 501628"/>
                <a:gd name="connsiteY0" fmla="*/ 0 h 453777"/>
                <a:gd name="connsiteX1" fmla="*/ 224387 w 501628"/>
                <a:gd name="connsiteY1" fmla="*/ 0 h 453777"/>
                <a:gd name="connsiteX2" fmla="*/ 224387 w 501628"/>
                <a:gd name="connsiteY2" fmla="*/ 25946 h 453777"/>
                <a:gd name="connsiteX3" fmla="*/ 25946 w 501628"/>
                <a:gd name="connsiteY3" fmla="*/ 25946 h 453777"/>
                <a:gd name="connsiteX4" fmla="*/ 25946 w 501628"/>
                <a:gd name="connsiteY4" fmla="*/ 337302 h 453777"/>
                <a:gd name="connsiteX5" fmla="*/ 307929 w 501628"/>
                <a:gd name="connsiteY5" fmla="*/ 337302 h 453777"/>
                <a:gd name="connsiteX6" fmla="*/ 396402 w 501628"/>
                <a:gd name="connsiteY6" fmla="*/ 402451 h 453777"/>
                <a:gd name="connsiteX7" fmla="*/ 396402 w 501628"/>
                <a:gd name="connsiteY7" fmla="*/ 337302 h 453777"/>
                <a:gd name="connsiteX8" fmla="*/ 475682 w 501628"/>
                <a:gd name="connsiteY8" fmla="*/ 337302 h 453777"/>
                <a:gd name="connsiteX9" fmla="*/ 475682 w 501628"/>
                <a:gd name="connsiteY9" fmla="*/ 25946 h 453777"/>
                <a:gd name="connsiteX10" fmla="*/ 277242 w 501628"/>
                <a:gd name="connsiteY10" fmla="*/ 25946 h 453777"/>
                <a:gd name="connsiteX11" fmla="*/ 277242 w 501628"/>
                <a:gd name="connsiteY11" fmla="*/ 0 h 453777"/>
                <a:gd name="connsiteX12" fmla="*/ 501629 w 501628"/>
                <a:gd name="connsiteY12" fmla="*/ 0 h 453777"/>
                <a:gd name="connsiteX13" fmla="*/ 501629 w 501628"/>
                <a:gd name="connsiteY13" fmla="*/ 363248 h 453777"/>
                <a:gd name="connsiteX14" fmla="*/ 422348 w 501628"/>
                <a:gd name="connsiteY14" fmla="*/ 363248 h 453777"/>
                <a:gd name="connsiteX15" fmla="*/ 422348 w 501628"/>
                <a:gd name="connsiteY15" fmla="*/ 453778 h 453777"/>
                <a:gd name="connsiteX16" fmla="*/ 299407 w 501628"/>
                <a:gd name="connsiteY16" fmla="*/ 363248 h 453777"/>
                <a:gd name="connsiteX17" fmla="*/ 0 w 501628"/>
                <a:gd name="connsiteY17" fmla="*/ 363248 h 453777"/>
                <a:gd name="connsiteX18" fmla="*/ 0 w 501628"/>
                <a:gd name="connsiteY18" fmla="*/ 0 h 45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628" h="453777">
                  <a:moveTo>
                    <a:pt x="0" y="0"/>
                  </a:moveTo>
                  <a:lnTo>
                    <a:pt x="224387" y="0"/>
                  </a:lnTo>
                  <a:lnTo>
                    <a:pt x="224387" y="25946"/>
                  </a:lnTo>
                  <a:lnTo>
                    <a:pt x="25946" y="25946"/>
                  </a:lnTo>
                  <a:lnTo>
                    <a:pt x="25946" y="337302"/>
                  </a:lnTo>
                  <a:lnTo>
                    <a:pt x="307929" y="337302"/>
                  </a:lnTo>
                  <a:lnTo>
                    <a:pt x="396402" y="402451"/>
                  </a:lnTo>
                  <a:lnTo>
                    <a:pt x="396402" y="337302"/>
                  </a:lnTo>
                  <a:lnTo>
                    <a:pt x="475682" y="337302"/>
                  </a:lnTo>
                  <a:lnTo>
                    <a:pt x="475682" y="25946"/>
                  </a:lnTo>
                  <a:lnTo>
                    <a:pt x="277242" y="25946"/>
                  </a:lnTo>
                  <a:lnTo>
                    <a:pt x="277242" y="0"/>
                  </a:lnTo>
                  <a:lnTo>
                    <a:pt x="501629" y="0"/>
                  </a:lnTo>
                  <a:lnTo>
                    <a:pt x="501629" y="363248"/>
                  </a:lnTo>
                  <a:lnTo>
                    <a:pt x="422348" y="363248"/>
                  </a:lnTo>
                  <a:lnTo>
                    <a:pt x="422348" y="453778"/>
                  </a:lnTo>
                  <a:lnTo>
                    <a:pt x="299407" y="363248"/>
                  </a:lnTo>
                  <a:lnTo>
                    <a:pt x="0" y="363248"/>
                  </a:lnTo>
                  <a:lnTo>
                    <a:pt x="0" y="0"/>
                  </a:lnTo>
                  <a:close/>
                </a:path>
              </a:pathLst>
            </a:custGeom>
            <a:solidFill>
              <a:schemeClr val="bg1"/>
            </a:solidFill>
            <a:ln w="8632" cap="flat">
              <a:no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836FB5D5-7C2D-FB5A-E7C7-3CED650D8010}"/>
                </a:ext>
              </a:extLst>
            </p:cNvPr>
            <p:cNvSpPr/>
            <p:nvPr/>
          </p:nvSpPr>
          <p:spPr>
            <a:xfrm>
              <a:off x="942367" y="4773179"/>
              <a:ext cx="195636" cy="46875"/>
            </a:xfrm>
            <a:custGeom>
              <a:avLst/>
              <a:gdLst>
                <a:gd name="connsiteX0" fmla="*/ 97818 w 195636"/>
                <a:gd name="connsiteY0" fmla="*/ 20929 h 46875"/>
                <a:gd name="connsiteX1" fmla="*/ 182220 w 195636"/>
                <a:gd name="connsiteY1" fmla="*/ 0 h 46875"/>
                <a:gd name="connsiteX2" fmla="*/ 195637 w 195636"/>
                <a:gd name="connsiteY2" fmla="*/ 22208 h 46875"/>
                <a:gd name="connsiteX3" fmla="*/ 97818 w 195636"/>
                <a:gd name="connsiteY3" fmla="*/ 46875 h 46875"/>
                <a:gd name="connsiteX4" fmla="*/ 0 w 195636"/>
                <a:gd name="connsiteY4" fmla="*/ 22208 h 46875"/>
                <a:gd name="connsiteX5" fmla="*/ 13416 w 195636"/>
                <a:gd name="connsiteY5" fmla="*/ 0 h 46875"/>
                <a:gd name="connsiteX6" fmla="*/ 97818 w 195636"/>
                <a:gd name="connsiteY6" fmla="*/ 20929 h 4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36" h="46875">
                  <a:moveTo>
                    <a:pt x="97818" y="20929"/>
                  </a:moveTo>
                  <a:cubicBezTo>
                    <a:pt x="129026" y="20929"/>
                    <a:pt x="159541" y="13701"/>
                    <a:pt x="182220" y="0"/>
                  </a:cubicBezTo>
                  <a:lnTo>
                    <a:pt x="195637" y="22208"/>
                  </a:lnTo>
                  <a:cubicBezTo>
                    <a:pt x="167997" y="38906"/>
                    <a:pt x="132561" y="46875"/>
                    <a:pt x="97818" y="46875"/>
                  </a:cubicBezTo>
                  <a:cubicBezTo>
                    <a:pt x="63075" y="46875"/>
                    <a:pt x="27640" y="38906"/>
                    <a:pt x="0" y="22208"/>
                  </a:cubicBezTo>
                  <a:lnTo>
                    <a:pt x="13416" y="0"/>
                  </a:lnTo>
                  <a:cubicBezTo>
                    <a:pt x="36096" y="13701"/>
                    <a:pt x="66610" y="20929"/>
                    <a:pt x="97818" y="20929"/>
                  </a:cubicBezTo>
                  <a:close/>
                </a:path>
              </a:pathLst>
            </a:custGeom>
            <a:solidFill>
              <a:schemeClr val="bg1"/>
            </a:solidFill>
            <a:ln w="8632" cap="flat">
              <a:no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748D9F8C-24A3-C1ED-406B-8A7C7085C6F8}"/>
                </a:ext>
              </a:extLst>
            </p:cNvPr>
            <p:cNvSpPr/>
            <p:nvPr/>
          </p:nvSpPr>
          <p:spPr>
            <a:xfrm>
              <a:off x="901539" y="4365724"/>
              <a:ext cx="257236" cy="76996"/>
            </a:xfrm>
            <a:custGeom>
              <a:avLst/>
              <a:gdLst>
                <a:gd name="connsiteX0" fmla="*/ 0 w 257236"/>
                <a:gd name="connsiteY0" fmla="*/ 58649 h 76996"/>
                <a:gd name="connsiteX1" fmla="*/ 9174 w 257236"/>
                <a:gd name="connsiteY1" fmla="*/ 49476 h 76996"/>
                <a:gd name="connsiteX2" fmla="*/ 248064 w 257236"/>
                <a:gd name="connsiteY2" fmla="*/ 49476 h 76996"/>
                <a:gd name="connsiteX3" fmla="*/ 257237 w 257236"/>
                <a:gd name="connsiteY3" fmla="*/ 58649 h 76996"/>
                <a:gd name="connsiteX4" fmla="*/ 238890 w 257236"/>
                <a:gd name="connsiteY4" fmla="*/ 76996 h 76996"/>
                <a:gd name="connsiteX5" fmla="*/ 229717 w 257236"/>
                <a:gd name="connsiteY5" fmla="*/ 67823 h 76996"/>
                <a:gd name="connsiteX6" fmla="*/ 27520 w 257236"/>
                <a:gd name="connsiteY6" fmla="*/ 67823 h 76996"/>
                <a:gd name="connsiteX7" fmla="*/ 18347 w 257236"/>
                <a:gd name="connsiteY7" fmla="*/ 76996 h 76996"/>
                <a:gd name="connsiteX8" fmla="*/ 0 w 257236"/>
                <a:gd name="connsiteY8" fmla="*/ 58649 h 7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36" h="76996">
                  <a:moveTo>
                    <a:pt x="0" y="58649"/>
                  </a:moveTo>
                  <a:lnTo>
                    <a:pt x="9174" y="49476"/>
                  </a:lnTo>
                  <a:cubicBezTo>
                    <a:pt x="75141" y="-16492"/>
                    <a:pt x="182096" y="-16492"/>
                    <a:pt x="248064" y="49476"/>
                  </a:cubicBezTo>
                  <a:lnTo>
                    <a:pt x="257237" y="58649"/>
                  </a:lnTo>
                  <a:lnTo>
                    <a:pt x="238890" y="76996"/>
                  </a:lnTo>
                  <a:lnTo>
                    <a:pt x="229717" y="67823"/>
                  </a:lnTo>
                  <a:cubicBezTo>
                    <a:pt x="173882" y="11988"/>
                    <a:pt x="83355" y="11988"/>
                    <a:pt x="27520" y="67823"/>
                  </a:cubicBezTo>
                  <a:lnTo>
                    <a:pt x="18347" y="76996"/>
                  </a:lnTo>
                  <a:lnTo>
                    <a:pt x="0" y="58649"/>
                  </a:lnTo>
                  <a:close/>
                </a:path>
              </a:pathLst>
            </a:custGeom>
            <a:solidFill>
              <a:schemeClr val="bg1"/>
            </a:solidFill>
            <a:ln w="8632" cap="flat">
              <a:no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93045B63-C112-761C-B9A7-B5216C8192F8}"/>
                </a:ext>
              </a:extLst>
            </p:cNvPr>
            <p:cNvSpPr/>
            <p:nvPr/>
          </p:nvSpPr>
          <p:spPr>
            <a:xfrm>
              <a:off x="979509" y="4448156"/>
              <a:ext cx="110208" cy="46545"/>
            </a:xfrm>
            <a:custGeom>
              <a:avLst/>
              <a:gdLst>
                <a:gd name="connsiteX0" fmla="*/ 0 w 110208"/>
                <a:gd name="connsiteY0" fmla="*/ 28199 h 46545"/>
                <a:gd name="connsiteX1" fmla="*/ 9174 w 110208"/>
                <a:gd name="connsiteY1" fmla="*/ 19025 h 46545"/>
                <a:gd name="connsiteX2" fmla="*/ 101035 w 110208"/>
                <a:gd name="connsiteY2" fmla="*/ 19025 h 46545"/>
                <a:gd name="connsiteX3" fmla="*/ 110209 w 110208"/>
                <a:gd name="connsiteY3" fmla="*/ 28199 h 46545"/>
                <a:gd name="connsiteX4" fmla="*/ 91862 w 110208"/>
                <a:gd name="connsiteY4" fmla="*/ 46546 h 46545"/>
                <a:gd name="connsiteX5" fmla="*/ 82688 w 110208"/>
                <a:gd name="connsiteY5" fmla="*/ 37372 h 46545"/>
                <a:gd name="connsiteX6" fmla="*/ 27520 w 110208"/>
                <a:gd name="connsiteY6" fmla="*/ 37372 h 46545"/>
                <a:gd name="connsiteX7" fmla="*/ 18347 w 110208"/>
                <a:gd name="connsiteY7" fmla="*/ 46546 h 46545"/>
                <a:gd name="connsiteX8" fmla="*/ 0 w 110208"/>
                <a:gd name="connsiteY8" fmla="*/ 28199 h 4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8" h="46545">
                  <a:moveTo>
                    <a:pt x="0" y="28199"/>
                  </a:moveTo>
                  <a:lnTo>
                    <a:pt x="9174" y="19025"/>
                  </a:lnTo>
                  <a:cubicBezTo>
                    <a:pt x="34541" y="-6342"/>
                    <a:pt x="75668" y="-6342"/>
                    <a:pt x="101035" y="19025"/>
                  </a:cubicBezTo>
                  <a:lnTo>
                    <a:pt x="110209" y="28199"/>
                  </a:lnTo>
                  <a:lnTo>
                    <a:pt x="91862" y="46546"/>
                  </a:lnTo>
                  <a:lnTo>
                    <a:pt x="82688" y="37372"/>
                  </a:lnTo>
                  <a:cubicBezTo>
                    <a:pt x="67454" y="22138"/>
                    <a:pt x="42754" y="22138"/>
                    <a:pt x="27520" y="37372"/>
                  </a:cubicBezTo>
                  <a:lnTo>
                    <a:pt x="18347" y="46546"/>
                  </a:lnTo>
                  <a:lnTo>
                    <a:pt x="0" y="28199"/>
                  </a:lnTo>
                  <a:close/>
                </a:path>
              </a:pathLst>
            </a:custGeom>
            <a:solidFill>
              <a:schemeClr val="bg1"/>
            </a:solidFill>
            <a:ln w="8632" cap="flat">
              <a:noFill/>
              <a:prstDash val="solid"/>
              <a:miter/>
            </a:ln>
          </p:spPr>
          <p:txBody>
            <a:bodyPr rtlCol="0" anchor="ctr"/>
            <a:lstStyle/>
            <a:p>
              <a:endParaRPr lang="en-IN"/>
            </a:p>
          </p:txBody>
        </p:sp>
        <p:sp>
          <p:nvSpPr>
            <p:cNvPr id="52" name="Freeform: Shape 51">
              <a:extLst>
                <a:ext uri="{FF2B5EF4-FFF2-40B4-BE49-F238E27FC236}">
                  <a16:creationId xmlns:a16="http://schemas.microsoft.com/office/drawing/2014/main" id="{17526B2E-B27A-5057-AA1B-76A447F73A5D}"/>
                </a:ext>
              </a:extLst>
            </p:cNvPr>
            <p:cNvSpPr/>
            <p:nvPr/>
          </p:nvSpPr>
          <p:spPr>
            <a:xfrm>
              <a:off x="690692" y="4638430"/>
              <a:ext cx="51892" cy="155677"/>
            </a:xfrm>
            <a:custGeom>
              <a:avLst/>
              <a:gdLst>
                <a:gd name="connsiteX0" fmla="*/ 0 w 51892"/>
                <a:gd name="connsiteY0" fmla="*/ 155678 h 155677"/>
                <a:gd name="connsiteX1" fmla="*/ 51893 w 51892"/>
                <a:gd name="connsiteY1" fmla="*/ 155678 h 155677"/>
                <a:gd name="connsiteX2" fmla="*/ 51893 w 51892"/>
                <a:gd name="connsiteY2" fmla="*/ 129732 h 155677"/>
                <a:gd name="connsiteX3" fmla="*/ 25946 w 51892"/>
                <a:gd name="connsiteY3" fmla="*/ 129732 h 155677"/>
                <a:gd name="connsiteX4" fmla="*/ 25946 w 51892"/>
                <a:gd name="connsiteY4" fmla="*/ 25946 h 155677"/>
                <a:gd name="connsiteX5" fmla="*/ 51893 w 51892"/>
                <a:gd name="connsiteY5" fmla="*/ 25946 h 155677"/>
                <a:gd name="connsiteX6" fmla="*/ 51893 w 51892"/>
                <a:gd name="connsiteY6" fmla="*/ 0 h 155677"/>
                <a:gd name="connsiteX7" fmla="*/ 0 w 51892"/>
                <a:gd name="connsiteY7" fmla="*/ 0 h 155677"/>
                <a:gd name="connsiteX8" fmla="*/ 0 w 51892"/>
                <a:gd name="connsiteY8" fmla="*/ 155678 h 15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92" h="155677">
                  <a:moveTo>
                    <a:pt x="0" y="155678"/>
                  </a:moveTo>
                  <a:lnTo>
                    <a:pt x="51893" y="155678"/>
                  </a:lnTo>
                  <a:lnTo>
                    <a:pt x="51893" y="129732"/>
                  </a:lnTo>
                  <a:lnTo>
                    <a:pt x="25946" y="129732"/>
                  </a:lnTo>
                  <a:lnTo>
                    <a:pt x="25946" y="25946"/>
                  </a:lnTo>
                  <a:lnTo>
                    <a:pt x="51893" y="25946"/>
                  </a:lnTo>
                  <a:lnTo>
                    <a:pt x="51893" y="0"/>
                  </a:lnTo>
                  <a:lnTo>
                    <a:pt x="0" y="0"/>
                  </a:lnTo>
                  <a:lnTo>
                    <a:pt x="0" y="155678"/>
                  </a:lnTo>
                  <a:close/>
                </a:path>
              </a:pathLst>
            </a:custGeom>
            <a:solidFill>
              <a:schemeClr val="bg1"/>
            </a:solidFill>
            <a:ln w="8632" cap="flat">
              <a:noFill/>
              <a:prstDash val="solid"/>
              <a:miter/>
            </a:ln>
          </p:spPr>
          <p:txBody>
            <a:bodyPr rtlCol="0" anchor="ctr"/>
            <a:lstStyle/>
            <a:p>
              <a:endParaRPr lang="en-IN"/>
            </a:p>
          </p:txBody>
        </p:sp>
        <p:sp>
          <p:nvSpPr>
            <p:cNvPr id="53" name="Freeform: Shape 52">
              <a:extLst>
                <a:ext uri="{FF2B5EF4-FFF2-40B4-BE49-F238E27FC236}">
                  <a16:creationId xmlns:a16="http://schemas.microsoft.com/office/drawing/2014/main" id="{3E1F2ED1-97E4-13E9-7E1C-F87FCACE4320}"/>
                </a:ext>
              </a:extLst>
            </p:cNvPr>
            <p:cNvSpPr/>
            <p:nvPr/>
          </p:nvSpPr>
          <p:spPr>
            <a:xfrm>
              <a:off x="1330701" y="4638430"/>
              <a:ext cx="51892" cy="155677"/>
            </a:xfrm>
            <a:custGeom>
              <a:avLst/>
              <a:gdLst>
                <a:gd name="connsiteX0" fmla="*/ 51893 w 51892"/>
                <a:gd name="connsiteY0" fmla="*/ 155678 h 155677"/>
                <a:gd name="connsiteX1" fmla="*/ 0 w 51892"/>
                <a:gd name="connsiteY1" fmla="*/ 155678 h 155677"/>
                <a:gd name="connsiteX2" fmla="*/ 0 w 51892"/>
                <a:gd name="connsiteY2" fmla="*/ 129732 h 155677"/>
                <a:gd name="connsiteX3" fmla="*/ 25946 w 51892"/>
                <a:gd name="connsiteY3" fmla="*/ 129732 h 155677"/>
                <a:gd name="connsiteX4" fmla="*/ 25946 w 51892"/>
                <a:gd name="connsiteY4" fmla="*/ 25946 h 155677"/>
                <a:gd name="connsiteX5" fmla="*/ 0 w 51892"/>
                <a:gd name="connsiteY5" fmla="*/ 25946 h 155677"/>
                <a:gd name="connsiteX6" fmla="*/ 0 w 51892"/>
                <a:gd name="connsiteY6" fmla="*/ 0 h 155677"/>
                <a:gd name="connsiteX7" fmla="*/ 51893 w 51892"/>
                <a:gd name="connsiteY7" fmla="*/ 0 h 155677"/>
                <a:gd name="connsiteX8" fmla="*/ 51893 w 51892"/>
                <a:gd name="connsiteY8" fmla="*/ 155678 h 15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92" h="155677">
                  <a:moveTo>
                    <a:pt x="51893" y="155678"/>
                  </a:moveTo>
                  <a:lnTo>
                    <a:pt x="0" y="155678"/>
                  </a:lnTo>
                  <a:lnTo>
                    <a:pt x="0" y="129732"/>
                  </a:lnTo>
                  <a:lnTo>
                    <a:pt x="25946" y="129732"/>
                  </a:lnTo>
                  <a:lnTo>
                    <a:pt x="25946" y="25946"/>
                  </a:lnTo>
                  <a:lnTo>
                    <a:pt x="0" y="25946"/>
                  </a:lnTo>
                  <a:lnTo>
                    <a:pt x="0" y="0"/>
                  </a:lnTo>
                  <a:lnTo>
                    <a:pt x="51893" y="0"/>
                  </a:lnTo>
                  <a:lnTo>
                    <a:pt x="51893" y="155678"/>
                  </a:lnTo>
                  <a:close/>
                </a:path>
              </a:pathLst>
            </a:custGeom>
            <a:solidFill>
              <a:schemeClr val="bg1"/>
            </a:solidFill>
            <a:ln w="8632" cap="flat">
              <a:noFill/>
              <a:prstDash val="solid"/>
              <a:miter/>
            </a:ln>
          </p:spPr>
          <p:txBody>
            <a:bodyPr rtlCol="0" anchor="ctr"/>
            <a:lstStyle/>
            <a:p>
              <a:endParaRPr lang="en-IN"/>
            </a:p>
          </p:txBody>
        </p:sp>
        <p:sp>
          <p:nvSpPr>
            <p:cNvPr id="54" name="Freeform: Shape 53">
              <a:extLst>
                <a:ext uri="{FF2B5EF4-FFF2-40B4-BE49-F238E27FC236}">
                  <a16:creationId xmlns:a16="http://schemas.microsoft.com/office/drawing/2014/main" id="{C93D037E-4EBE-AA3C-4308-DB16E286B4DD}"/>
                </a:ext>
              </a:extLst>
            </p:cNvPr>
            <p:cNvSpPr/>
            <p:nvPr/>
          </p:nvSpPr>
          <p:spPr>
            <a:xfrm>
              <a:off x="1088535" y="4651403"/>
              <a:ext cx="103785" cy="51892"/>
            </a:xfrm>
            <a:custGeom>
              <a:avLst/>
              <a:gdLst>
                <a:gd name="connsiteX0" fmla="*/ 25946 w 103785"/>
                <a:gd name="connsiteY0" fmla="*/ 51893 h 51892"/>
                <a:gd name="connsiteX1" fmla="*/ 51893 w 103785"/>
                <a:gd name="connsiteY1" fmla="*/ 25946 h 51892"/>
                <a:gd name="connsiteX2" fmla="*/ 77839 w 103785"/>
                <a:gd name="connsiteY2" fmla="*/ 51893 h 51892"/>
                <a:gd name="connsiteX3" fmla="*/ 103785 w 103785"/>
                <a:gd name="connsiteY3" fmla="*/ 51893 h 51892"/>
                <a:gd name="connsiteX4" fmla="*/ 51893 w 103785"/>
                <a:gd name="connsiteY4" fmla="*/ 0 h 51892"/>
                <a:gd name="connsiteX5" fmla="*/ 0 w 103785"/>
                <a:gd name="connsiteY5" fmla="*/ 51893 h 51892"/>
                <a:gd name="connsiteX6" fmla="*/ 25946 w 103785"/>
                <a:gd name="connsiteY6" fmla="*/ 51893 h 5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85" h="51892">
                  <a:moveTo>
                    <a:pt x="25946" y="51893"/>
                  </a:moveTo>
                  <a:cubicBezTo>
                    <a:pt x="25946" y="37562"/>
                    <a:pt x="37562" y="25946"/>
                    <a:pt x="51893" y="25946"/>
                  </a:cubicBezTo>
                  <a:cubicBezTo>
                    <a:pt x="66223" y="25946"/>
                    <a:pt x="77839" y="37562"/>
                    <a:pt x="77839" y="51893"/>
                  </a:cubicBezTo>
                  <a:lnTo>
                    <a:pt x="103785" y="51893"/>
                  </a:lnTo>
                  <a:cubicBezTo>
                    <a:pt x="103785" y="23233"/>
                    <a:pt x="80552" y="0"/>
                    <a:pt x="51893" y="0"/>
                  </a:cubicBezTo>
                  <a:cubicBezTo>
                    <a:pt x="23233" y="0"/>
                    <a:pt x="0" y="23233"/>
                    <a:pt x="0" y="51893"/>
                  </a:cubicBezTo>
                  <a:lnTo>
                    <a:pt x="25946" y="51893"/>
                  </a:lnTo>
                  <a:close/>
                </a:path>
              </a:pathLst>
            </a:custGeom>
            <a:solidFill>
              <a:schemeClr val="bg1"/>
            </a:solidFill>
            <a:ln w="8632" cap="flat">
              <a:noFill/>
              <a:prstDash val="solid"/>
              <a:miter/>
            </a:ln>
          </p:spPr>
          <p:txBody>
            <a:bodyPr rtlCol="0" anchor="ctr"/>
            <a:lstStyle/>
            <a:p>
              <a:endParaRPr lang="en-IN"/>
            </a:p>
          </p:txBody>
        </p:sp>
        <p:sp>
          <p:nvSpPr>
            <p:cNvPr id="55" name="Freeform: Shape 54">
              <a:extLst>
                <a:ext uri="{FF2B5EF4-FFF2-40B4-BE49-F238E27FC236}">
                  <a16:creationId xmlns:a16="http://schemas.microsoft.com/office/drawing/2014/main" id="{21BAB088-8FF7-095A-4DC0-0785334A82CD}"/>
                </a:ext>
              </a:extLst>
            </p:cNvPr>
            <p:cNvSpPr/>
            <p:nvPr/>
          </p:nvSpPr>
          <p:spPr>
            <a:xfrm>
              <a:off x="880965" y="4651403"/>
              <a:ext cx="103785" cy="51892"/>
            </a:xfrm>
            <a:custGeom>
              <a:avLst/>
              <a:gdLst>
                <a:gd name="connsiteX0" fmla="*/ 25946 w 103785"/>
                <a:gd name="connsiteY0" fmla="*/ 51893 h 51892"/>
                <a:gd name="connsiteX1" fmla="*/ 51893 w 103785"/>
                <a:gd name="connsiteY1" fmla="*/ 25946 h 51892"/>
                <a:gd name="connsiteX2" fmla="*/ 77839 w 103785"/>
                <a:gd name="connsiteY2" fmla="*/ 51893 h 51892"/>
                <a:gd name="connsiteX3" fmla="*/ 103785 w 103785"/>
                <a:gd name="connsiteY3" fmla="*/ 51893 h 51892"/>
                <a:gd name="connsiteX4" fmla="*/ 51893 w 103785"/>
                <a:gd name="connsiteY4" fmla="*/ 0 h 51892"/>
                <a:gd name="connsiteX5" fmla="*/ 0 w 103785"/>
                <a:gd name="connsiteY5" fmla="*/ 51893 h 51892"/>
                <a:gd name="connsiteX6" fmla="*/ 25946 w 103785"/>
                <a:gd name="connsiteY6" fmla="*/ 51893 h 5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85" h="51892">
                  <a:moveTo>
                    <a:pt x="25946" y="51893"/>
                  </a:moveTo>
                  <a:cubicBezTo>
                    <a:pt x="25946" y="37562"/>
                    <a:pt x="37562" y="25946"/>
                    <a:pt x="51893" y="25946"/>
                  </a:cubicBezTo>
                  <a:cubicBezTo>
                    <a:pt x="66223" y="25946"/>
                    <a:pt x="77839" y="37562"/>
                    <a:pt x="77839" y="51893"/>
                  </a:cubicBezTo>
                  <a:lnTo>
                    <a:pt x="103785" y="51893"/>
                  </a:lnTo>
                  <a:cubicBezTo>
                    <a:pt x="103785" y="23233"/>
                    <a:pt x="80552" y="0"/>
                    <a:pt x="51893" y="0"/>
                  </a:cubicBezTo>
                  <a:cubicBezTo>
                    <a:pt x="23233" y="0"/>
                    <a:pt x="0" y="23233"/>
                    <a:pt x="0" y="51893"/>
                  </a:cubicBezTo>
                  <a:lnTo>
                    <a:pt x="25946" y="51893"/>
                  </a:lnTo>
                  <a:close/>
                </a:path>
              </a:pathLst>
            </a:custGeom>
            <a:solidFill>
              <a:schemeClr val="bg1"/>
            </a:solidFill>
            <a:ln w="8632" cap="flat">
              <a:noFill/>
              <a:prstDash val="solid"/>
              <a:miter/>
            </a:ln>
          </p:spPr>
          <p:txBody>
            <a:bodyPr rtlCol="0" anchor="ctr"/>
            <a:lstStyle/>
            <a:p>
              <a:endParaRPr lang="en-IN"/>
            </a:p>
          </p:txBody>
        </p:sp>
      </p:grpSp>
    </p:spTree>
    <p:custDataLst>
      <p:tags r:id="rId1"/>
    </p:custDataLst>
    <p:extLst>
      <p:ext uri="{BB962C8B-B14F-4D97-AF65-F5344CB8AC3E}">
        <p14:creationId xmlns:p14="http://schemas.microsoft.com/office/powerpoint/2010/main" val="1032731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5927-8BEA-AD63-484A-C04D2959094D}"/>
              </a:ext>
            </a:extLst>
          </p:cNvPr>
          <p:cNvSpPr>
            <a:spLocks noGrp="1"/>
          </p:cNvSpPr>
          <p:nvPr>
            <p:ph type="title"/>
          </p:nvPr>
        </p:nvSpPr>
        <p:spPr>
          <a:xfrm>
            <a:off x="285826" y="268291"/>
            <a:ext cx="7134305" cy="517522"/>
          </a:xfrm>
        </p:spPr>
        <p:txBody>
          <a:bodyPr/>
          <a:lstStyle/>
          <a:p>
            <a:r>
              <a:rPr lang="en-IN" dirty="0"/>
              <a:t>6. Hybrid automation: What it does</a:t>
            </a:r>
          </a:p>
        </p:txBody>
      </p:sp>
      <p:sp>
        <p:nvSpPr>
          <p:cNvPr id="3" name="Content Placeholder 2">
            <a:extLst>
              <a:ext uri="{FF2B5EF4-FFF2-40B4-BE49-F238E27FC236}">
                <a16:creationId xmlns:a16="http://schemas.microsoft.com/office/drawing/2014/main" id="{A2B605EC-3894-1256-ADC9-DEC92FB80F22}"/>
              </a:ext>
            </a:extLst>
          </p:cNvPr>
          <p:cNvSpPr>
            <a:spLocks noGrp="1"/>
          </p:cNvSpPr>
          <p:nvPr>
            <p:ph sz="quarter" idx="10"/>
          </p:nvPr>
        </p:nvSpPr>
        <p:spPr>
          <a:xfrm>
            <a:off x="286942" y="753300"/>
            <a:ext cx="8572500" cy="276999"/>
          </a:xfrm>
        </p:spPr>
        <p:txBody>
          <a:bodyPr/>
          <a:lstStyle/>
          <a:p>
            <a:r>
              <a:rPr lang="en-US"/>
              <a:t>In the hybrid automation model, you can:</a:t>
            </a:r>
          </a:p>
        </p:txBody>
      </p:sp>
      <p:sp>
        <p:nvSpPr>
          <p:cNvPr id="4" name="Oval 3">
            <a:extLst>
              <a:ext uri="{FF2B5EF4-FFF2-40B4-BE49-F238E27FC236}">
                <a16:creationId xmlns:a16="http://schemas.microsoft.com/office/drawing/2014/main" id="{F756B4F2-B7E1-72E6-5213-129DE8994627}"/>
              </a:ext>
            </a:extLst>
          </p:cNvPr>
          <p:cNvSpPr/>
          <p:nvPr/>
        </p:nvSpPr>
        <p:spPr>
          <a:xfrm>
            <a:off x="944644" y="1787841"/>
            <a:ext cx="1258200" cy="1258200"/>
          </a:xfrm>
          <a:prstGeom prst="ellipse">
            <a:avLst/>
          </a:prstGeom>
          <a:solidFill>
            <a:srgbClr val="F6F6F6"/>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7" name="Rectangle 6">
            <a:extLst>
              <a:ext uri="{FF2B5EF4-FFF2-40B4-BE49-F238E27FC236}">
                <a16:creationId xmlns:a16="http://schemas.microsoft.com/office/drawing/2014/main" id="{42D133A4-22C2-631D-97C8-683D874A2993}"/>
              </a:ext>
            </a:extLst>
          </p:cNvPr>
          <p:cNvSpPr/>
          <p:nvPr/>
        </p:nvSpPr>
        <p:spPr>
          <a:xfrm>
            <a:off x="4098844" y="2183398"/>
            <a:ext cx="4100513" cy="457735"/>
          </a:xfrm>
          <a:prstGeom prst="rect">
            <a:avLst/>
          </a:prstGeom>
          <a:solidFill>
            <a:srgbClr val="DC25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Connect attended and unattended robots.</a:t>
            </a:r>
          </a:p>
        </p:txBody>
      </p:sp>
      <p:sp>
        <p:nvSpPr>
          <p:cNvPr id="8" name="Rectangle 7">
            <a:extLst>
              <a:ext uri="{FF2B5EF4-FFF2-40B4-BE49-F238E27FC236}">
                <a16:creationId xmlns:a16="http://schemas.microsoft.com/office/drawing/2014/main" id="{495A45DB-9864-C845-3BD1-2F2CBA59C2A8}"/>
              </a:ext>
            </a:extLst>
          </p:cNvPr>
          <p:cNvSpPr/>
          <p:nvPr/>
        </p:nvSpPr>
        <p:spPr>
          <a:xfrm>
            <a:off x="4098844" y="3600696"/>
            <a:ext cx="4100513" cy="457735"/>
          </a:xfrm>
          <a:prstGeom prst="rect">
            <a:avLst/>
          </a:prstGeom>
          <a:solidFill>
            <a:srgbClr val="0BA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Involve both attended and unattended robots</a:t>
            </a:r>
          </a:p>
          <a:p>
            <a:pPr algn="ctr"/>
            <a:r>
              <a:rPr lang="en-US" sz="1200">
                <a:latin typeface="Arial" panose="020B0604020202020204" pitchFamily="34" charset="0"/>
                <a:cs typeface="Arial" panose="020B0604020202020204" pitchFamily="34" charset="0"/>
              </a:rPr>
              <a:t>when further action is needed.</a:t>
            </a:r>
          </a:p>
        </p:txBody>
      </p:sp>
      <p:sp>
        <p:nvSpPr>
          <p:cNvPr id="9" name="Rectangle 8">
            <a:extLst>
              <a:ext uri="{FF2B5EF4-FFF2-40B4-BE49-F238E27FC236}">
                <a16:creationId xmlns:a16="http://schemas.microsoft.com/office/drawing/2014/main" id="{B41EF486-981C-AA27-8C48-30B52111EE73}"/>
              </a:ext>
            </a:extLst>
          </p:cNvPr>
          <p:cNvSpPr/>
          <p:nvPr/>
        </p:nvSpPr>
        <p:spPr>
          <a:xfrm>
            <a:off x="4098844" y="2892047"/>
            <a:ext cx="4100513" cy="457735"/>
          </a:xfrm>
          <a:prstGeom prst="rect">
            <a:avLst/>
          </a:prstGeom>
          <a:solidFill>
            <a:srgbClr val="8B3D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Trigger an unattended robot with an attended robot.</a:t>
            </a:r>
          </a:p>
        </p:txBody>
      </p:sp>
      <p:sp>
        <p:nvSpPr>
          <p:cNvPr id="10" name="Rectangle 9">
            <a:extLst>
              <a:ext uri="{FF2B5EF4-FFF2-40B4-BE49-F238E27FC236}">
                <a16:creationId xmlns:a16="http://schemas.microsoft.com/office/drawing/2014/main" id="{51A1AD38-2405-1DF0-0EA1-90625FE9C7D6}"/>
              </a:ext>
            </a:extLst>
          </p:cNvPr>
          <p:cNvSpPr/>
          <p:nvPr/>
        </p:nvSpPr>
        <p:spPr>
          <a:xfrm>
            <a:off x="4098844" y="1496796"/>
            <a:ext cx="4100513" cy="457735"/>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Launch an attended robot from your machine.</a:t>
            </a:r>
          </a:p>
        </p:txBody>
      </p:sp>
      <p:pic>
        <p:nvPicPr>
          <p:cNvPr id="11" name="Graphic 10">
            <a:extLst>
              <a:ext uri="{FF2B5EF4-FFF2-40B4-BE49-F238E27FC236}">
                <a16:creationId xmlns:a16="http://schemas.microsoft.com/office/drawing/2014/main" id="{FEA56C43-9A78-175A-8460-07D32B5C6B88}"/>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73246" y="1990531"/>
            <a:ext cx="796528" cy="796528"/>
          </a:xfrm>
          <a:prstGeom prst="rect">
            <a:avLst/>
          </a:prstGeom>
        </p:spPr>
      </p:pic>
      <p:cxnSp>
        <p:nvCxnSpPr>
          <p:cNvPr id="12" name="Connector: Elbow 11">
            <a:extLst>
              <a:ext uri="{FF2B5EF4-FFF2-40B4-BE49-F238E27FC236}">
                <a16:creationId xmlns:a16="http://schemas.microsoft.com/office/drawing/2014/main" id="{FD17D35E-4B7F-3C5C-B78E-375792C6B152}"/>
              </a:ext>
            </a:extLst>
          </p:cNvPr>
          <p:cNvCxnSpPr>
            <a:cxnSpLocks/>
            <a:endCxn id="10" idx="1"/>
          </p:cNvCxnSpPr>
          <p:nvPr/>
        </p:nvCxnSpPr>
        <p:spPr>
          <a:xfrm flipV="1">
            <a:off x="2369486" y="1725664"/>
            <a:ext cx="1729359" cy="1395251"/>
          </a:xfrm>
          <a:prstGeom prst="bentConnector3">
            <a:avLst>
              <a:gd name="adj1" fmla="val 50000"/>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214BA8D2-9A2A-A35A-497C-CF521328BA10}"/>
              </a:ext>
            </a:extLst>
          </p:cNvPr>
          <p:cNvCxnSpPr>
            <a:cxnSpLocks/>
            <a:endCxn id="7" idx="1"/>
          </p:cNvCxnSpPr>
          <p:nvPr/>
        </p:nvCxnSpPr>
        <p:spPr>
          <a:xfrm flipV="1">
            <a:off x="2369486" y="2412266"/>
            <a:ext cx="1729359" cy="708649"/>
          </a:xfrm>
          <a:prstGeom prst="bentConnector3">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3F59F1C5-812C-4D31-EB66-0ED0FBDD5F15}"/>
              </a:ext>
            </a:extLst>
          </p:cNvPr>
          <p:cNvCxnSpPr>
            <a:cxnSpLocks/>
            <a:endCxn id="9" idx="1"/>
          </p:cNvCxnSpPr>
          <p:nvPr/>
        </p:nvCxnSpPr>
        <p:spPr>
          <a:xfrm>
            <a:off x="2369486" y="3120914"/>
            <a:ext cx="1729359" cy="9525"/>
          </a:xfrm>
          <a:prstGeom prst="bentConnector3">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ED95F2F3-2C97-9C38-2492-DD9339D915E0}"/>
              </a:ext>
            </a:extLst>
          </p:cNvPr>
          <p:cNvCxnSpPr>
            <a:cxnSpLocks/>
            <a:endCxn id="8" idx="1"/>
          </p:cNvCxnSpPr>
          <p:nvPr/>
        </p:nvCxnSpPr>
        <p:spPr>
          <a:xfrm>
            <a:off x="2358442" y="3120915"/>
            <a:ext cx="1740403" cy="708649"/>
          </a:xfrm>
          <a:prstGeom prst="bentConnector3">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51869CF-4B88-9748-3A87-E16E12FAE8F3}"/>
              </a:ext>
            </a:extLst>
          </p:cNvPr>
          <p:cNvSpPr/>
          <p:nvPr/>
        </p:nvSpPr>
        <p:spPr>
          <a:xfrm>
            <a:off x="4098844" y="4309344"/>
            <a:ext cx="4100513" cy="457735"/>
          </a:xfrm>
          <a:prstGeom prst="rect">
            <a:avLst/>
          </a:prstGeom>
          <a:solidFill>
            <a:srgbClr val="1168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Automate attended and unattended robot collaboration when no human intervention is necessary.</a:t>
            </a:r>
          </a:p>
        </p:txBody>
      </p:sp>
      <p:cxnSp>
        <p:nvCxnSpPr>
          <p:cNvPr id="17" name="Connector: Elbow 16">
            <a:extLst>
              <a:ext uri="{FF2B5EF4-FFF2-40B4-BE49-F238E27FC236}">
                <a16:creationId xmlns:a16="http://schemas.microsoft.com/office/drawing/2014/main" id="{9228E6AC-E469-018A-A5A0-1720551E5671}"/>
              </a:ext>
            </a:extLst>
          </p:cNvPr>
          <p:cNvCxnSpPr>
            <a:cxnSpLocks/>
            <a:endCxn id="16" idx="1"/>
          </p:cNvCxnSpPr>
          <p:nvPr/>
        </p:nvCxnSpPr>
        <p:spPr>
          <a:xfrm>
            <a:off x="2369486" y="3120914"/>
            <a:ext cx="1729359" cy="1417298"/>
          </a:xfrm>
          <a:prstGeom prst="bentConnector3">
            <a:avLst>
              <a:gd name="adj1" fmla="val 50000"/>
            </a:avLst>
          </a:prstGeom>
          <a:ln w="25400">
            <a:solidFill>
              <a:srgbClr val="E7E6E6"/>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0684D81D-A4F8-CEE2-91EA-345BAD6EEA42}"/>
              </a:ext>
            </a:extLst>
          </p:cNvPr>
          <p:cNvSpPr/>
          <p:nvPr/>
        </p:nvSpPr>
        <p:spPr>
          <a:xfrm>
            <a:off x="932400" y="3208907"/>
            <a:ext cx="1259400" cy="1259400"/>
          </a:xfrm>
          <a:prstGeom prst="ellipse">
            <a:avLst/>
          </a:prstGeom>
          <a:solidFill>
            <a:srgbClr val="F6F6F6"/>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pic>
        <p:nvPicPr>
          <p:cNvPr id="32" name="Graphic 31">
            <a:extLst>
              <a:ext uri="{FF2B5EF4-FFF2-40B4-BE49-F238E27FC236}">
                <a16:creationId xmlns:a16="http://schemas.microsoft.com/office/drawing/2014/main" id="{F7886B73-6B06-3B88-3FBB-0D49A14E43A9}"/>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19200" y="3495707"/>
            <a:ext cx="685800" cy="685800"/>
          </a:xfrm>
          <a:prstGeom prst="rect">
            <a:avLst/>
          </a:prstGeom>
        </p:spPr>
      </p:pic>
      <p:cxnSp>
        <p:nvCxnSpPr>
          <p:cNvPr id="40" name="Connector: Elbow 39">
            <a:extLst>
              <a:ext uri="{FF2B5EF4-FFF2-40B4-BE49-F238E27FC236}">
                <a16:creationId xmlns:a16="http://schemas.microsoft.com/office/drawing/2014/main" id="{4925AB68-2AA8-4939-CEC8-2EE7FF186094}"/>
              </a:ext>
            </a:extLst>
          </p:cNvPr>
          <p:cNvCxnSpPr>
            <a:stCxn id="4" idx="6"/>
            <a:endCxn id="31" idx="6"/>
          </p:cNvCxnSpPr>
          <p:nvPr/>
        </p:nvCxnSpPr>
        <p:spPr>
          <a:xfrm flipH="1">
            <a:off x="2191800" y="2416942"/>
            <a:ext cx="11044" cy="1421666"/>
          </a:xfrm>
          <a:prstGeom prst="bentConnector3">
            <a:avLst>
              <a:gd name="adj1" fmla="val -1552462"/>
            </a:avLst>
          </a:prstGeom>
          <a:ln w="25400" cap="flat" cmpd="sng" algn="ctr">
            <a:solidFill>
              <a:srgbClr val="E3E3E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822233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5927-8BEA-AD63-484A-C04D2959094D}"/>
              </a:ext>
            </a:extLst>
          </p:cNvPr>
          <p:cNvSpPr>
            <a:spLocks noGrp="1"/>
          </p:cNvSpPr>
          <p:nvPr>
            <p:ph type="title"/>
          </p:nvPr>
        </p:nvSpPr>
        <p:spPr>
          <a:xfrm>
            <a:off x="285826" y="268291"/>
            <a:ext cx="7612412" cy="517522"/>
          </a:xfrm>
        </p:spPr>
        <p:txBody>
          <a:bodyPr/>
          <a:lstStyle/>
          <a:p>
            <a:r>
              <a:rPr lang="en-IN" dirty="0"/>
              <a:t>6. Hybrid automation: A real-life scenario</a:t>
            </a:r>
          </a:p>
        </p:txBody>
      </p:sp>
      <p:grpSp>
        <p:nvGrpSpPr>
          <p:cNvPr id="48" name="Group 47">
            <a:extLst>
              <a:ext uri="{FF2B5EF4-FFF2-40B4-BE49-F238E27FC236}">
                <a16:creationId xmlns:a16="http://schemas.microsoft.com/office/drawing/2014/main" id="{87C23AE8-198C-BA3E-61B1-C84D1F921600}"/>
              </a:ext>
            </a:extLst>
          </p:cNvPr>
          <p:cNvGrpSpPr/>
          <p:nvPr/>
        </p:nvGrpSpPr>
        <p:grpSpPr>
          <a:xfrm>
            <a:off x="832270" y="1041703"/>
            <a:ext cx="7065968" cy="3833507"/>
            <a:chOff x="679841" y="1127411"/>
            <a:chExt cx="10293183" cy="5584372"/>
          </a:xfrm>
        </p:grpSpPr>
        <p:sp>
          <p:nvSpPr>
            <p:cNvPr id="3" name="Oval 2">
              <a:extLst>
                <a:ext uri="{FF2B5EF4-FFF2-40B4-BE49-F238E27FC236}">
                  <a16:creationId xmlns:a16="http://schemas.microsoft.com/office/drawing/2014/main" id="{88D2453B-0EA2-6E77-8411-8E1B8DA8EFDA}"/>
                </a:ext>
              </a:extLst>
            </p:cNvPr>
            <p:cNvSpPr/>
            <p:nvPr/>
          </p:nvSpPr>
          <p:spPr>
            <a:xfrm>
              <a:off x="679841" y="1387731"/>
              <a:ext cx="1007642" cy="1007642"/>
            </a:xfrm>
            <a:prstGeom prst="ellipse">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4" name="Oval 3">
              <a:extLst>
                <a:ext uri="{FF2B5EF4-FFF2-40B4-BE49-F238E27FC236}">
                  <a16:creationId xmlns:a16="http://schemas.microsoft.com/office/drawing/2014/main" id="{657225CA-D17D-B480-F55F-0CFF4FF8DCD2}"/>
                </a:ext>
              </a:extLst>
            </p:cNvPr>
            <p:cNvSpPr/>
            <p:nvPr/>
          </p:nvSpPr>
          <p:spPr>
            <a:xfrm>
              <a:off x="716865" y="3307144"/>
              <a:ext cx="1007642" cy="1007642"/>
            </a:xfrm>
            <a:prstGeom prst="ellipse">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pic>
          <p:nvPicPr>
            <p:cNvPr id="6" name="Graphic 5">
              <a:extLst>
                <a:ext uri="{FF2B5EF4-FFF2-40B4-BE49-F238E27FC236}">
                  <a16:creationId xmlns:a16="http://schemas.microsoft.com/office/drawing/2014/main" id="{05D43255-B743-96D7-F133-D52585E29C95}"/>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3605" y="1491495"/>
              <a:ext cx="800114" cy="800114"/>
            </a:xfrm>
            <a:prstGeom prst="rect">
              <a:avLst/>
            </a:prstGeom>
          </p:spPr>
        </p:pic>
        <p:sp>
          <p:nvSpPr>
            <p:cNvPr id="7" name="Oval 6">
              <a:extLst>
                <a:ext uri="{FF2B5EF4-FFF2-40B4-BE49-F238E27FC236}">
                  <a16:creationId xmlns:a16="http://schemas.microsoft.com/office/drawing/2014/main" id="{88003168-E47C-2FA6-2350-CF89013B3EBF}"/>
                </a:ext>
              </a:extLst>
            </p:cNvPr>
            <p:cNvSpPr/>
            <p:nvPr/>
          </p:nvSpPr>
          <p:spPr>
            <a:xfrm>
              <a:off x="750235" y="5241953"/>
              <a:ext cx="1007642" cy="1007642"/>
            </a:xfrm>
            <a:prstGeom prst="ellipse">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grpSp>
          <p:nvGrpSpPr>
            <p:cNvPr id="9" name="Group 8">
              <a:extLst>
                <a:ext uri="{FF2B5EF4-FFF2-40B4-BE49-F238E27FC236}">
                  <a16:creationId xmlns:a16="http://schemas.microsoft.com/office/drawing/2014/main" id="{62B21069-9C54-9FAB-8CB1-7D31306E5956}"/>
                </a:ext>
              </a:extLst>
            </p:cNvPr>
            <p:cNvGrpSpPr/>
            <p:nvPr/>
          </p:nvGrpSpPr>
          <p:grpSpPr>
            <a:xfrm>
              <a:off x="2137740" y="1127411"/>
              <a:ext cx="1637754" cy="1912156"/>
              <a:chOff x="2351637" y="652732"/>
              <a:chExt cx="1637754" cy="1912156"/>
            </a:xfrm>
          </p:grpSpPr>
          <p:sp>
            <p:nvSpPr>
              <p:cNvPr id="10" name="Rectangle 9">
                <a:extLst>
                  <a:ext uri="{FF2B5EF4-FFF2-40B4-BE49-F238E27FC236}">
                    <a16:creationId xmlns:a16="http://schemas.microsoft.com/office/drawing/2014/main" id="{607AA758-5A3D-4B92-4295-41B72D430DA9}"/>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12" name="Rectangle 11">
                <a:extLst>
                  <a:ext uri="{FF2B5EF4-FFF2-40B4-BE49-F238E27FC236}">
                    <a16:creationId xmlns:a16="http://schemas.microsoft.com/office/drawing/2014/main" id="{D219FD23-D67A-A8FE-DDC6-36BEA759331B}"/>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Trigger</a:t>
                </a:r>
              </a:p>
              <a:p>
                <a:pPr algn="ctr"/>
                <a:r>
                  <a:rPr lang="en-US" sz="1013">
                    <a:solidFill>
                      <a:schemeClr val="tx1"/>
                    </a:solidFill>
                    <a:latin typeface="Arial" panose="020B0604020202020204" pitchFamily="34" charset="0"/>
                    <a:cs typeface="Arial" panose="020B0604020202020204" pitchFamily="34" charset="0"/>
                  </a:rPr>
                  <a:t>automation</a:t>
                </a:r>
              </a:p>
              <a:p>
                <a:pPr algn="ctr"/>
                <a:r>
                  <a:rPr lang="en-US" sz="1013">
                    <a:solidFill>
                      <a:schemeClr val="tx1"/>
                    </a:solidFill>
                    <a:latin typeface="Arial" panose="020B0604020202020204" pitchFamily="34" charset="0"/>
                    <a:cs typeface="Arial" panose="020B0604020202020204" pitchFamily="34" charset="0"/>
                  </a:rPr>
                  <a:t>with hot key</a:t>
                </a:r>
                <a:endParaRPr lang="en-IN" sz="1013">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A74861D-A2EE-C931-948C-DE64692734EE}"/>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Arrow Connector 13">
                <a:extLst>
                  <a:ext uri="{FF2B5EF4-FFF2-40B4-BE49-F238E27FC236}">
                    <a16:creationId xmlns:a16="http://schemas.microsoft.com/office/drawing/2014/main" id="{0583E94C-69F2-7277-BEDC-8B0D28983509}"/>
                  </a:ext>
                </a:extLst>
              </p:cNvPr>
              <p:cNvCxnSpPr>
                <a:cxnSpLocks/>
              </p:cNvCxnSpPr>
              <p:nvPr/>
            </p:nvCxnSpPr>
            <p:spPr>
              <a:xfrm rot="5400000">
                <a:off x="3100450" y="243317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FCC62A1-2EAE-43D3-892E-33D77EBF9F96}"/>
                </a:ext>
              </a:extLst>
            </p:cNvPr>
            <p:cNvGrpSpPr/>
            <p:nvPr/>
          </p:nvGrpSpPr>
          <p:grpSpPr>
            <a:xfrm>
              <a:off x="2137740" y="3093110"/>
              <a:ext cx="1901186" cy="1648724"/>
              <a:chOff x="2351637" y="652732"/>
              <a:chExt cx="1901186" cy="1648724"/>
            </a:xfrm>
          </p:grpSpPr>
          <p:sp>
            <p:nvSpPr>
              <p:cNvPr id="16" name="Rectangle 15">
                <a:extLst>
                  <a:ext uri="{FF2B5EF4-FFF2-40B4-BE49-F238E27FC236}">
                    <a16:creationId xmlns:a16="http://schemas.microsoft.com/office/drawing/2014/main" id="{B624A6F0-EFD5-A925-D698-3EA3CC4AE2DA}"/>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17" name="Rectangle 16">
                <a:extLst>
                  <a:ext uri="{FF2B5EF4-FFF2-40B4-BE49-F238E27FC236}">
                    <a16:creationId xmlns:a16="http://schemas.microsoft.com/office/drawing/2014/main" id="{7D9A9AAE-C4FE-8B50-FE28-E1E65CCFC4E1}"/>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Monitor users</a:t>
                </a:r>
              </a:p>
              <a:p>
                <a:pPr algn="ctr"/>
                <a:r>
                  <a:rPr lang="en-US" sz="1013">
                    <a:solidFill>
                      <a:schemeClr val="tx1"/>
                    </a:solidFill>
                    <a:latin typeface="Arial" panose="020B0604020202020204" pitchFamily="34" charset="0"/>
                    <a:cs typeface="Arial" panose="020B0604020202020204" pitchFamily="34" charset="0"/>
                  </a:rPr>
                  <a:t>actions</a:t>
                </a:r>
                <a:endParaRPr lang="en-IN" sz="1013">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683E8A2D-633D-0A21-33AE-B61254039607}"/>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9" name="Straight Arrow Connector 18">
                <a:extLst>
                  <a:ext uri="{FF2B5EF4-FFF2-40B4-BE49-F238E27FC236}">
                    <a16:creationId xmlns:a16="http://schemas.microsoft.com/office/drawing/2014/main" id="{65EC27BB-B2A7-B65A-A110-96553FF65A9F}"/>
                  </a:ext>
                </a:extLst>
              </p:cNvPr>
              <p:cNvCxnSpPr>
                <a:cxnSpLocks/>
              </p:cNvCxnSpPr>
              <p:nvPr/>
            </p:nvCxnSpPr>
            <p:spPr>
              <a:xfrm>
                <a:off x="3989391" y="153550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CBCB11D7-6D7C-271A-C4C8-9D66C5708D59}"/>
                </a:ext>
              </a:extLst>
            </p:cNvPr>
            <p:cNvGrpSpPr/>
            <p:nvPr/>
          </p:nvGrpSpPr>
          <p:grpSpPr>
            <a:xfrm>
              <a:off x="4503164" y="3093110"/>
              <a:ext cx="1901186" cy="1648724"/>
              <a:chOff x="2351637" y="652732"/>
              <a:chExt cx="1901186" cy="1648724"/>
            </a:xfrm>
          </p:grpSpPr>
          <p:sp>
            <p:nvSpPr>
              <p:cNvPr id="21" name="Rectangle 20">
                <a:extLst>
                  <a:ext uri="{FF2B5EF4-FFF2-40B4-BE49-F238E27FC236}">
                    <a16:creationId xmlns:a16="http://schemas.microsoft.com/office/drawing/2014/main" id="{FC2CD93E-DE3C-D34E-BCE0-2D2AE3D70F49}"/>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22" name="Rectangle 21">
                <a:extLst>
                  <a:ext uri="{FF2B5EF4-FFF2-40B4-BE49-F238E27FC236}">
                    <a16:creationId xmlns:a16="http://schemas.microsoft.com/office/drawing/2014/main" id="{F6707B90-B195-522C-8630-04203C803D6F}"/>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Gather</a:t>
                </a:r>
              </a:p>
              <a:p>
                <a:pPr algn="ctr"/>
                <a:r>
                  <a:rPr lang="en-US" sz="1013">
                    <a:solidFill>
                      <a:schemeClr val="tx1"/>
                    </a:solidFill>
                    <a:latin typeface="Arial" panose="020B0604020202020204" pitchFamily="34" charset="0"/>
                    <a:cs typeface="Arial" panose="020B0604020202020204" pitchFamily="34" charset="0"/>
                  </a:rPr>
                  <a:t>data</a:t>
                </a:r>
                <a:endParaRPr lang="en-IN" sz="1013">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08ED008-509F-14D1-6D4F-8C4723E55E48}"/>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4" name="Straight Arrow Connector 23">
                <a:extLst>
                  <a:ext uri="{FF2B5EF4-FFF2-40B4-BE49-F238E27FC236}">
                    <a16:creationId xmlns:a16="http://schemas.microsoft.com/office/drawing/2014/main" id="{CEDDC07B-B37D-4F61-E23C-08CB7924B3CC}"/>
                  </a:ext>
                </a:extLst>
              </p:cNvPr>
              <p:cNvCxnSpPr>
                <a:cxnSpLocks/>
              </p:cNvCxnSpPr>
              <p:nvPr/>
            </p:nvCxnSpPr>
            <p:spPr>
              <a:xfrm>
                <a:off x="3989391" y="153550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906A35C-3FFA-EFFB-371C-6EFB8E8F2A43}"/>
                </a:ext>
              </a:extLst>
            </p:cNvPr>
            <p:cNvGrpSpPr/>
            <p:nvPr/>
          </p:nvGrpSpPr>
          <p:grpSpPr>
            <a:xfrm>
              <a:off x="6924549" y="3097360"/>
              <a:ext cx="1637754" cy="1912156"/>
              <a:chOff x="2351637" y="652732"/>
              <a:chExt cx="1637754" cy="1912156"/>
            </a:xfrm>
          </p:grpSpPr>
          <p:sp>
            <p:nvSpPr>
              <p:cNvPr id="26" name="Rectangle 25">
                <a:extLst>
                  <a:ext uri="{FF2B5EF4-FFF2-40B4-BE49-F238E27FC236}">
                    <a16:creationId xmlns:a16="http://schemas.microsoft.com/office/drawing/2014/main" id="{0F76E33A-F624-865B-2D13-1B6612FC6D0D}"/>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27" name="Rectangle 26">
                <a:extLst>
                  <a:ext uri="{FF2B5EF4-FFF2-40B4-BE49-F238E27FC236}">
                    <a16:creationId xmlns:a16="http://schemas.microsoft.com/office/drawing/2014/main" id="{3596A3B5-EABC-9F14-A99A-814A4887FD23}"/>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Pass data to</a:t>
                </a:r>
              </a:p>
              <a:p>
                <a:pPr algn="ctr"/>
                <a:r>
                  <a:rPr lang="en-US" sz="1013">
                    <a:solidFill>
                      <a:schemeClr val="tx1"/>
                    </a:solidFill>
                    <a:latin typeface="Arial" panose="020B0604020202020204" pitchFamily="34" charset="0"/>
                    <a:cs typeface="Arial" panose="020B0604020202020204" pitchFamily="34" charset="0"/>
                  </a:rPr>
                  <a:t>unattended</a:t>
                </a:r>
              </a:p>
              <a:p>
                <a:pPr algn="ctr"/>
                <a:r>
                  <a:rPr lang="en-US" sz="1013">
                    <a:solidFill>
                      <a:schemeClr val="tx1"/>
                    </a:solidFill>
                    <a:latin typeface="Arial" panose="020B0604020202020204" pitchFamily="34" charset="0"/>
                    <a:cs typeface="Arial" panose="020B0604020202020204" pitchFamily="34" charset="0"/>
                  </a:rPr>
                  <a:t>robot</a:t>
                </a:r>
                <a:endParaRPr lang="en-IN" sz="1013">
                  <a:solidFill>
                    <a:schemeClr val="tx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D81696FA-5636-6BC1-24F6-84FE97A48342}"/>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9" name="Straight Arrow Connector 28">
                <a:extLst>
                  <a:ext uri="{FF2B5EF4-FFF2-40B4-BE49-F238E27FC236}">
                    <a16:creationId xmlns:a16="http://schemas.microsoft.com/office/drawing/2014/main" id="{05598ECA-5E7C-956F-4A59-B1DA333BEB2D}"/>
                  </a:ext>
                </a:extLst>
              </p:cNvPr>
              <p:cNvCxnSpPr>
                <a:cxnSpLocks/>
              </p:cNvCxnSpPr>
              <p:nvPr/>
            </p:nvCxnSpPr>
            <p:spPr>
              <a:xfrm rot="5400000">
                <a:off x="3100450" y="243317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0C1D6A2C-5736-43A2-F75E-AF35E91F2782}"/>
                </a:ext>
              </a:extLst>
            </p:cNvPr>
            <p:cNvGrpSpPr/>
            <p:nvPr/>
          </p:nvGrpSpPr>
          <p:grpSpPr>
            <a:xfrm>
              <a:off x="6924549" y="5063059"/>
              <a:ext cx="1901186" cy="1648724"/>
              <a:chOff x="2351637" y="652732"/>
              <a:chExt cx="1901186" cy="1648724"/>
            </a:xfrm>
          </p:grpSpPr>
          <p:sp>
            <p:nvSpPr>
              <p:cNvPr id="31" name="Rectangle 30">
                <a:extLst>
                  <a:ext uri="{FF2B5EF4-FFF2-40B4-BE49-F238E27FC236}">
                    <a16:creationId xmlns:a16="http://schemas.microsoft.com/office/drawing/2014/main" id="{8C68ABE9-D928-88BB-0EE3-FBB57E76F54B}"/>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32" name="Rectangle 31">
                <a:extLst>
                  <a:ext uri="{FF2B5EF4-FFF2-40B4-BE49-F238E27FC236}">
                    <a16:creationId xmlns:a16="http://schemas.microsoft.com/office/drawing/2014/main" id="{1C6ED7E3-99D5-D6D6-1A86-450E4B29DB4A}"/>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Process data</a:t>
                </a:r>
                <a:endParaRPr lang="en-IN" sz="1013">
                  <a:solidFill>
                    <a:schemeClr val="tx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1B6F371F-0FCF-5CBA-91FE-BD8049AFA764}"/>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4" name="Straight Arrow Connector 33">
                <a:extLst>
                  <a:ext uri="{FF2B5EF4-FFF2-40B4-BE49-F238E27FC236}">
                    <a16:creationId xmlns:a16="http://schemas.microsoft.com/office/drawing/2014/main" id="{6EFA2AF1-E986-313A-3941-B541ECBA5D49}"/>
                  </a:ext>
                </a:extLst>
              </p:cNvPr>
              <p:cNvCxnSpPr>
                <a:cxnSpLocks/>
              </p:cNvCxnSpPr>
              <p:nvPr/>
            </p:nvCxnSpPr>
            <p:spPr>
              <a:xfrm>
                <a:off x="3989391" y="1535502"/>
                <a:ext cx="2634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53B61C3F-155A-6797-13C3-97EAA7C12C1B}"/>
                </a:ext>
              </a:extLst>
            </p:cNvPr>
            <p:cNvGrpSpPr/>
            <p:nvPr/>
          </p:nvGrpSpPr>
          <p:grpSpPr>
            <a:xfrm>
              <a:off x="9335270" y="5063059"/>
              <a:ext cx="1637754" cy="1648724"/>
              <a:chOff x="2351637" y="652732"/>
              <a:chExt cx="1637754" cy="1648724"/>
            </a:xfrm>
          </p:grpSpPr>
          <p:sp>
            <p:nvSpPr>
              <p:cNvPr id="36" name="Rectangle 35">
                <a:extLst>
                  <a:ext uri="{FF2B5EF4-FFF2-40B4-BE49-F238E27FC236}">
                    <a16:creationId xmlns:a16="http://schemas.microsoft.com/office/drawing/2014/main" id="{A35C2003-E078-7B12-59EA-7EDD22D47D78}"/>
                  </a:ext>
                </a:extLst>
              </p:cNvPr>
              <p:cNvSpPr/>
              <p:nvPr/>
            </p:nvSpPr>
            <p:spPr>
              <a:xfrm>
                <a:off x="2448826" y="853656"/>
                <a:ext cx="1540565" cy="14478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endParaRPr lang="en-IN"/>
              </a:p>
            </p:txBody>
          </p:sp>
          <p:sp>
            <p:nvSpPr>
              <p:cNvPr id="37" name="Rectangle 36">
                <a:extLst>
                  <a:ext uri="{FF2B5EF4-FFF2-40B4-BE49-F238E27FC236}">
                    <a16:creationId xmlns:a16="http://schemas.microsoft.com/office/drawing/2014/main" id="{686266F2-5C8C-0D67-ED9C-A2392CD01B02}"/>
                  </a:ext>
                </a:extLst>
              </p:cNvPr>
              <p:cNvSpPr/>
              <p:nvPr/>
            </p:nvSpPr>
            <p:spPr>
              <a:xfrm>
                <a:off x="2351637" y="652732"/>
                <a:ext cx="1540565" cy="1540565"/>
              </a:xfrm>
              <a:prstGeom prst="rect">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latin typeface="Arial" panose="020B0604020202020204" pitchFamily="34" charset="0"/>
                    <a:cs typeface="Arial" panose="020B0604020202020204" pitchFamily="34" charset="0"/>
                  </a:rPr>
                  <a:t>Create and</a:t>
                </a:r>
              </a:p>
              <a:p>
                <a:pPr algn="ctr"/>
                <a:r>
                  <a:rPr lang="en-US" sz="1013">
                    <a:solidFill>
                      <a:schemeClr val="tx1"/>
                    </a:solidFill>
                    <a:latin typeface="Arial" panose="020B0604020202020204" pitchFamily="34" charset="0"/>
                    <a:cs typeface="Arial" panose="020B0604020202020204" pitchFamily="34" charset="0"/>
                  </a:rPr>
                  <a:t>send</a:t>
                </a:r>
              </a:p>
              <a:p>
                <a:pPr algn="ctr"/>
                <a:r>
                  <a:rPr lang="en-US" sz="1013">
                    <a:solidFill>
                      <a:schemeClr val="tx1"/>
                    </a:solidFill>
                    <a:latin typeface="Arial" panose="020B0604020202020204" pitchFamily="34" charset="0"/>
                    <a:cs typeface="Arial" panose="020B0604020202020204" pitchFamily="34" charset="0"/>
                  </a:rPr>
                  <a:t>sales report</a:t>
                </a:r>
                <a:endParaRPr lang="en-IN" sz="1013">
                  <a:solidFill>
                    <a:schemeClr val="tx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8351E300-A593-E4C2-26EE-E2D6637BDC06}"/>
                  </a:ext>
                </a:extLst>
              </p:cNvPr>
              <p:cNvSpPr/>
              <p:nvPr/>
            </p:nvSpPr>
            <p:spPr>
              <a:xfrm>
                <a:off x="2351637" y="2087593"/>
                <a:ext cx="1540565" cy="105704"/>
              </a:xfrm>
              <a:prstGeom prst="rect">
                <a:avLst/>
              </a:prstGeom>
              <a:solidFill>
                <a:srgbClr val="FA4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39" name="Group 38">
              <a:extLst>
                <a:ext uri="{FF2B5EF4-FFF2-40B4-BE49-F238E27FC236}">
                  <a16:creationId xmlns:a16="http://schemas.microsoft.com/office/drawing/2014/main" id="{0D897CB5-9E29-184F-6A33-76362C404ABD}"/>
                </a:ext>
              </a:extLst>
            </p:cNvPr>
            <p:cNvGrpSpPr/>
            <p:nvPr/>
          </p:nvGrpSpPr>
          <p:grpSpPr>
            <a:xfrm>
              <a:off x="884955" y="3483716"/>
              <a:ext cx="691901" cy="631347"/>
              <a:chOff x="690692" y="4365724"/>
              <a:chExt cx="691901" cy="631347"/>
            </a:xfrm>
          </p:grpSpPr>
          <p:sp>
            <p:nvSpPr>
              <p:cNvPr id="40" name="Freeform: Shape 39">
                <a:extLst>
                  <a:ext uri="{FF2B5EF4-FFF2-40B4-BE49-F238E27FC236}">
                    <a16:creationId xmlns:a16="http://schemas.microsoft.com/office/drawing/2014/main" id="{F4A1A82A-7AF2-1DDE-0D10-93673019798E}"/>
                  </a:ext>
                </a:extLst>
              </p:cNvPr>
              <p:cNvSpPr/>
              <p:nvPr/>
            </p:nvSpPr>
            <p:spPr>
              <a:xfrm>
                <a:off x="785828" y="4543294"/>
                <a:ext cx="501628" cy="453777"/>
              </a:xfrm>
              <a:custGeom>
                <a:avLst/>
                <a:gdLst>
                  <a:gd name="connsiteX0" fmla="*/ 0 w 501628"/>
                  <a:gd name="connsiteY0" fmla="*/ 0 h 453777"/>
                  <a:gd name="connsiteX1" fmla="*/ 224387 w 501628"/>
                  <a:gd name="connsiteY1" fmla="*/ 0 h 453777"/>
                  <a:gd name="connsiteX2" fmla="*/ 224387 w 501628"/>
                  <a:gd name="connsiteY2" fmla="*/ 25946 h 453777"/>
                  <a:gd name="connsiteX3" fmla="*/ 25946 w 501628"/>
                  <a:gd name="connsiteY3" fmla="*/ 25946 h 453777"/>
                  <a:gd name="connsiteX4" fmla="*/ 25946 w 501628"/>
                  <a:gd name="connsiteY4" fmla="*/ 337302 h 453777"/>
                  <a:gd name="connsiteX5" fmla="*/ 307929 w 501628"/>
                  <a:gd name="connsiteY5" fmla="*/ 337302 h 453777"/>
                  <a:gd name="connsiteX6" fmla="*/ 396402 w 501628"/>
                  <a:gd name="connsiteY6" fmla="*/ 402451 h 453777"/>
                  <a:gd name="connsiteX7" fmla="*/ 396402 w 501628"/>
                  <a:gd name="connsiteY7" fmla="*/ 337302 h 453777"/>
                  <a:gd name="connsiteX8" fmla="*/ 475682 w 501628"/>
                  <a:gd name="connsiteY8" fmla="*/ 337302 h 453777"/>
                  <a:gd name="connsiteX9" fmla="*/ 475682 w 501628"/>
                  <a:gd name="connsiteY9" fmla="*/ 25946 h 453777"/>
                  <a:gd name="connsiteX10" fmla="*/ 277242 w 501628"/>
                  <a:gd name="connsiteY10" fmla="*/ 25946 h 453777"/>
                  <a:gd name="connsiteX11" fmla="*/ 277242 w 501628"/>
                  <a:gd name="connsiteY11" fmla="*/ 0 h 453777"/>
                  <a:gd name="connsiteX12" fmla="*/ 501629 w 501628"/>
                  <a:gd name="connsiteY12" fmla="*/ 0 h 453777"/>
                  <a:gd name="connsiteX13" fmla="*/ 501629 w 501628"/>
                  <a:gd name="connsiteY13" fmla="*/ 363248 h 453777"/>
                  <a:gd name="connsiteX14" fmla="*/ 422348 w 501628"/>
                  <a:gd name="connsiteY14" fmla="*/ 363248 h 453777"/>
                  <a:gd name="connsiteX15" fmla="*/ 422348 w 501628"/>
                  <a:gd name="connsiteY15" fmla="*/ 453778 h 453777"/>
                  <a:gd name="connsiteX16" fmla="*/ 299407 w 501628"/>
                  <a:gd name="connsiteY16" fmla="*/ 363248 h 453777"/>
                  <a:gd name="connsiteX17" fmla="*/ 0 w 501628"/>
                  <a:gd name="connsiteY17" fmla="*/ 363248 h 453777"/>
                  <a:gd name="connsiteX18" fmla="*/ 0 w 501628"/>
                  <a:gd name="connsiteY18" fmla="*/ 0 h 45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628" h="453777">
                    <a:moveTo>
                      <a:pt x="0" y="0"/>
                    </a:moveTo>
                    <a:lnTo>
                      <a:pt x="224387" y="0"/>
                    </a:lnTo>
                    <a:lnTo>
                      <a:pt x="224387" y="25946"/>
                    </a:lnTo>
                    <a:lnTo>
                      <a:pt x="25946" y="25946"/>
                    </a:lnTo>
                    <a:lnTo>
                      <a:pt x="25946" y="337302"/>
                    </a:lnTo>
                    <a:lnTo>
                      <a:pt x="307929" y="337302"/>
                    </a:lnTo>
                    <a:lnTo>
                      <a:pt x="396402" y="402451"/>
                    </a:lnTo>
                    <a:lnTo>
                      <a:pt x="396402" y="337302"/>
                    </a:lnTo>
                    <a:lnTo>
                      <a:pt x="475682" y="337302"/>
                    </a:lnTo>
                    <a:lnTo>
                      <a:pt x="475682" y="25946"/>
                    </a:lnTo>
                    <a:lnTo>
                      <a:pt x="277242" y="25946"/>
                    </a:lnTo>
                    <a:lnTo>
                      <a:pt x="277242" y="0"/>
                    </a:lnTo>
                    <a:lnTo>
                      <a:pt x="501629" y="0"/>
                    </a:lnTo>
                    <a:lnTo>
                      <a:pt x="501629" y="363248"/>
                    </a:lnTo>
                    <a:lnTo>
                      <a:pt x="422348" y="363248"/>
                    </a:lnTo>
                    <a:lnTo>
                      <a:pt x="422348" y="453778"/>
                    </a:lnTo>
                    <a:lnTo>
                      <a:pt x="299407" y="363248"/>
                    </a:lnTo>
                    <a:lnTo>
                      <a:pt x="0" y="363248"/>
                    </a:lnTo>
                    <a:lnTo>
                      <a:pt x="0" y="0"/>
                    </a:lnTo>
                    <a:close/>
                  </a:path>
                </a:pathLst>
              </a:custGeom>
              <a:solidFill>
                <a:schemeClr val="bg1"/>
              </a:solidFill>
              <a:ln w="8632" cap="flat">
                <a:no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DE7E2CC4-1797-77AA-5D1E-0219D2F1882B}"/>
                  </a:ext>
                </a:extLst>
              </p:cNvPr>
              <p:cNvSpPr/>
              <p:nvPr/>
            </p:nvSpPr>
            <p:spPr>
              <a:xfrm>
                <a:off x="942367" y="4773179"/>
                <a:ext cx="195636" cy="46875"/>
              </a:xfrm>
              <a:custGeom>
                <a:avLst/>
                <a:gdLst>
                  <a:gd name="connsiteX0" fmla="*/ 97818 w 195636"/>
                  <a:gd name="connsiteY0" fmla="*/ 20929 h 46875"/>
                  <a:gd name="connsiteX1" fmla="*/ 182220 w 195636"/>
                  <a:gd name="connsiteY1" fmla="*/ 0 h 46875"/>
                  <a:gd name="connsiteX2" fmla="*/ 195637 w 195636"/>
                  <a:gd name="connsiteY2" fmla="*/ 22208 h 46875"/>
                  <a:gd name="connsiteX3" fmla="*/ 97818 w 195636"/>
                  <a:gd name="connsiteY3" fmla="*/ 46875 h 46875"/>
                  <a:gd name="connsiteX4" fmla="*/ 0 w 195636"/>
                  <a:gd name="connsiteY4" fmla="*/ 22208 h 46875"/>
                  <a:gd name="connsiteX5" fmla="*/ 13416 w 195636"/>
                  <a:gd name="connsiteY5" fmla="*/ 0 h 46875"/>
                  <a:gd name="connsiteX6" fmla="*/ 97818 w 195636"/>
                  <a:gd name="connsiteY6" fmla="*/ 20929 h 4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36" h="46875">
                    <a:moveTo>
                      <a:pt x="97818" y="20929"/>
                    </a:moveTo>
                    <a:cubicBezTo>
                      <a:pt x="129026" y="20929"/>
                      <a:pt x="159541" y="13701"/>
                      <a:pt x="182220" y="0"/>
                    </a:cubicBezTo>
                    <a:lnTo>
                      <a:pt x="195637" y="22208"/>
                    </a:lnTo>
                    <a:cubicBezTo>
                      <a:pt x="167997" y="38906"/>
                      <a:pt x="132561" y="46875"/>
                      <a:pt x="97818" y="46875"/>
                    </a:cubicBezTo>
                    <a:cubicBezTo>
                      <a:pt x="63075" y="46875"/>
                      <a:pt x="27640" y="38906"/>
                      <a:pt x="0" y="22208"/>
                    </a:cubicBezTo>
                    <a:lnTo>
                      <a:pt x="13416" y="0"/>
                    </a:lnTo>
                    <a:cubicBezTo>
                      <a:pt x="36096" y="13701"/>
                      <a:pt x="66610" y="20929"/>
                      <a:pt x="97818" y="20929"/>
                    </a:cubicBezTo>
                    <a:close/>
                  </a:path>
                </a:pathLst>
              </a:custGeom>
              <a:solidFill>
                <a:schemeClr val="bg1"/>
              </a:solidFill>
              <a:ln w="8632" cap="flat">
                <a:no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5971536F-D195-73E8-16E5-392E1FEFDF67}"/>
                  </a:ext>
                </a:extLst>
              </p:cNvPr>
              <p:cNvSpPr/>
              <p:nvPr/>
            </p:nvSpPr>
            <p:spPr>
              <a:xfrm>
                <a:off x="901539" y="4365724"/>
                <a:ext cx="257236" cy="76996"/>
              </a:xfrm>
              <a:custGeom>
                <a:avLst/>
                <a:gdLst>
                  <a:gd name="connsiteX0" fmla="*/ 0 w 257236"/>
                  <a:gd name="connsiteY0" fmla="*/ 58649 h 76996"/>
                  <a:gd name="connsiteX1" fmla="*/ 9174 w 257236"/>
                  <a:gd name="connsiteY1" fmla="*/ 49476 h 76996"/>
                  <a:gd name="connsiteX2" fmla="*/ 248064 w 257236"/>
                  <a:gd name="connsiteY2" fmla="*/ 49476 h 76996"/>
                  <a:gd name="connsiteX3" fmla="*/ 257237 w 257236"/>
                  <a:gd name="connsiteY3" fmla="*/ 58649 h 76996"/>
                  <a:gd name="connsiteX4" fmla="*/ 238890 w 257236"/>
                  <a:gd name="connsiteY4" fmla="*/ 76996 h 76996"/>
                  <a:gd name="connsiteX5" fmla="*/ 229717 w 257236"/>
                  <a:gd name="connsiteY5" fmla="*/ 67823 h 76996"/>
                  <a:gd name="connsiteX6" fmla="*/ 27520 w 257236"/>
                  <a:gd name="connsiteY6" fmla="*/ 67823 h 76996"/>
                  <a:gd name="connsiteX7" fmla="*/ 18347 w 257236"/>
                  <a:gd name="connsiteY7" fmla="*/ 76996 h 76996"/>
                  <a:gd name="connsiteX8" fmla="*/ 0 w 257236"/>
                  <a:gd name="connsiteY8" fmla="*/ 58649 h 7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236" h="76996">
                    <a:moveTo>
                      <a:pt x="0" y="58649"/>
                    </a:moveTo>
                    <a:lnTo>
                      <a:pt x="9174" y="49476"/>
                    </a:lnTo>
                    <a:cubicBezTo>
                      <a:pt x="75141" y="-16492"/>
                      <a:pt x="182096" y="-16492"/>
                      <a:pt x="248064" y="49476"/>
                    </a:cubicBezTo>
                    <a:lnTo>
                      <a:pt x="257237" y="58649"/>
                    </a:lnTo>
                    <a:lnTo>
                      <a:pt x="238890" y="76996"/>
                    </a:lnTo>
                    <a:lnTo>
                      <a:pt x="229717" y="67823"/>
                    </a:lnTo>
                    <a:cubicBezTo>
                      <a:pt x="173882" y="11988"/>
                      <a:pt x="83355" y="11988"/>
                      <a:pt x="27520" y="67823"/>
                    </a:cubicBezTo>
                    <a:lnTo>
                      <a:pt x="18347" y="76996"/>
                    </a:lnTo>
                    <a:lnTo>
                      <a:pt x="0" y="58649"/>
                    </a:lnTo>
                    <a:close/>
                  </a:path>
                </a:pathLst>
              </a:custGeom>
              <a:solidFill>
                <a:schemeClr val="bg1"/>
              </a:solidFill>
              <a:ln w="8632" cap="flat">
                <a:no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1AE48143-6600-390E-60BA-EA1326C86CAE}"/>
                  </a:ext>
                </a:extLst>
              </p:cNvPr>
              <p:cNvSpPr/>
              <p:nvPr/>
            </p:nvSpPr>
            <p:spPr>
              <a:xfrm>
                <a:off x="979509" y="4448156"/>
                <a:ext cx="110208" cy="46545"/>
              </a:xfrm>
              <a:custGeom>
                <a:avLst/>
                <a:gdLst>
                  <a:gd name="connsiteX0" fmla="*/ 0 w 110208"/>
                  <a:gd name="connsiteY0" fmla="*/ 28199 h 46545"/>
                  <a:gd name="connsiteX1" fmla="*/ 9174 w 110208"/>
                  <a:gd name="connsiteY1" fmla="*/ 19025 h 46545"/>
                  <a:gd name="connsiteX2" fmla="*/ 101035 w 110208"/>
                  <a:gd name="connsiteY2" fmla="*/ 19025 h 46545"/>
                  <a:gd name="connsiteX3" fmla="*/ 110209 w 110208"/>
                  <a:gd name="connsiteY3" fmla="*/ 28199 h 46545"/>
                  <a:gd name="connsiteX4" fmla="*/ 91862 w 110208"/>
                  <a:gd name="connsiteY4" fmla="*/ 46546 h 46545"/>
                  <a:gd name="connsiteX5" fmla="*/ 82688 w 110208"/>
                  <a:gd name="connsiteY5" fmla="*/ 37372 h 46545"/>
                  <a:gd name="connsiteX6" fmla="*/ 27520 w 110208"/>
                  <a:gd name="connsiteY6" fmla="*/ 37372 h 46545"/>
                  <a:gd name="connsiteX7" fmla="*/ 18347 w 110208"/>
                  <a:gd name="connsiteY7" fmla="*/ 46546 h 46545"/>
                  <a:gd name="connsiteX8" fmla="*/ 0 w 110208"/>
                  <a:gd name="connsiteY8" fmla="*/ 28199 h 4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8" h="46545">
                    <a:moveTo>
                      <a:pt x="0" y="28199"/>
                    </a:moveTo>
                    <a:lnTo>
                      <a:pt x="9174" y="19025"/>
                    </a:lnTo>
                    <a:cubicBezTo>
                      <a:pt x="34541" y="-6342"/>
                      <a:pt x="75668" y="-6342"/>
                      <a:pt x="101035" y="19025"/>
                    </a:cubicBezTo>
                    <a:lnTo>
                      <a:pt x="110209" y="28199"/>
                    </a:lnTo>
                    <a:lnTo>
                      <a:pt x="91862" y="46546"/>
                    </a:lnTo>
                    <a:lnTo>
                      <a:pt x="82688" y="37372"/>
                    </a:lnTo>
                    <a:cubicBezTo>
                      <a:pt x="67454" y="22138"/>
                      <a:pt x="42754" y="22138"/>
                      <a:pt x="27520" y="37372"/>
                    </a:cubicBezTo>
                    <a:lnTo>
                      <a:pt x="18347" y="46546"/>
                    </a:lnTo>
                    <a:lnTo>
                      <a:pt x="0" y="28199"/>
                    </a:lnTo>
                    <a:close/>
                  </a:path>
                </a:pathLst>
              </a:custGeom>
              <a:solidFill>
                <a:schemeClr val="bg1"/>
              </a:solidFill>
              <a:ln w="8632" cap="flat">
                <a:no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483495E0-A0E5-7E59-D9C1-60A84CB9623B}"/>
                  </a:ext>
                </a:extLst>
              </p:cNvPr>
              <p:cNvSpPr/>
              <p:nvPr/>
            </p:nvSpPr>
            <p:spPr>
              <a:xfrm>
                <a:off x="690692" y="4638430"/>
                <a:ext cx="51892" cy="155677"/>
              </a:xfrm>
              <a:custGeom>
                <a:avLst/>
                <a:gdLst>
                  <a:gd name="connsiteX0" fmla="*/ 0 w 51892"/>
                  <a:gd name="connsiteY0" fmla="*/ 155678 h 155677"/>
                  <a:gd name="connsiteX1" fmla="*/ 51893 w 51892"/>
                  <a:gd name="connsiteY1" fmla="*/ 155678 h 155677"/>
                  <a:gd name="connsiteX2" fmla="*/ 51893 w 51892"/>
                  <a:gd name="connsiteY2" fmla="*/ 129732 h 155677"/>
                  <a:gd name="connsiteX3" fmla="*/ 25946 w 51892"/>
                  <a:gd name="connsiteY3" fmla="*/ 129732 h 155677"/>
                  <a:gd name="connsiteX4" fmla="*/ 25946 w 51892"/>
                  <a:gd name="connsiteY4" fmla="*/ 25946 h 155677"/>
                  <a:gd name="connsiteX5" fmla="*/ 51893 w 51892"/>
                  <a:gd name="connsiteY5" fmla="*/ 25946 h 155677"/>
                  <a:gd name="connsiteX6" fmla="*/ 51893 w 51892"/>
                  <a:gd name="connsiteY6" fmla="*/ 0 h 155677"/>
                  <a:gd name="connsiteX7" fmla="*/ 0 w 51892"/>
                  <a:gd name="connsiteY7" fmla="*/ 0 h 155677"/>
                  <a:gd name="connsiteX8" fmla="*/ 0 w 51892"/>
                  <a:gd name="connsiteY8" fmla="*/ 155678 h 15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92" h="155677">
                    <a:moveTo>
                      <a:pt x="0" y="155678"/>
                    </a:moveTo>
                    <a:lnTo>
                      <a:pt x="51893" y="155678"/>
                    </a:lnTo>
                    <a:lnTo>
                      <a:pt x="51893" y="129732"/>
                    </a:lnTo>
                    <a:lnTo>
                      <a:pt x="25946" y="129732"/>
                    </a:lnTo>
                    <a:lnTo>
                      <a:pt x="25946" y="25946"/>
                    </a:lnTo>
                    <a:lnTo>
                      <a:pt x="51893" y="25946"/>
                    </a:lnTo>
                    <a:lnTo>
                      <a:pt x="51893" y="0"/>
                    </a:lnTo>
                    <a:lnTo>
                      <a:pt x="0" y="0"/>
                    </a:lnTo>
                    <a:lnTo>
                      <a:pt x="0" y="155678"/>
                    </a:lnTo>
                    <a:close/>
                  </a:path>
                </a:pathLst>
              </a:custGeom>
              <a:solidFill>
                <a:schemeClr val="bg1"/>
              </a:solidFill>
              <a:ln w="8632" cap="flat">
                <a:noFill/>
                <a:prstDash val="solid"/>
                <a:miter/>
              </a:ln>
            </p:spPr>
            <p:txBody>
              <a:bodyPr rtlCol="0" anchor="ctr"/>
              <a:lstStyle/>
              <a:p>
                <a:endParaRPr lang="en-IN"/>
              </a:p>
            </p:txBody>
          </p:sp>
          <p:sp>
            <p:nvSpPr>
              <p:cNvPr id="45" name="Freeform: Shape 44">
                <a:extLst>
                  <a:ext uri="{FF2B5EF4-FFF2-40B4-BE49-F238E27FC236}">
                    <a16:creationId xmlns:a16="http://schemas.microsoft.com/office/drawing/2014/main" id="{E5B17EA1-25B6-B1A4-0601-EFE0EA3DE77A}"/>
                  </a:ext>
                </a:extLst>
              </p:cNvPr>
              <p:cNvSpPr/>
              <p:nvPr/>
            </p:nvSpPr>
            <p:spPr>
              <a:xfrm>
                <a:off x="1330701" y="4638430"/>
                <a:ext cx="51892" cy="155677"/>
              </a:xfrm>
              <a:custGeom>
                <a:avLst/>
                <a:gdLst>
                  <a:gd name="connsiteX0" fmla="*/ 51893 w 51892"/>
                  <a:gd name="connsiteY0" fmla="*/ 155678 h 155677"/>
                  <a:gd name="connsiteX1" fmla="*/ 0 w 51892"/>
                  <a:gd name="connsiteY1" fmla="*/ 155678 h 155677"/>
                  <a:gd name="connsiteX2" fmla="*/ 0 w 51892"/>
                  <a:gd name="connsiteY2" fmla="*/ 129732 h 155677"/>
                  <a:gd name="connsiteX3" fmla="*/ 25946 w 51892"/>
                  <a:gd name="connsiteY3" fmla="*/ 129732 h 155677"/>
                  <a:gd name="connsiteX4" fmla="*/ 25946 w 51892"/>
                  <a:gd name="connsiteY4" fmla="*/ 25946 h 155677"/>
                  <a:gd name="connsiteX5" fmla="*/ 0 w 51892"/>
                  <a:gd name="connsiteY5" fmla="*/ 25946 h 155677"/>
                  <a:gd name="connsiteX6" fmla="*/ 0 w 51892"/>
                  <a:gd name="connsiteY6" fmla="*/ 0 h 155677"/>
                  <a:gd name="connsiteX7" fmla="*/ 51893 w 51892"/>
                  <a:gd name="connsiteY7" fmla="*/ 0 h 155677"/>
                  <a:gd name="connsiteX8" fmla="*/ 51893 w 51892"/>
                  <a:gd name="connsiteY8" fmla="*/ 155678 h 15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92" h="155677">
                    <a:moveTo>
                      <a:pt x="51893" y="155678"/>
                    </a:moveTo>
                    <a:lnTo>
                      <a:pt x="0" y="155678"/>
                    </a:lnTo>
                    <a:lnTo>
                      <a:pt x="0" y="129732"/>
                    </a:lnTo>
                    <a:lnTo>
                      <a:pt x="25946" y="129732"/>
                    </a:lnTo>
                    <a:lnTo>
                      <a:pt x="25946" y="25946"/>
                    </a:lnTo>
                    <a:lnTo>
                      <a:pt x="0" y="25946"/>
                    </a:lnTo>
                    <a:lnTo>
                      <a:pt x="0" y="0"/>
                    </a:lnTo>
                    <a:lnTo>
                      <a:pt x="51893" y="0"/>
                    </a:lnTo>
                    <a:lnTo>
                      <a:pt x="51893" y="155678"/>
                    </a:lnTo>
                    <a:close/>
                  </a:path>
                </a:pathLst>
              </a:custGeom>
              <a:solidFill>
                <a:schemeClr val="bg1"/>
              </a:solidFill>
              <a:ln w="8632" cap="flat">
                <a:noFill/>
                <a:prstDash val="solid"/>
                <a:miter/>
              </a:ln>
            </p:spPr>
            <p:txBody>
              <a:bodyPr rtlCol="0" anchor="ctr"/>
              <a:lstStyle/>
              <a:p>
                <a:endParaRPr lang="en-IN"/>
              </a:p>
            </p:txBody>
          </p:sp>
          <p:sp>
            <p:nvSpPr>
              <p:cNvPr id="46" name="Freeform: Shape 45">
                <a:extLst>
                  <a:ext uri="{FF2B5EF4-FFF2-40B4-BE49-F238E27FC236}">
                    <a16:creationId xmlns:a16="http://schemas.microsoft.com/office/drawing/2014/main" id="{CDBAE9D0-53AA-0873-248B-A88C96D17B16}"/>
                  </a:ext>
                </a:extLst>
              </p:cNvPr>
              <p:cNvSpPr/>
              <p:nvPr/>
            </p:nvSpPr>
            <p:spPr>
              <a:xfrm>
                <a:off x="1088535" y="4651403"/>
                <a:ext cx="103785" cy="51892"/>
              </a:xfrm>
              <a:custGeom>
                <a:avLst/>
                <a:gdLst>
                  <a:gd name="connsiteX0" fmla="*/ 25946 w 103785"/>
                  <a:gd name="connsiteY0" fmla="*/ 51893 h 51892"/>
                  <a:gd name="connsiteX1" fmla="*/ 51893 w 103785"/>
                  <a:gd name="connsiteY1" fmla="*/ 25946 h 51892"/>
                  <a:gd name="connsiteX2" fmla="*/ 77839 w 103785"/>
                  <a:gd name="connsiteY2" fmla="*/ 51893 h 51892"/>
                  <a:gd name="connsiteX3" fmla="*/ 103785 w 103785"/>
                  <a:gd name="connsiteY3" fmla="*/ 51893 h 51892"/>
                  <a:gd name="connsiteX4" fmla="*/ 51893 w 103785"/>
                  <a:gd name="connsiteY4" fmla="*/ 0 h 51892"/>
                  <a:gd name="connsiteX5" fmla="*/ 0 w 103785"/>
                  <a:gd name="connsiteY5" fmla="*/ 51893 h 51892"/>
                  <a:gd name="connsiteX6" fmla="*/ 25946 w 103785"/>
                  <a:gd name="connsiteY6" fmla="*/ 51893 h 5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85" h="51892">
                    <a:moveTo>
                      <a:pt x="25946" y="51893"/>
                    </a:moveTo>
                    <a:cubicBezTo>
                      <a:pt x="25946" y="37562"/>
                      <a:pt x="37562" y="25946"/>
                      <a:pt x="51893" y="25946"/>
                    </a:cubicBezTo>
                    <a:cubicBezTo>
                      <a:pt x="66223" y="25946"/>
                      <a:pt x="77839" y="37562"/>
                      <a:pt x="77839" y="51893"/>
                    </a:cubicBezTo>
                    <a:lnTo>
                      <a:pt x="103785" y="51893"/>
                    </a:lnTo>
                    <a:cubicBezTo>
                      <a:pt x="103785" y="23233"/>
                      <a:pt x="80552" y="0"/>
                      <a:pt x="51893" y="0"/>
                    </a:cubicBezTo>
                    <a:cubicBezTo>
                      <a:pt x="23233" y="0"/>
                      <a:pt x="0" y="23233"/>
                      <a:pt x="0" y="51893"/>
                    </a:cubicBezTo>
                    <a:lnTo>
                      <a:pt x="25946" y="51893"/>
                    </a:lnTo>
                    <a:close/>
                  </a:path>
                </a:pathLst>
              </a:custGeom>
              <a:solidFill>
                <a:schemeClr val="bg1"/>
              </a:solidFill>
              <a:ln w="8632" cap="flat">
                <a:no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8D9F0D7F-107F-DE6C-EAC4-20A0A970A4C4}"/>
                  </a:ext>
                </a:extLst>
              </p:cNvPr>
              <p:cNvSpPr/>
              <p:nvPr/>
            </p:nvSpPr>
            <p:spPr>
              <a:xfrm>
                <a:off x="880965" y="4651403"/>
                <a:ext cx="103785" cy="51892"/>
              </a:xfrm>
              <a:custGeom>
                <a:avLst/>
                <a:gdLst>
                  <a:gd name="connsiteX0" fmla="*/ 25946 w 103785"/>
                  <a:gd name="connsiteY0" fmla="*/ 51893 h 51892"/>
                  <a:gd name="connsiteX1" fmla="*/ 51893 w 103785"/>
                  <a:gd name="connsiteY1" fmla="*/ 25946 h 51892"/>
                  <a:gd name="connsiteX2" fmla="*/ 77839 w 103785"/>
                  <a:gd name="connsiteY2" fmla="*/ 51893 h 51892"/>
                  <a:gd name="connsiteX3" fmla="*/ 103785 w 103785"/>
                  <a:gd name="connsiteY3" fmla="*/ 51893 h 51892"/>
                  <a:gd name="connsiteX4" fmla="*/ 51893 w 103785"/>
                  <a:gd name="connsiteY4" fmla="*/ 0 h 51892"/>
                  <a:gd name="connsiteX5" fmla="*/ 0 w 103785"/>
                  <a:gd name="connsiteY5" fmla="*/ 51893 h 51892"/>
                  <a:gd name="connsiteX6" fmla="*/ 25946 w 103785"/>
                  <a:gd name="connsiteY6" fmla="*/ 51893 h 5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85" h="51892">
                    <a:moveTo>
                      <a:pt x="25946" y="51893"/>
                    </a:moveTo>
                    <a:cubicBezTo>
                      <a:pt x="25946" y="37562"/>
                      <a:pt x="37562" y="25946"/>
                      <a:pt x="51893" y="25946"/>
                    </a:cubicBezTo>
                    <a:cubicBezTo>
                      <a:pt x="66223" y="25946"/>
                      <a:pt x="77839" y="37562"/>
                      <a:pt x="77839" y="51893"/>
                    </a:cubicBezTo>
                    <a:lnTo>
                      <a:pt x="103785" y="51893"/>
                    </a:lnTo>
                    <a:cubicBezTo>
                      <a:pt x="103785" y="23233"/>
                      <a:pt x="80552" y="0"/>
                      <a:pt x="51893" y="0"/>
                    </a:cubicBezTo>
                    <a:cubicBezTo>
                      <a:pt x="23233" y="0"/>
                      <a:pt x="0" y="23233"/>
                      <a:pt x="0" y="51893"/>
                    </a:cubicBezTo>
                    <a:lnTo>
                      <a:pt x="25946" y="51893"/>
                    </a:lnTo>
                    <a:close/>
                  </a:path>
                </a:pathLst>
              </a:custGeom>
              <a:solidFill>
                <a:schemeClr val="bg1"/>
              </a:solidFill>
              <a:ln w="8632" cap="flat">
                <a:noFill/>
                <a:prstDash val="solid"/>
                <a:miter/>
              </a:ln>
            </p:spPr>
            <p:txBody>
              <a:bodyPr rtlCol="0" anchor="ctr"/>
              <a:lstStyle/>
              <a:p>
                <a:endParaRPr lang="en-IN"/>
              </a:p>
            </p:txBody>
          </p:sp>
        </p:grpSp>
        <p:pic>
          <p:nvPicPr>
            <p:cNvPr id="5" name="Graphic 4">
              <a:extLst>
                <a:ext uri="{FF2B5EF4-FFF2-40B4-BE49-F238E27FC236}">
                  <a16:creationId xmlns:a16="http://schemas.microsoft.com/office/drawing/2014/main" id="{DEECEFA3-DFDC-A5A9-270A-3814E9AE85EB}"/>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8914" y="5330633"/>
              <a:ext cx="830282" cy="830282"/>
            </a:xfrm>
            <a:prstGeom prst="rect">
              <a:avLst/>
            </a:prstGeom>
          </p:spPr>
        </p:pic>
      </p:grpSp>
      <p:sp>
        <p:nvSpPr>
          <p:cNvPr id="8" name="TextBox 7">
            <a:extLst>
              <a:ext uri="{FF2B5EF4-FFF2-40B4-BE49-F238E27FC236}">
                <a16:creationId xmlns:a16="http://schemas.microsoft.com/office/drawing/2014/main" id="{178B102B-5DF6-98B0-945A-A66F650EB631}"/>
              </a:ext>
            </a:extLst>
          </p:cNvPr>
          <p:cNvSpPr txBox="1"/>
          <p:nvPr/>
        </p:nvSpPr>
        <p:spPr>
          <a:xfrm>
            <a:off x="685636" y="3232624"/>
            <a:ext cx="997849" cy="507831"/>
          </a:xfrm>
          <a:prstGeom prst="rect">
            <a:avLst/>
          </a:prstGeom>
          <a:noFill/>
        </p:spPr>
        <p:txBody>
          <a:bodyPr wrap="square" lIns="68580" tIns="68580" rIns="68580" bIns="68580" rtlCol="0">
            <a:spAutoFit/>
          </a:bodyPr>
          <a:lstStyle/>
          <a:p>
            <a:pPr algn="ctr"/>
            <a:r>
              <a:rPr lang="en-IN" sz="1200">
                <a:solidFill>
                  <a:srgbClr val="1D1C1D"/>
                </a:solidFill>
                <a:latin typeface="+mj-lt"/>
              </a:rPr>
              <a:t>Attended</a:t>
            </a:r>
          </a:p>
          <a:p>
            <a:pPr algn="ctr"/>
            <a:r>
              <a:rPr lang="en-IN" sz="1200">
                <a:solidFill>
                  <a:srgbClr val="1D1C1D"/>
                </a:solidFill>
                <a:latin typeface="+mj-lt"/>
              </a:rPr>
              <a:t>Automation</a:t>
            </a:r>
          </a:p>
        </p:txBody>
      </p:sp>
      <p:sp>
        <p:nvSpPr>
          <p:cNvPr id="11" name="TextBox 10">
            <a:extLst>
              <a:ext uri="{FF2B5EF4-FFF2-40B4-BE49-F238E27FC236}">
                <a16:creationId xmlns:a16="http://schemas.microsoft.com/office/drawing/2014/main" id="{25B6127A-BBC0-E7A9-6D19-3CFFD30B5EAD}"/>
              </a:ext>
            </a:extLst>
          </p:cNvPr>
          <p:cNvSpPr txBox="1"/>
          <p:nvPr/>
        </p:nvSpPr>
        <p:spPr>
          <a:xfrm>
            <a:off x="720042" y="4557930"/>
            <a:ext cx="1012820" cy="507831"/>
          </a:xfrm>
          <a:prstGeom prst="rect">
            <a:avLst/>
          </a:prstGeom>
          <a:noFill/>
        </p:spPr>
        <p:txBody>
          <a:bodyPr wrap="square" lIns="68580" tIns="68580" rIns="68580" bIns="68580" rtlCol="0">
            <a:spAutoFit/>
          </a:bodyPr>
          <a:lstStyle/>
          <a:p>
            <a:pPr algn="ctr"/>
            <a:r>
              <a:rPr lang="en-IN" sz="1200">
                <a:solidFill>
                  <a:srgbClr val="1D1C1D"/>
                </a:solidFill>
                <a:latin typeface="+mj-lt"/>
              </a:rPr>
              <a:t>Unattended Automation</a:t>
            </a:r>
          </a:p>
        </p:txBody>
      </p:sp>
    </p:spTree>
    <p:custDataLst>
      <p:tags r:id="rId1"/>
    </p:custDataLst>
    <p:extLst>
      <p:ext uri="{BB962C8B-B14F-4D97-AF65-F5344CB8AC3E}">
        <p14:creationId xmlns:p14="http://schemas.microsoft.com/office/powerpoint/2010/main" val="2026897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30C5C-1FFD-682F-AE58-39F9685297AE}"/>
              </a:ext>
            </a:extLst>
          </p:cNvPr>
          <p:cNvSpPr>
            <a:spLocks noGrp="1"/>
          </p:cNvSpPr>
          <p:nvPr>
            <p:ph type="title"/>
          </p:nvPr>
        </p:nvSpPr>
        <p:spPr>
          <a:xfrm>
            <a:off x="285826" y="268291"/>
            <a:ext cx="8124166" cy="517522"/>
          </a:xfrm>
        </p:spPr>
        <p:txBody>
          <a:bodyPr/>
          <a:lstStyle/>
          <a:p>
            <a:r>
              <a:rPr lang="en-US" dirty="0"/>
              <a:t>Reflection: What type of bot are you currently planning?</a:t>
            </a:r>
          </a:p>
        </p:txBody>
      </p:sp>
      <p:graphicFrame>
        <p:nvGraphicFramePr>
          <p:cNvPr id="4" name="Content Placeholder 3">
            <a:extLst>
              <a:ext uri="{FF2B5EF4-FFF2-40B4-BE49-F238E27FC236}">
                <a16:creationId xmlns:a16="http://schemas.microsoft.com/office/drawing/2014/main" id="{18921699-E627-F61D-0FBA-F210A91D28CF}"/>
              </a:ext>
            </a:extLst>
          </p:cNvPr>
          <p:cNvGraphicFramePr>
            <a:graphicFrameLocks noGrp="1"/>
          </p:cNvGraphicFramePr>
          <p:nvPr>
            <p:ph sz="quarter" idx="10"/>
            <p:extLst>
              <p:ext uri="{D42A27DB-BD31-4B8C-83A1-F6EECF244321}">
                <p14:modId xmlns:p14="http://schemas.microsoft.com/office/powerpoint/2010/main" val="2873563473"/>
              </p:ext>
            </p:extLst>
          </p:nvPr>
        </p:nvGraphicFramePr>
        <p:xfrm>
          <a:off x="552382" y="1346751"/>
          <a:ext cx="6919125" cy="3029867"/>
        </p:xfrm>
        <a:graphic>
          <a:graphicData uri="http://schemas.openxmlformats.org/drawingml/2006/table">
            <a:tbl>
              <a:tblPr>
                <a:tableStyleId>{0E3FDE45-AF77-4B5C-9715-49D594BDF05E}</a:tableStyleId>
              </a:tblPr>
              <a:tblGrid>
                <a:gridCol w="2306375">
                  <a:extLst>
                    <a:ext uri="{9D8B030D-6E8A-4147-A177-3AD203B41FA5}">
                      <a16:colId xmlns:a16="http://schemas.microsoft.com/office/drawing/2014/main" val="1230025934"/>
                    </a:ext>
                  </a:extLst>
                </a:gridCol>
                <a:gridCol w="2306375">
                  <a:extLst>
                    <a:ext uri="{9D8B030D-6E8A-4147-A177-3AD203B41FA5}">
                      <a16:colId xmlns:a16="http://schemas.microsoft.com/office/drawing/2014/main" val="2902894948"/>
                    </a:ext>
                  </a:extLst>
                </a:gridCol>
                <a:gridCol w="2306375">
                  <a:extLst>
                    <a:ext uri="{9D8B030D-6E8A-4147-A177-3AD203B41FA5}">
                      <a16:colId xmlns:a16="http://schemas.microsoft.com/office/drawing/2014/main" val="1162212284"/>
                    </a:ext>
                  </a:extLst>
                </a:gridCol>
              </a:tblGrid>
              <a:tr h="263467">
                <a:tc>
                  <a:txBody>
                    <a:bodyPr/>
                    <a:lstStyle/>
                    <a:p>
                      <a:pPr>
                        <a:buNone/>
                      </a:pPr>
                      <a:r>
                        <a:rPr lang="en-US" sz="900" b="1" dirty="0"/>
                        <a:t>Model</a:t>
                      </a:r>
                    </a:p>
                  </a:txBody>
                  <a:tcPr marL="37893" marR="37893" marT="18946" marB="18946" anchor="ctr"/>
                </a:tc>
                <a:tc>
                  <a:txBody>
                    <a:bodyPr/>
                    <a:lstStyle/>
                    <a:p>
                      <a:pPr>
                        <a:buNone/>
                      </a:pPr>
                      <a:r>
                        <a:rPr lang="en-US" sz="900" b="1" dirty="0"/>
                        <a:t>Concept</a:t>
                      </a:r>
                    </a:p>
                  </a:txBody>
                  <a:tcPr marL="37893" marR="37893" marT="18946" marB="18946" anchor="ctr"/>
                </a:tc>
                <a:tc>
                  <a:txBody>
                    <a:bodyPr/>
                    <a:lstStyle/>
                    <a:p>
                      <a:pPr>
                        <a:buNone/>
                      </a:pPr>
                      <a:r>
                        <a:rPr lang="en-US" sz="900" b="1" dirty="0"/>
                        <a:t>Limitation</a:t>
                      </a:r>
                    </a:p>
                  </a:txBody>
                  <a:tcPr marL="37893" marR="37893" marT="18946" marB="18946" anchor="ctr"/>
                </a:tc>
                <a:extLst>
                  <a:ext uri="{0D108BD9-81ED-4DB2-BD59-A6C34878D82A}">
                    <a16:rowId xmlns:a16="http://schemas.microsoft.com/office/drawing/2014/main" val="3274308439"/>
                  </a:ext>
                </a:extLst>
              </a:tr>
              <a:tr h="263467">
                <a:tc>
                  <a:txBody>
                    <a:bodyPr/>
                    <a:lstStyle/>
                    <a:p>
                      <a:pPr>
                        <a:buNone/>
                      </a:pPr>
                      <a:r>
                        <a:rPr lang="en-US" sz="900" dirty="0"/>
                        <a:t>1</a:t>
                      </a:r>
                    </a:p>
                  </a:txBody>
                  <a:tcPr marL="37893" marR="37893" marT="18946" marB="18946" anchor="ctr"/>
                </a:tc>
                <a:tc>
                  <a:txBody>
                    <a:bodyPr/>
                    <a:lstStyle/>
                    <a:p>
                      <a:pPr>
                        <a:buNone/>
                      </a:pPr>
                      <a:r>
                        <a:rPr lang="en-US" sz="900"/>
                        <a:t>Fully unattended</a:t>
                      </a:r>
                    </a:p>
                  </a:txBody>
                  <a:tcPr marL="37893" marR="37893" marT="18946" marB="18946" anchor="ctr"/>
                </a:tc>
                <a:tc>
                  <a:txBody>
                    <a:bodyPr/>
                    <a:lstStyle/>
                    <a:p>
                      <a:pPr>
                        <a:buNone/>
                      </a:pPr>
                      <a:r>
                        <a:rPr lang="en-US" sz="900"/>
                        <a:t>No flexibility</a:t>
                      </a:r>
                    </a:p>
                  </a:txBody>
                  <a:tcPr marL="37893" marR="37893" marT="18946" marB="18946" anchor="ctr"/>
                </a:tc>
                <a:extLst>
                  <a:ext uri="{0D108BD9-81ED-4DB2-BD59-A6C34878D82A}">
                    <a16:rowId xmlns:a16="http://schemas.microsoft.com/office/drawing/2014/main" val="326551064"/>
                  </a:ext>
                </a:extLst>
              </a:tr>
              <a:tr h="658665">
                <a:tc>
                  <a:txBody>
                    <a:bodyPr/>
                    <a:lstStyle/>
                    <a:p>
                      <a:pPr>
                        <a:buNone/>
                      </a:pPr>
                      <a:r>
                        <a:rPr lang="en-US" sz="900"/>
                        <a:t>2</a:t>
                      </a:r>
                    </a:p>
                  </a:txBody>
                  <a:tcPr marL="37893" marR="37893" marT="18946" marB="18946" anchor="ctr"/>
                </a:tc>
                <a:tc>
                  <a:txBody>
                    <a:bodyPr/>
                    <a:lstStyle/>
                    <a:p>
                      <a:pPr>
                        <a:buNone/>
                      </a:pPr>
                      <a:r>
                        <a:rPr lang="en-US" sz="900" dirty="0"/>
                        <a:t>Partially unattended</a:t>
                      </a:r>
                    </a:p>
                  </a:txBody>
                  <a:tcPr marL="37893" marR="37893" marT="18946" marB="18946" anchor="ctr"/>
                </a:tc>
                <a:tc>
                  <a:txBody>
                    <a:bodyPr/>
                    <a:lstStyle/>
                    <a:p>
                      <a:pPr>
                        <a:buNone/>
                      </a:pPr>
                      <a:r>
                        <a:rPr lang="en-US" sz="900" dirty="0"/>
                        <a:t>Limited exception handling</a:t>
                      </a:r>
                    </a:p>
                  </a:txBody>
                  <a:tcPr marL="37893" marR="37893" marT="18946" marB="18946" anchor="ctr"/>
                </a:tc>
                <a:extLst>
                  <a:ext uri="{0D108BD9-81ED-4DB2-BD59-A6C34878D82A}">
                    <a16:rowId xmlns:a16="http://schemas.microsoft.com/office/drawing/2014/main" val="1306588726"/>
                  </a:ext>
                </a:extLst>
              </a:tr>
              <a:tr h="461067">
                <a:tc>
                  <a:txBody>
                    <a:bodyPr/>
                    <a:lstStyle/>
                    <a:p>
                      <a:pPr>
                        <a:buNone/>
                      </a:pPr>
                      <a:r>
                        <a:rPr lang="en-US" sz="900"/>
                        <a:t>3</a:t>
                      </a:r>
                    </a:p>
                  </a:txBody>
                  <a:tcPr marL="37893" marR="37893" marT="18946" marB="18946" anchor="ctr"/>
                </a:tc>
                <a:tc>
                  <a:txBody>
                    <a:bodyPr/>
                    <a:lstStyle/>
                    <a:p>
                      <a:pPr>
                        <a:buNone/>
                      </a:pPr>
                      <a:r>
                        <a:rPr lang="en-US" sz="900"/>
                        <a:t>Human-in-the-loop</a:t>
                      </a:r>
                    </a:p>
                  </a:txBody>
                  <a:tcPr marL="37893" marR="37893" marT="18946" marB="18946" anchor="ctr"/>
                </a:tc>
                <a:tc>
                  <a:txBody>
                    <a:bodyPr/>
                    <a:lstStyle/>
                    <a:p>
                      <a:pPr>
                        <a:buNone/>
                      </a:pPr>
                      <a:r>
                        <a:rPr lang="en-US" sz="900" dirty="0"/>
                        <a:t>Bottlenecks</a:t>
                      </a:r>
                    </a:p>
                  </a:txBody>
                  <a:tcPr marL="37893" marR="37893" marT="18946" marB="18946" anchor="ctr"/>
                </a:tc>
                <a:extLst>
                  <a:ext uri="{0D108BD9-81ED-4DB2-BD59-A6C34878D82A}">
                    <a16:rowId xmlns:a16="http://schemas.microsoft.com/office/drawing/2014/main" val="2521980142"/>
                  </a:ext>
                </a:extLst>
              </a:tr>
              <a:tr h="461067">
                <a:tc>
                  <a:txBody>
                    <a:bodyPr/>
                    <a:lstStyle/>
                    <a:p>
                      <a:pPr>
                        <a:buNone/>
                      </a:pPr>
                      <a:r>
                        <a:rPr lang="en-US" sz="900"/>
                        <a:t>4</a:t>
                      </a:r>
                    </a:p>
                  </a:txBody>
                  <a:tcPr marL="37893" marR="37893" marT="18946" marB="18946" anchor="ctr"/>
                </a:tc>
                <a:tc>
                  <a:txBody>
                    <a:bodyPr/>
                    <a:lstStyle/>
                    <a:p>
                      <a:pPr>
                        <a:buNone/>
                      </a:pPr>
                      <a:r>
                        <a:rPr lang="en-US" sz="900"/>
                        <a:t>Attended interval</a:t>
                      </a:r>
                    </a:p>
                  </a:txBody>
                  <a:tcPr marL="37893" marR="37893" marT="18946" marB="18946" anchor="ctr"/>
                </a:tc>
                <a:tc>
                  <a:txBody>
                    <a:bodyPr/>
                    <a:lstStyle/>
                    <a:p>
                      <a:pPr>
                        <a:buNone/>
                      </a:pPr>
                      <a:r>
                        <a:rPr lang="en-US" sz="900" dirty="0"/>
                        <a:t>User dependency</a:t>
                      </a:r>
                    </a:p>
                  </a:txBody>
                  <a:tcPr marL="37893" marR="37893" marT="18946" marB="18946" anchor="ctr"/>
                </a:tc>
                <a:extLst>
                  <a:ext uri="{0D108BD9-81ED-4DB2-BD59-A6C34878D82A}">
                    <a16:rowId xmlns:a16="http://schemas.microsoft.com/office/drawing/2014/main" val="3081582354"/>
                  </a:ext>
                </a:extLst>
              </a:tr>
              <a:tr h="461067">
                <a:tc>
                  <a:txBody>
                    <a:bodyPr/>
                    <a:lstStyle/>
                    <a:p>
                      <a:pPr>
                        <a:buNone/>
                      </a:pPr>
                      <a:r>
                        <a:rPr lang="en-US" sz="900"/>
                        <a:t>5</a:t>
                      </a:r>
                    </a:p>
                  </a:txBody>
                  <a:tcPr marL="37893" marR="37893" marT="18946" marB="18946" anchor="ctr"/>
                </a:tc>
                <a:tc>
                  <a:txBody>
                    <a:bodyPr/>
                    <a:lstStyle/>
                    <a:p>
                      <a:pPr>
                        <a:buNone/>
                      </a:pPr>
                      <a:r>
                        <a:rPr lang="en-US" sz="900"/>
                        <a:t>Attended tandem</a:t>
                      </a:r>
                    </a:p>
                  </a:txBody>
                  <a:tcPr marL="37893" marR="37893" marT="18946" marB="18946" anchor="ctr"/>
                </a:tc>
                <a:tc>
                  <a:txBody>
                    <a:bodyPr/>
                    <a:lstStyle/>
                    <a:p>
                      <a:pPr>
                        <a:buNone/>
                      </a:pPr>
                      <a:r>
                        <a:rPr lang="en-US" sz="900" dirty="0"/>
                        <a:t>Cognitive load still on human</a:t>
                      </a:r>
                    </a:p>
                  </a:txBody>
                  <a:tcPr marL="37893" marR="37893" marT="18946" marB="18946" anchor="ctr"/>
                </a:tc>
                <a:extLst>
                  <a:ext uri="{0D108BD9-81ED-4DB2-BD59-A6C34878D82A}">
                    <a16:rowId xmlns:a16="http://schemas.microsoft.com/office/drawing/2014/main" val="808659342"/>
                  </a:ext>
                </a:extLst>
              </a:tr>
              <a:tr h="461067">
                <a:tc>
                  <a:txBody>
                    <a:bodyPr/>
                    <a:lstStyle/>
                    <a:p>
                      <a:pPr>
                        <a:buNone/>
                      </a:pPr>
                      <a:r>
                        <a:rPr lang="en-US" sz="900"/>
                        <a:t>6</a:t>
                      </a:r>
                    </a:p>
                  </a:txBody>
                  <a:tcPr marL="37893" marR="37893" marT="18946" marB="18946" anchor="ctr"/>
                </a:tc>
                <a:tc>
                  <a:txBody>
                    <a:bodyPr/>
                    <a:lstStyle/>
                    <a:p>
                      <a:pPr>
                        <a:buNone/>
                      </a:pPr>
                      <a:r>
                        <a:rPr lang="en-US" sz="900"/>
                        <a:t>Hybrid</a:t>
                      </a:r>
                    </a:p>
                  </a:txBody>
                  <a:tcPr marL="37893" marR="37893" marT="18946" marB="18946" anchor="ctr"/>
                </a:tc>
                <a:tc>
                  <a:txBody>
                    <a:bodyPr/>
                    <a:lstStyle/>
                    <a:p>
                      <a:pPr>
                        <a:buNone/>
                      </a:pPr>
                      <a:r>
                        <a:rPr lang="en-US" sz="900" dirty="0"/>
                        <a:t>Coordination problem</a:t>
                      </a:r>
                    </a:p>
                  </a:txBody>
                  <a:tcPr marL="37893" marR="37893" marT="18946" marB="18946" anchor="ctr"/>
                </a:tc>
                <a:extLst>
                  <a:ext uri="{0D108BD9-81ED-4DB2-BD59-A6C34878D82A}">
                    <a16:rowId xmlns:a16="http://schemas.microsoft.com/office/drawing/2014/main" val="3177831939"/>
                  </a:ext>
                </a:extLst>
              </a:tr>
            </a:tbl>
          </a:graphicData>
        </a:graphic>
      </p:graphicFrame>
    </p:spTree>
    <p:extLst>
      <p:ext uri="{BB962C8B-B14F-4D97-AF65-F5344CB8AC3E}">
        <p14:creationId xmlns:p14="http://schemas.microsoft.com/office/powerpoint/2010/main" val="478382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231A-2EE1-92D8-D8FC-0E890FE880D2}"/>
              </a:ext>
            </a:extLst>
          </p:cNvPr>
          <p:cNvSpPr>
            <a:spLocks noGrp="1"/>
          </p:cNvSpPr>
          <p:nvPr>
            <p:ph type="title"/>
          </p:nvPr>
        </p:nvSpPr>
        <p:spPr>
          <a:xfrm>
            <a:off x="285826" y="268291"/>
            <a:ext cx="6830321" cy="517522"/>
          </a:xfrm>
        </p:spPr>
        <p:txBody>
          <a:bodyPr/>
          <a:lstStyle/>
          <a:p>
            <a:r>
              <a:rPr lang="en-US" dirty="0"/>
              <a:t>Task: Process Assessment tool</a:t>
            </a:r>
          </a:p>
        </p:txBody>
      </p:sp>
      <p:sp>
        <p:nvSpPr>
          <p:cNvPr id="3" name="Content Placeholder 2">
            <a:extLst>
              <a:ext uri="{FF2B5EF4-FFF2-40B4-BE49-F238E27FC236}">
                <a16:creationId xmlns:a16="http://schemas.microsoft.com/office/drawing/2014/main" id="{86D16DC9-DF22-574A-75D7-E35FBFC1F947}"/>
              </a:ext>
            </a:extLst>
          </p:cNvPr>
          <p:cNvSpPr>
            <a:spLocks noGrp="1"/>
          </p:cNvSpPr>
          <p:nvPr>
            <p:ph sz="quarter" idx="10"/>
          </p:nvPr>
        </p:nvSpPr>
        <p:spPr>
          <a:xfrm>
            <a:off x="285825" y="991792"/>
            <a:ext cx="8574733" cy="276999"/>
          </a:xfrm>
        </p:spPr>
        <p:txBody>
          <a:bodyPr/>
          <a:lstStyle/>
          <a:p>
            <a:r>
              <a:rPr lang="en-US" dirty="0"/>
              <a:t>Complete and submit the process assessment tool</a:t>
            </a:r>
          </a:p>
        </p:txBody>
      </p:sp>
    </p:spTree>
    <p:extLst>
      <p:ext uri="{BB962C8B-B14F-4D97-AF65-F5344CB8AC3E}">
        <p14:creationId xmlns:p14="http://schemas.microsoft.com/office/powerpoint/2010/main" val="869615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Key Insight</a:t>
            </a:r>
            <a:r>
              <a:rPr lang="en-US" dirty="0"/>
              <a:t>: The automation spectrum</a:t>
            </a:r>
            <a:endParaRPr dirty="0"/>
          </a:p>
        </p:txBody>
      </p:sp>
      <p:sp>
        <p:nvSpPr>
          <p:cNvPr id="3" name="Content Placeholder 2"/>
          <p:cNvSpPr>
            <a:spLocks noGrp="1"/>
          </p:cNvSpPr>
          <p:nvPr>
            <p:ph idx="1"/>
          </p:nvPr>
        </p:nvSpPr>
        <p:spPr>
          <a:xfrm>
            <a:off x="469445" y="928079"/>
            <a:ext cx="7349608" cy="2084481"/>
          </a:xfrm>
        </p:spPr>
        <p:txBody>
          <a:bodyPr/>
          <a:lstStyle/>
          <a:p>
            <a:r>
              <a:rPr dirty="0"/>
              <a:t>Automation </a:t>
            </a:r>
            <a:r>
              <a:rPr lang="en-US" dirty="0"/>
              <a:t>benefits</a:t>
            </a:r>
            <a:r>
              <a:rPr dirty="0"/>
              <a:t> is NOT </a:t>
            </a:r>
            <a:r>
              <a:rPr lang="en-US" dirty="0"/>
              <a:t>just </a:t>
            </a:r>
            <a:r>
              <a:rPr dirty="0"/>
              <a:t>about </a:t>
            </a:r>
            <a:r>
              <a:rPr b="1" i="1" dirty="0"/>
              <a:t>more</a:t>
            </a:r>
            <a:r>
              <a:rPr dirty="0"/>
              <a:t> automation</a:t>
            </a:r>
          </a:p>
          <a:p>
            <a:endParaRPr dirty="0"/>
          </a:p>
          <a:p>
            <a:r>
              <a:rPr dirty="0"/>
              <a:t>It is about </a:t>
            </a:r>
            <a:r>
              <a:rPr lang="en-US" dirty="0"/>
              <a:t>optimal/better</a:t>
            </a:r>
            <a:r>
              <a:rPr dirty="0"/>
              <a:t> allocation of:</a:t>
            </a:r>
          </a:p>
          <a:p>
            <a:pPr marL="285750" indent="-285750">
              <a:buFont typeface="Arial" panose="020B0604020202020204" pitchFamily="34" charset="0"/>
              <a:buChar char="•"/>
            </a:pPr>
            <a:r>
              <a:rPr dirty="0"/>
              <a:t>Human judgment</a:t>
            </a:r>
          </a:p>
          <a:p>
            <a:pPr marL="285750" indent="-285750">
              <a:buFont typeface="Arial" panose="020B0604020202020204" pitchFamily="34" charset="0"/>
              <a:buChar char="•"/>
            </a:pPr>
            <a:r>
              <a:rPr dirty="0"/>
              <a:t>Machine execution</a:t>
            </a:r>
            <a:endParaRPr lang="en-US" dirty="0"/>
          </a:p>
          <a:p>
            <a:pPr marL="285750" indent="-285750">
              <a:buFont typeface="Arial" panose="020B0604020202020204" pitchFamily="34" charset="0"/>
              <a:buChar char="•"/>
            </a:pPr>
            <a:endParaRPr lang="en-US" dirty="0"/>
          </a:p>
          <a:p>
            <a:r>
              <a:rPr lang="en-US" dirty="0"/>
              <a:t>Our next goal is to sort these roles out with agents allowing for a broader scope of machine execution.</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2C2C8-771B-0C0F-3F13-3AD453ECF984}"/>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5D2F01D-4CE9-A0F8-2F3F-A530A5EF6703}"/>
              </a:ext>
            </a:extLst>
          </p:cNvPr>
          <p:cNvPicPr>
            <a:picLocks noGrp="1" noChangeAspect="1"/>
          </p:cNvPicPr>
          <p:nvPr>
            <p:ph type="pic" sz="quarter" idx="12"/>
          </p:nvPr>
        </p:nvPicPr>
        <p:blipFill>
          <a:blip r:embed="rId3"/>
          <a:srcRect l="26893" r="26893"/>
          <a:stretch/>
        </p:blipFill>
        <p:spPr>
          <a:prstGeom prst="rect">
            <a:avLst/>
          </a:prstGeom>
          <a:noFill/>
        </p:spPr>
      </p:pic>
      <p:sp>
        <p:nvSpPr>
          <p:cNvPr id="3" name="Title 2">
            <a:extLst>
              <a:ext uri="{FF2B5EF4-FFF2-40B4-BE49-F238E27FC236}">
                <a16:creationId xmlns:a16="http://schemas.microsoft.com/office/drawing/2014/main" id="{AB14F57E-5A49-D8E4-ADB4-10A5ABFF418C}"/>
              </a:ext>
            </a:extLst>
          </p:cNvPr>
          <p:cNvSpPr>
            <a:spLocks noGrp="1"/>
          </p:cNvSpPr>
          <p:nvPr>
            <p:ph type="title"/>
          </p:nvPr>
        </p:nvSpPr>
        <p:spPr/>
        <p:txBody>
          <a:bodyPr/>
          <a:lstStyle/>
          <a:p>
            <a:r>
              <a:rPr lang="en-US" dirty="0"/>
              <a:t>What will we do today?</a:t>
            </a:r>
          </a:p>
        </p:txBody>
      </p:sp>
      <p:sp>
        <p:nvSpPr>
          <p:cNvPr id="4" name="Text Placeholder 3">
            <a:extLst>
              <a:ext uri="{FF2B5EF4-FFF2-40B4-BE49-F238E27FC236}">
                <a16:creationId xmlns:a16="http://schemas.microsoft.com/office/drawing/2014/main" id="{D2EAA147-3E8F-5994-9EB8-CE62F5E8BB52}"/>
              </a:ext>
            </a:extLst>
          </p:cNvPr>
          <p:cNvSpPr>
            <a:spLocks noGrp="1"/>
          </p:cNvSpPr>
          <p:nvPr>
            <p:ph type="body" sz="quarter" idx="13"/>
          </p:nvPr>
        </p:nvSpPr>
        <p:spPr/>
        <p:txBody>
          <a:bodyPr/>
          <a:lstStyle/>
          <a:p>
            <a:pPr marL="285750" indent="-285750">
              <a:buFont typeface="Arial" panose="020B0604020202020204" pitchFamily="34" charset="0"/>
              <a:buChar char="•"/>
            </a:pPr>
            <a:r>
              <a:rPr lang="en-US" dirty="0">
                <a:solidFill>
                  <a:schemeClr val="tx1">
                    <a:lumMod val="50000"/>
                    <a:lumOff val="50000"/>
                  </a:schemeClr>
                </a:solidFill>
              </a:rPr>
              <a:t>Review</a:t>
            </a:r>
          </a:p>
          <a:p>
            <a:pPr marL="801688" lvl="1" indent="-285750"/>
            <a:r>
              <a:rPr lang="en-US" dirty="0">
                <a:solidFill>
                  <a:schemeClr val="tx1">
                    <a:lumMod val="50000"/>
                    <a:lumOff val="50000"/>
                  </a:schemeClr>
                </a:solidFill>
              </a:rPr>
              <a:t>(Initial) Review of Submissions</a:t>
            </a:r>
          </a:p>
          <a:p>
            <a:pPr marL="801688" lvl="1" indent="-285750"/>
            <a:r>
              <a:rPr lang="en-US" dirty="0">
                <a:solidFill>
                  <a:schemeClr val="tx1">
                    <a:lumMod val="50000"/>
                    <a:lumOff val="50000"/>
                  </a:schemeClr>
                </a:solidFill>
              </a:rPr>
              <a:t>Admin: Teams</a:t>
            </a:r>
          </a:p>
          <a:p>
            <a:pPr marL="285750" indent="-285750">
              <a:buFont typeface="Arial" panose="020B0604020202020204" pitchFamily="34" charset="0"/>
              <a:buChar char="•"/>
            </a:pPr>
            <a:r>
              <a:rPr lang="en-US" dirty="0">
                <a:solidFill>
                  <a:schemeClr val="tx1">
                    <a:lumMod val="50000"/>
                    <a:lumOff val="50000"/>
                  </a:schemeClr>
                </a:solidFill>
              </a:rPr>
              <a:t>RPA Models </a:t>
            </a:r>
          </a:p>
          <a:p>
            <a:pPr marL="801688" lvl="1" indent="-285750"/>
            <a:r>
              <a:rPr lang="en-US" dirty="0">
                <a:solidFill>
                  <a:schemeClr val="tx1">
                    <a:lumMod val="50000"/>
                    <a:lumOff val="50000"/>
                  </a:schemeClr>
                </a:solidFill>
              </a:rPr>
              <a:t>Automation Model Spectrum</a:t>
            </a:r>
          </a:p>
          <a:p>
            <a:pPr marL="285750" indent="-285750">
              <a:buFont typeface="Arial" panose="020B0604020202020204" pitchFamily="34" charset="0"/>
              <a:buChar char="•"/>
            </a:pPr>
            <a:r>
              <a:rPr lang="en-US" b="1" dirty="0">
                <a:solidFill>
                  <a:schemeClr val="tx2"/>
                </a:solidFill>
              </a:rPr>
              <a:t>RPA to Agentic workflows discussion</a:t>
            </a:r>
          </a:p>
          <a:p>
            <a:pPr marL="285750" indent="-285750">
              <a:buFont typeface="Arial" panose="020B0604020202020204" pitchFamily="34" charset="0"/>
              <a:buChar char="•"/>
            </a:pPr>
            <a:r>
              <a:rPr lang="en-US" dirty="0"/>
              <a:t>Optional introduction to set-up requirements for an open source approach (time- &amp; interest-permitting).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5279153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Agentic</a:t>
            </a:r>
            <a:r>
              <a:rPr dirty="0"/>
              <a:t> </a:t>
            </a:r>
            <a:r>
              <a:rPr lang="en-US" dirty="0"/>
              <a:t>Automation </a:t>
            </a:r>
            <a:r>
              <a:rPr dirty="0"/>
              <a:t>Goal</a:t>
            </a:r>
          </a:p>
        </p:txBody>
      </p:sp>
      <p:sp>
        <p:nvSpPr>
          <p:cNvPr id="3" name="Content Placeholder 2"/>
          <p:cNvSpPr>
            <a:spLocks noGrp="1"/>
          </p:cNvSpPr>
          <p:nvPr>
            <p:ph idx="1"/>
          </p:nvPr>
        </p:nvSpPr>
        <p:spPr/>
        <p:txBody>
          <a:bodyPr/>
          <a:lstStyle/>
          <a:p>
            <a:endParaRPr lang="en-US" dirty="0"/>
          </a:p>
          <a:p>
            <a:r>
              <a:rPr dirty="0"/>
              <a:t>Move from task automation → decision automation</a:t>
            </a:r>
          </a:p>
          <a:p>
            <a:endParaRPr dirty="0"/>
          </a:p>
          <a:p>
            <a:r>
              <a:rPr dirty="0"/>
              <a:t>Focus:</a:t>
            </a:r>
          </a:p>
          <a:p>
            <a:pPr marL="285750" indent="-285750">
              <a:buFont typeface="Arial" panose="020B0604020202020204" pitchFamily="34" charset="0"/>
              <a:buChar char="•"/>
            </a:pPr>
            <a:r>
              <a:rPr dirty="0"/>
              <a:t>How workflows evolve</a:t>
            </a:r>
          </a:p>
          <a:p>
            <a:pPr marL="285750" indent="-285750">
              <a:buFont typeface="Arial" panose="020B0604020202020204" pitchFamily="34" charset="0"/>
              <a:buChar char="•"/>
            </a:pPr>
            <a:r>
              <a:rPr dirty="0"/>
              <a:t>Where RPA breaks</a:t>
            </a:r>
          </a:p>
          <a:p>
            <a:pPr marL="285750" indent="-285750">
              <a:buFont typeface="Arial" panose="020B0604020202020204" pitchFamily="34" charset="0"/>
              <a:buChar char="•"/>
            </a:pPr>
            <a:r>
              <a:rPr dirty="0"/>
              <a:t>How agents fit</a:t>
            </a:r>
          </a:p>
          <a:p>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Where RPA Breaks</a:t>
            </a:r>
          </a:p>
        </p:txBody>
      </p:sp>
      <p:sp>
        <p:nvSpPr>
          <p:cNvPr id="3" name="Content Placeholder 2"/>
          <p:cNvSpPr>
            <a:spLocks noGrp="1"/>
          </p:cNvSpPr>
          <p:nvPr>
            <p:ph idx="1"/>
          </p:nvPr>
        </p:nvSpPr>
        <p:spPr>
          <a:xfrm>
            <a:off x="469445" y="928079"/>
            <a:ext cx="7337167" cy="2084481"/>
          </a:xfrm>
        </p:spPr>
        <p:txBody>
          <a:bodyPr/>
          <a:lstStyle/>
          <a:p>
            <a:r>
              <a:rPr dirty="0"/>
              <a:t>Three </a:t>
            </a:r>
            <a:r>
              <a:rPr lang="en-US" dirty="0"/>
              <a:t>typical </a:t>
            </a:r>
            <a:r>
              <a:rPr dirty="0"/>
              <a:t>failure points:</a:t>
            </a:r>
            <a:endParaRPr lang="en-US" dirty="0"/>
          </a:p>
          <a:p>
            <a:endParaRPr dirty="0"/>
          </a:p>
          <a:p>
            <a:pPr marL="342900" indent="-342900">
              <a:buFont typeface="+mj-lt"/>
              <a:buAutoNum type="arabicPeriod"/>
            </a:pPr>
            <a:r>
              <a:rPr dirty="0"/>
              <a:t>Ambiguity </a:t>
            </a:r>
            <a:r>
              <a:rPr lang="en-US" dirty="0"/>
              <a:t>in the incoming data </a:t>
            </a:r>
            <a:r>
              <a:rPr dirty="0"/>
              <a:t>(</a:t>
            </a:r>
            <a:r>
              <a:rPr lang="en-US" dirty="0"/>
              <a:t>often </a:t>
            </a:r>
            <a:r>
              <a:rPr dirty="0"/>
              <a:t>unstructured data)</a:t>
            </a:r>
          </a:p>
          <a:p>
            <a:pPr marL="342900" indent="-342900">
              <a:buFont typeface="+mj-lt"/>
              <a:buAutoNum type="arabicPeriod"/>
            </a:pPr>
            <a:r>
              <a:rPr dirty="0"/>
              <a:t>Non-determinism</a:t>
            </a:r>
            <a:r>
              <a:rPr lang="en-US" dirty="0"/>
              <a:t> (too many pathways/choices)</a:t>
            </a:r>
            <a:endParaRPr dirty="0"/>
          </a:p>
          <a:p>
            <a:pPr marL="342900" indent="-342900">
              <a:buFont typeface="+mj-lt"/>
              <a:buAutoNum type="arabicPeriod"/>
            </a:pPr>
            <a:r>
              <a:rPr dirty="0"/>
              <a:t>Context dependence</a:t>
            </a:r>
            <a:r>
              <a:rPr lang="en-US" dirty="0"/>
              <a:t> (not flexible enough, bot needs more human guidance)</a:t>
            </a:r>
            <a:endParaRPr dirty="0"/>
          </a:p>
          <a:p>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urple rectangular sign with white text&#10;&#10;AI-generated content may be incorrect.">
            <a:extLst>
              <a:ext uri="{FF2B5EF4-FFF2-40B4-BE49-F238E27FC236}">
                <a16:creationId xmlns:a16="http://schemas.microsoft.com/office/drawing/2014/main" id="{2D557AA9-8FEF-4C94-0D5E-108DEFD31931}"/>
              </a:ext>
            </a:extLst>
          </p:cNvPr>
          <p:cNvPicPr>
            <a:picLocks noChangeAspect="1"/>
          </p:cNvPicPr>
          <p:nvPr/>
        </p:nvPicPr>
        <p:blipFill>
          <a:blip r:embed="rId3"/>
          <a:srcRect t="23294" b="25622"/>
          <a:stretch/>
        </p:blipFill>
        <p:spPr>
          <a:xfrm>
            <a:off x="90488" y="840418"/>
            <a:ext cx="8963025" cy="3056263"/>
          </a:xfrm>
          <a:prstGeom prst="rect">
            <a:avLst/>
          </a:prstGeom>
          <a:noFill/>
        </p:spPr>
      </p:pic>
      <p:sp>
        <p:nvSpPr>
          <p:cNvPr id="8" name="Title 2">
            <a:extLst>
              <a:ext uri="{FF2B5EF4-FFF2-40B4-BE49-F238E27FC236}">
                <a16:creationId xmlns:a16="http://schemas.microsoft.com/office/drawing/2014/main" id="{8B02A910-3949-34FF-B07A-868F3898D15B}"/>
              </a:ext>
            </a:extLst>
          </p:cNvPr>
          <p:cNvSpPr>
            <a:spLocks noGrp="1"/>
          </p:cNvSpPr>
          <p:nvPr>
            <p:ph type="title"/>
          </p:nvPr>
        </p:nvSpPr>
        <p:spPr>
          <a:xfrm>
            <a:off x="417330" y="249687"/>
            <a:ext cx="4873022" cy="369332"/>
          </a:xfrm>
        </p:spPr>
        <p:txBody>
          <a:bodyPr/>
          <a:lstStyle/>
          <a:p>
            <a:r>
              <a:rPr lang="en-US" dirty="0"/>
              <a:t>Course Diagram (high-level)</a:t>
            </a:r>
          </a:p>
        </p:txBody>
      </p:sp>
    </p:spTree>
    <p:extLst>
      <p:ext uri="{BB962C8B-B14F-4D97-AF65-F5344CB8AC3E}">
        <p14:creationId xmlns:p14="http://schemas.microsoft.com/office/powerpoint/2010/main" val="229647346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Agents vs Robots</a:t>
            </a:r>
            <a:r>
              <a:rPr lang="en-US" dirty="0"/>
              <a:t> vs Humans</a:t>
            </a:r>
            <a:endParaRPr dirty="0"/>
          </a:p>
        </p:txBody>
      </p:sp>
      <p:sp>
        <p:nvSpPr>
          <p:cNvPr id="3" name="Content Placeholder 2"/>
          <p:cNvSpPr>
            <a:spLocks noGrp="1"/>
          </p:cNvSpPr>
          <p:nvPr>
            <p:ph idx="1"/>
          </p:nvPr>
        </p:nvSpPr>
        <p:spPr/>
        <p:txBody>
          <a:bodyPr/>
          <a:lstStyle/>
          <a:p>
            <a:endParaRPr lang="en-US" dirty="0"/>
          </a:p>
          <a:p>
            <a:r>
              <a:rPr dirty="0"/>
              <a:t>Robots: deterministic execution</a:t>
            </a:r>
          </a:p>
          <a:p>
            <a:r>
              <a:rPr dirty="0"/>
              <a:t>Agents: goal-based reasoning</a:t>
            </a:r>
            <a:r>
              <a:rPr lang="en-US" dirty="0"/>
              <a:t> (can handle some ambiguity)</a:t>
            </a:r>
            <a:endParaRPr dirty="0"/>
          </a:p>
          <a:p>
            <a:r>
              <a:rPr dirty="0"/>
              <a:t>Humans: governance</a:t>
            </a:r>
            <a:r>
              <a:rPr lang="en-US" dirty="0"/>
              <a:t> (includes final decisions, fallbacks / escalations)</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What is an Agent?</a:t>
            </a:r>
          </a:p>
        </p:txBody>
      </p:sp>
      <p:sp>
        <p:nvSpPr>
          <p:cNvPr id="3" name="Content Placeholder 2"/>
          <p:cNvSpPr>
            <a:spLocks noGrp="1"/>
          </p:cNvSpPr>
          <p:nvPr>
            <p:ph idx="1"/>
          </p:nvPr>
        </p:nvSpPr>
        <p:spPr/>
        <p:txBody>
          <a:bodyPr/>
          <a:lstStyle/>
          <a:p>
            <a:endParaRPr lang="en-US" dirty="0"/>
          </a:p>
          <a:p>
            <a:r>
              <a:rPr dirty="0"/>
              <a:t>Agent =</a:t>
            </a:r>
          </a:p>
          <a:p>
            <a:pPr marL="285750" indent="-285750">
              <a:buFont typeface="Arial" panose="020B0604020202020204" pitchFamily="34" charset="0"/>
              <a:buChar char="•"/>
            </a:pPr>
            <a:r>
              <a:rPr dirty="0"/>
              <a:t>Prompt (role + goals)</a:t>
            </a:r>
          </a:p>
          <a:p>
            <a:pPr marL="285750" indent="-285750">
              <a:buFont typeface="Arial" panose="020B0604020202020204" pitchFamily="34" charset="0"/>
              <a:buChar char="•"/>
            </a:pPr>
            <a:r>
              <a:rPr dirty="0"/>
              <a:t>Context (memory, data)</a:t>
            </a:r>
          </a:p>
          <a:p>
            <a:pPr marL="285750" indent="-285750">
              <a:buFont typeface="Arial" panose="020B0604020202020204" pitchFamily="34" charset="0"/>
              <a:buChar char="•"/>
            </a:pPr>
            <a:r>
              <a:rPr dirty="0"/>
              <a:t>Tools (RPA, APIs)</a:t>
            </a:r>
          </a:p>
          <a:p>
            <a:pPr marL="285750" indent="-285750">
              <a:buFont typeface="Arial" panose="020B0604020202020204" pitchFamily="34" charset="0"/>
              <a:buChar char="•"/>
            </a:pPr>
            <a:r>
              <a:rPr dirty="0"/>
              <a:t>Escalation (human fallback)</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Agent Types</a:t>
            </a:r>
          </a:p>
        </p:txBody>
      </p:sp>
      <p:sp>
        <p:nvSpPr>
          <p:cNvPr id="3" name="Content Placeholder 2"/>
          <p:cNvSpPr>
            <a:spLocks noGrp="1"/>
          </p:cNvSpPr>
          <p:nvPr>
            <p:ph idx="1"/>
          </p:nvPr>
        </p:nvSpPr>
        <p:spPr/>
        <p:txBody>
          <a:bodyPr/>
          <a:lstStyle/>
          <a:p>
            <a:r>
              <a:rPr dirty="0"/>
              <a:t>Examples:</a:t>
            </a:r>
          </a:p>
          <a:p>
            <a:pPr marL="285750" indent="-285750">
              <a:buFont typeface="Arial" panose="020B0604020202020204" pitchFamily="34" charset="0"/>
              <a:buChar char="•"/>
            </a:pPr>
            <a:r>
              <a:rPr dirty="0"/>
              <a:t>Retrieval agents (RAG)</a:t>
            </a:r>
          </a:p>
          <a:p>
            <a:pPr marL="285750" indent="-285750">
              <a:buFont typeface="Arial" panose="020B0604020202020204" pitchFamily="34" charset="0"/>
              <a:buChar char="•"/>
            </a:pPr>
            <a:r>
              <a:rPr dirty="0"/>
              <a:t>Decision agents</a:t>
            </a:r>
          </a:p>
          <a:p>
            <a:pPr marL="285750" indent="-285750">
              <a:buFont typeface="Arial" panose="020B0604020202020204" pitchFamily="34" charset="0"/>
              <a:buChar char="•"/>
            </a:pPr>
            <a:r>
              <a:rPr dirty="0"/>
              <a:t>Monitoring agents</a:t>
            </a:r>
          </a:p>
          <a:p>
            <a:pPr marL="285750" indent="-285750">
              <a:buFont typeface="Arial" panose="020B0604020202020204" pitchFamily="34" charset="0"/>
              <a:buChar char="•"/>
            </a:pPr>
            <a:r>
              <a:rPr dirty="0"/>
              <a:t>Orchestration agents</a:t>
            </a:r>
          </a:p>
          <a:p>
            <a:pPr marL="285750" indent="-285750">
              <a:buFont typeface="Arial" panose="020B0604020202020204" pitchFamily="34" charset="0"/>
              <a:buChar char="•"/>
            </a:pPr>
            <a:r>
              <a:rPr dirty="0"/>
              <a:t>Conversational agents</a:t>
            </a:r>
          </a:p>
          <a:p>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12" y="0"/>
            <a:ext cx="9141298" cy="5141872"/>
            <a:chOff x="0" y="0"/>
            <a:chExt cx="20104805" cy="11308715"/>
          </a:xfrm>
        </p:grpSpPr>
        <p:sp>
          <p:nvSpPr>
            <p:cNvPr id="4" name="object 4"/>
            <p:cNvSpPr/>
            <p:nvPr/>
          </p:nvSpPr>
          <p:spPr>
            <a:xfrm>
              <a:off x="9829052" y="0"/>
              <a:ext cx="10275753" cy="11308715"/>
            </a:xfrm>
            <a:custGeom>
              <a:avLst/>
              <a:gdLst/>
              <a:ahLst/>
              <a:cxnLst/>
              <a:rect l="l" t="t" r="r" b="b"/>
              <a:pathLst>
                <a:path w="10082530" h="11308715">
                  <a:moveTo>
                    <a:pt x="0" y="0"/>
                  </a:moveTo>
                  <a:lnTo>
                    <a:pt x="10082225" y="0"/>
                  </a:lnTo>
                  <a:lnTo>
                    <a:pt x="10082225" y="11308556"/>
                  </a:lnTo>
                  <a:lnTo>
                    <a:pt x="0" y="11308556"/>
                  </a:lnTo>
                  <a:lnTo>
                    <a:pt x="0" y="0"/>
                  </a:lnTo>
                  <a:close/>
                </a:path>
              </a:pathLst>
            </a:custGeom>
            <a:solidFill>
              <a:srgbClr val="67BBC9"/>
            </a:solidFill>
          </p:spPr>
          <p:txBody>
            <a:bodyPr wrap="square" lIns="0" tIns="0" rIns="0" bIns="0" rtlCol="0"/>
            <a:lstStyle/>
            <a:p>
              <a:endParaRPr sz="819"/>
            </a:p>
          </p:txBody>
        </p:sp>
        <p:sp>
          <p:nvSpPr>
            <p:cNvPr id="5" name="object 5"/>
            <p:cNvSpPr/>
            <p:nvPr/>
          </p:nvSpPr>
          <p:spPr>
            <a:xfrm>
              <a:off x="0" y="0"/>
              <a:ext cx="9827895" cy="11308715"/>
            </a:xfrm>
            <a:custGeom>
              <a:avLst/>
              <a:gdLst/>
              <a:ahLst/>
              <a:cxnLst/>
              <a:rect l="l" t="t" r="r" b="b"/>
              <a:pathLst>
                <a:path w="9827895" h="11308715">
                  <a:moveTo>
                    <a:pt x="9827511" y="0"/>
                  </a:moveTo>
                  <a:lnTo>
                    <a:pt x="9827511" y="11308556"/>
                  </a:lnTo>
                  <a:lnTo>
                    <a:pt x="0" y="11308556"/>
                  </a:lnTo>
                  <a:lnTo>
                    <a:pt x="0" y="0"/>
                  </a:lnTo>
                  <a:lnTo>
                    <a:pt x="9827511" y="0"/>
                  </a:lnTo>
                  <a:close/>
                </a:path>
              </a:pathLst>
            </a:custGeom>
            <a:solidFill>
              <a:srgbClr val="E6552F"/>
            </a:solidFill>
          </p:spPr>
          <p:txBody>
            <a:bodyPr wrap="square" lIns="0" tIns="0" rIns="0" bIns="0" rtlCol="0"/>
            <a:lstStyle/>
            <a:p>
              <a:endParaRPr sz="819"/>
            </a:p>
          </p:txBody>
        </p:sp>
        <p:pic>
          <p:nvPicPr>
            <p:cNvPr id="6" name="object 6"/>
            <p:cNvPicPr/>
            <p:nvPr/>
          </p:nvPicPr>
          <p:blipFill>
            <a:blip r:embed="rId3" cstate="print"/>
            <a:stretch>
              <a:fillRect/>
            </a:stretch>
          </p:blipFill>
          <p:spPr>
            <a:xfrm>
              <a:off x="4385206" y="118111"/>
              <a:ext cx="5704538" cy="11180392"/>
            </a:xfrm>
            <a:prstGeom prst="rect">
              <a:avLst/>
            </a:prstGeom>
          </p:spPr>
        </p:pic>
        <p:pic>
          <p:nvPicPr>
            <p:cNvPr id="7" name="object 7"/>
            <p:cNvPicPr/>
            <p:nvPr/>
          </p:nvPicPr>
          <p:blipFill>
            <a:blip r:embed="rId4" cstate="print"/>
            <a:stretch>
              <a:fillRect/>
            </a:stretch>
          </p:blipFill>
          <p:spPr>
            <a:xfrm>
              <a:off x="9511751" y="118111"/>
              <a:ext cx="5704538" cy="11190444"/>
            </a:xfrm>
            <a:prstGeom prst="rect">
              <a:avLst/>
            </a:prstGeom>
          </p:spPr>
        </p:pic>
      </p:grpSp>
      <p:sp>
        <p:nvSpPr>
          <p:cNvPr id="8" name="object 8"/>
          <p:cNvSpPr txBox="1"/>
          <p:nvPr/>
        </p:nvSpPr>
        <p:spPr>
          <a:xfrm>
            <a:off x="2889507" y="3727924"/>
            <a:ext cx="1483749" cy="351916"/>
          </a:xfrm>
          <a:prstGeom prst="rect">
            <a:avLst/>
          </a:prstGeom>
        </p:spPr>
        <p:txBody>
          <a:bodyPr vert="horz" wrap="square" lIns="0" tIns="5486" rIns="0" bIns="0" rtlCol="0">
            <a:spAutoFit/>
          </a:bodyPr>
          <a:lstStyle/>
          <a:p>
            <a:pPr marL="5774">
              <a:spcBef>
                <a:spcPts val="44"/>
              </a:spcBef>
            </a:pPr>
            <a:r>
              <a:rPr sz="2251" b="1" spc="-5">
                <a:solidFill>
                  <a:srgbClr val="FFFFFF"/>
                </a:solidFill>
              </a:rPr>
              <a:t>Robotic</a:t>
            </a:r>
            <a:endParaRPr sz="2251"/>
          </a:p>
        </p:txBody>
      </p:sp>
      <p:sp>
        <p:nvSpPr>
          <p:cNvPr id="9" name="object 9"/>
          <p:cNvSpPr txBox="1"/>
          <p:nvPr/>
        </p:nvSpPr>
        <p:spPr>
          <a:xfrm>
            <a:off x="4650343" y="3705517"/>
            <a:ext cx="1891715" cy="351916"/>
          </a:xfrm>
          <a:prstGeom prst="rect">
            <a:avLst/>
          </a:prstGeom>
        </p:spPr>
        <p:txBody>
          <a:bodyPr vert="horz" wrap="square" lIns="0" tIns="5486" rIns="0" bIns="0" rtlCol="0">
            <a:spAutoFit/>
          </a:bodyPr>
          <a:lstStyle/>
          <a:p>
            <a:pPr marL="5774" algn="ctr">
              <a:spcBef>
                <a:spcPts val="44"/>
              </a:spcBef>
            </a:pPr>
            <a:r>
              <a:rPr sz="2251" b="1" spc="-5">
                <a:solidFill>
                  <a:srgbClr val="FFFFFF"/>
                </a:solidFill>
              </a:rPr>
              <a:t>Agentic</a:t>
            </a:r>
            <a:endParaRPr sz="2251"/>
          </a:p>
        </p:txBody>
      </p:sp>
      <p:sp>
        <p:nvSpPr>
          <p:cNvPr id="10" name="object 10"/>
          <p:cNvSpPr txBox="1">
            <a:spLocks noGrp="1"/>
          </p:cNvSpPr>
          <p:nvPr>
            <p:ph type="title"/>
          </p:nvPr>
        </p:nvSpPr>
        <p:spPr>
          <a:xfrm>
            <a:off x="174792" y="163320"/>
            <a:ext cx="3180161" cy="1267191"/>
          </a:xfrm>
          <a:prstGeom prst="rect">
            <a:avLst/>
          </a:prstGeom>
        </p:spPr>
        <p:txBody>
          <a:bodyPr spcFirstLastPara="1" vert="horz" wrap="square" lIns="0" tIns="7796" rIns="0" bIns="0" rtlCol="0" anchor="t" anchorCtr="0">
            <a:spAutoFit/>
          </a:bodyPr>
          <a:lstStyle/>
          <a:p>
            <a:pPr marL="132518">
              <a:spcBef>
                <a:spcPts val="62"/>
              </a:spcBef>
            </a:pPr>
            <a:r>
              <a:rPr sz="2700">
                <a:solidFill>
                  <a:srgbClr val="FFFFFF"/>
                </a:solidFill>
              </a:rPr>
              <a:t>The</a:t>
            </a:r>
            <a:r>
              <a:rPr sz="2700" spc="-11">
                <a:solidFill>
                  <a:srgbClr val="FFFFFF"/>
                </a:solidFill>
              </a:rPr>
              <a:t> </a:t>
            </a:r>
            <a:r>
              <a:rPr sz="2700">
                <a:solidFill>
                  <a:srgbClr val="FFFFFF"/>
                </a:solidFill>
              </a:rPr>
              <a:t>future</a:t>
            </a:r>
            <a:r>
              <a:rPr sz="2700" spc="-11">
                <a:solidFill>
                  <a:srgbClr val="FFFFFF"/>
                </a:solidFill>
              </a:rPr>
              <a:t> </a:t>
            </a:r>
            <a:r>
              <a:rPr sz="2700">
                <a:solidFill>
                  <a:srgbClr val="FFFFFF"/>
                </a:solidFill>
              </a:rPr>
              <a:t>is</a:t>
            </a:r>
            <a:r>
              <a:rPr sz="2700" spc="-11">
                <a:solidFill>
                  <a:srgbClr val="FFFFFF"/>
                </a:solidFill>
              </a:rPr>
              <a:t> </a:t>
            </a:r>
            <a:br>
              <a:rPr lang="en-US" sz="2700" spc="-11">
                <a:solidFill>
                  <a:srgbClr val="FFFFFF"/>
                </a:solidFill>
              </a:rPr>
            </a:br>
            <a:r>
              <a:rPr sz="2700">
                <a:solidFill>
                  <a:srgbClr val="FFFFFF"/>
                </a:solidFill>
              </a:rPr>
              <a:t>both</a:t>
            </a:r>
            <a:r>
              <a:rPr sz="2700" spc="-11">
                <a:solidFill>
                  <a:srgbClr val="FFFFFF"/>
                </a:solidFill>
              </a:rPr>
              <a:t> </a:t>
            </a:r>
            <a:r>
              <a:rPr lang="en-US" sz="2700">
                <a:solidFill>
                  <a:srgbClr val="FFFFFF"/>
                </a:solidFill>
              </a:rPr>
              <a:t>agentic </a:t>
            </a:r>
            <a:br>
              <a:rPr lang="en-US" sz="2700">
                <a:solidFill>
                  <a:srgbClr val="FFFFFF"/>
                </a:solidFill>
              </a:rPr>
            </a:br>
            <a:r>
              <a:rPr lang="en-US" sz="2700">
                <a:solidFill>
                  <a:srgbClr val="FFFFFF"/>
                </a:solidFill>
              </a:rPr>
              <a:t>and robotic.</a:t>
            </a:r>
            <a:endParaRPr sz="2700"/>
          </a:p>
        </p:txBody>
      </p:sp>
      <p:sp>
        <p:nvSpPr>
          <p:cNvPr id="11" name="object 11"/>
          <p:cNvSpPr/>
          <p:nvPr/>
        </p:nvSpPr>
        <p:spPr>
          <a:xfrm>
            <a:off x="2696195" y="1856476"/>
            <a:ext cx="3619145" cy="1120535"/>
          </a:xfrm>
          <a:custGeom>
            <a:avLst/>
            <a:gdLst/>
            <a:ahLst/>
            <a:cxnLst/>
            <a:rect l="l" t="t" r="r" b="b"/>
            <a:pathLst>
              <a:path w="7959725" h="2464434">
                <a:moveTo>
                  <a:pt x="3401466" y="0"/>
                </a:moveTo>
                <a:lnTo>
                  <a:pt x="0" y="0"/>
                </a:lnTo>
                <a:lnTo>
                  <a:pt x="0" y="2464282"/>
                </a:lnTo>
                <a:lnTo>
                  <a:pt x="3401466" y="2464282"/>
                </a:lnTo>
                <a:lnTo>
                  <a:pt x="3401466" y="0"/>
                </a:lnTo>
                <a:close/>
              </a:path>
              <a:path w="7959725" h="2464434">
                <a:moveTo>
                  <a:pt x="7959268" y="0"/>
                </a:moveTo>
                <a:lnTo>
                  <a:pt x="4774717" y="0"/>
                </a:lnTo>
                <a:lnTo>
                  <a:pt x="4774717" y="2464282"/>
                </a:lnTo>
                <a:lnTo>
                  <a:pt x="7959268" y="2464282"/>
                </a:lnTo>
                <a:lnTo>
                  <a:pt x="7959268" y="0"/>
                </a:lnTo>
                <a:close/>
              </a:path>
            </a:pathLst>
          </a:custGeom>
          <a:solidFill>
            <a:srgbClr val="000000">
              <a:alpha val="69799"/>
            </a:srgbClr>
          </a:solidFill>
        </p:spPr>
        <p:txBody>
          <a:bodyPr wrap="square" lIns="0" tIns="0" rIns="0" bIns="0" rtlCol="0"/>
          <a:lstStyle/>
          <a:p>
            <a:endParaRPr sz="819"/>
          </a:p>
        </p:txBody>
      </p:sp>
      <p:sp>
        <p:nvSpPr>
          <p:cNvPr id="12" name="object 12"/>
          <p:cNvSpPr txBox="1"/>
          <p:nvPr/>
        </p:nvSpPr>
        <p:spPr>
          <a:xfrm>
            <a:off x="2865154" y="1986296"/>
            <a:ext cx="1321487" cy="934186"/>
          </a:xfrm>
          <a:prstGeom prst="rect">
            <a:avLst/>
          </a:prstGeom>
        </p:spPr>
        <p:txBody>
          <a:bodyPr vert="horz" wrap="square" lIns="0" tIns="8084" rIns="0" bIns="0" rtlCol="0">
            <a:spAutoFit/>
          </a:bodyPr>
          <a:lstStyle/>
          <a:p>
            <a:pPr marL="5774">
              <a:spcBef>
                <a:spcPts val="64"/>
              </a:spcBef>
            </a:pPr>
            <a:r>
              <a:rPr sz="1819" b="1">
                <a:solidFill>
                  <a:srgbClr val="FFFFFF"/>
                </a:solidFill>
              </a:rPr>
              <a:t>Left</a:t>
            </a:r>
            <a:r>
              <a:rPr sz="1819" b="1" spc="29">
                <a:solidFill>
                  <a:srgbClr val="FFFFFF"/>
                </a:solidFill>
              </a:rPr>
              <a:t> </a:t>
            </a:r>
            <a:r>
              <a:rPr sz="1819" b="1" spc="-5">
                <a:solidFill>
                  <a:srgbClr val="FFFFFF"/>
                </a:solidFill>
              </a:rPr>
              <a:t>Brain</a:t>
            </a:r>
            <a:endParaRPr sz="1819"/>
          </a:p>
          <a:p>
            <a:pPr marL="5774" marR="2310">
              <a:lnSpc>
                <a:spcPct val="101800"/>
              </a:lnSpc>
              <a:spcBef>
                <a:spcPts val="25"/>
              </a:spcBef>
            </a:pPr>
            <a:r>
              <a:rPr sz="1046">
                <a:solidFill>
                  <a:srgbClr val="FFFFFF"/>
                </a:solidFill>
              </a:rPr>
              <a:t>Structured</a:t>
            </a:r>
            <a:r>
              <a:rPr sz="1046" spc="-18">
                <a:solidFill>
                  <a:srgbClr val="FFFFFF"/>
                </a:solidFill>
              </a:rPr>
              <a:t> </a:t>
            </a:r>
            <a:r>
              <a:rPr sz="1046">
                <a:solidFill>
                  <a:srgbClr val="FFFFFF"/>
                </a:solidFill>
              </a:rPr>
              <a:t>and</a:t>
            </a:r>
            <a:r>
              <a:rPr sz="1046" spc="-16">
                <a:solidFill>
                  <a:srgbClr val="FFFFFF"/>
                </a:solidFill>
              </a:rPr>
              <a:t> </a:t>
            </a:r>
            <a:r>
              <a:rPr sz="1046" spc="-11">
                <a:solidFill>
                  <a:srgbClr val="FFFFFF"/>
                </a:solidFill>
              </a:rPr>
              <a:t>logical, </a:t>
            </a:r>
            <a:r>
              <a:rPr sz="1046" spc="-14">
                <a:solidFill>
                  <a:srgbClr val="FFFFFF"/>
                </a:solidFill>
              </a:rPr>
              <a:t>efficiency-</a:t>
            </a:r>
            <a:r>
              <a:rPr sz="1046" spc="-5">
                <a:solidFill>
                  <a:srgbClr val="FFFFFF"/>
                </a:solidFill>
              </a:rPr>
              <a:t>oriented, systematic</a:t>
            </a:r>
            <a:r>
              <a:rPr sz="1046" spc="-37">
                <a:solidFill>
                  <a:srgbClr val="FFFFFF"/>
                </a:solidFill>
              </a:rPr>
              <a:t> </a:t>
            </a:r>
            <a:r>
              <a:rPr sz="1046" spc="-5">
                <a:solidFill>
                  <a:srgbClr val="FFFFFF"/>
                </a:solidFill>
              </a:rPr>
              <a:t>processing</a:t>
            </a:r>
            <a:endParaRPr sz="1046"/>
          </a:p>
        </p:txBody>
      </p:sp>
      <p:sp>
        <p:nvSpPr>
          <p:cNvPr id="13" name="object 13"/>
          <p:cNvSpPr txBox="1"/>
          <p:nvPr/>
        </p:nvSpPr>
        <p:spPr>
          <a:xfrm>
            <a:off x="5030592" y="1978107"/>
            <a:ext cx="1131218" cy="853674"/>
          </a:xfrm>
          <a:prstGeom prst="rect">
            <a:avLst/>
          </a:prstGeom>
        </p:spPr>
        <p:txBody>
          <a:bodyPr vert="horz" wrap="square" lIns="0" tIns="7218" rIns="0" bIns="0" rtlCol="0">
            <a:spAutoFit/>
          </a:bodyPr>
          <a:lstStyle/>
          <a:p>
            <a:pPr marL="5774">
              <a:lnSpc>
                <a:spcPts val="1950"/>
              </a:lnSpc>
              <a:spcBef>
                <a:spcPts val="57"/>
              </a:spcBef>
            </a:pPr>
            <a:r>
              <a:rPr sz="1636" b="1">
                <a:solidFill>
                  <a:srgbClr val="FFFFFF"/>
                </a:solidFill>
              </a:rPr>
              <a:t>Right</a:t>
            </a:r>
            <a:r>
              <a:rPr sz="1636" b="1" spc="-48">
                <a:solidFill>
                  <a:srgbClr val="FFFFFF"/>
                </a:solidFill>
              </a:rPr>
              <a:t> </a:t>
            </a:r>
            <a:r>
              <a:rPr sz="1636" b="1" spc="-5">
                <a:solidFill>
                  <a:srgbClr val="FFFFFF"/>
                </a:solidFill>
              </a:rPr>
              <a:t>Brain</a:t>
            </a:r>
            <a:endParaRPr sz="1636"/>
          </a:p>
          <a:p>
            <a:pPr marL="5774" marR="2310">
              <a:lnSpc>
                <a:spcPts val="1160"/>
              </a:lnSpc>
              <a:spcBef>
                <a:spcPts val="37"/>
              </a:spcBef>
            </a:pPr>
            <a:r>
              <a:rPr sz="978" spc="-39">
                <a:solidFill>
                  <a:srgbClr val="FFFFFF"/>
                </a:solidFill>
              </a:rPr>
              <a:t>Creative</a:t>
            </a:r>
            <a:r>
              <a:rPr sz="978" spc="-23">
                <a:solidFill>
                  <a:srgbClr val="FFFFFF"/>
                </a:solidFill>
              </a:rPr>
              <a:t> </a:t>
            </a:r>
            <a:r>
              <a:rPr sz="978" spc="-18">
                <a:solidFill>
                  <a:srgbClr val="FFFFFF"/>
                </a:solidFill>
              </a:rPr>
              <a:t>and</a:t>
            </a:r>
            <a:r>
              <a:rPr sz="978" spc="-23">
                <a:solidFill>
                  <a:srgbClr val="FFFFFF"/>
                </a:solidFill>
              </a:rPr>
              <a:t> </a:t>
            </a:r>
            <a:r>
              <a:rPr sz="978" spc="-25">
                <a:solidFill>
                  <a:srgbClr val="FFFFFF"/>
                </a:solidFill>
              </a:rPr>
              <a:t>intuitive, </a:t>
            </a:r>
            <a:r>
              <a:rPr sz="978" spc="-23">
                <a:solidFill>
                  <a:srgbClr val="FFFFFF"/>
                </a:solidFill>
              </a:rPr>
              <a:t>decision</a:t>
            </a:r>
            <a:r>
              <a:rPr sz="978" spc="-46">
                <a:solidFill>
                  <a:srgbClr val="FFFFFF"/>
                </a:solidFill>
              </a:rPr>
              <a:t> </a:t>
            </a:r>
            <a:r>
              <a:rPr sz="978" spc="-5">
                <a:solidFill>
                  <a:srgbClr val="FFFFFF"/>
                </a:solidFill>
              </a:rPr>
              <a:t>making</a:t>
            </a:r>
            <a:endParaRPr sz="978"/>
          </a:p>
          <a:p>
            <a:pPr marL="5774" marR="139736">
              <a:lnSpc>
                <a:spcPts val="1124"/>
              </a:lnSpc>
              <a:spcBef>
                <a:spcPts val="32"/>
              </a:spcBef>
            </a:pPr>
            <a:r>
              <a:rPr sz="978" spc="-16">
                <a:solidFill>
                  <a:srgbClr val="FFFFFF"/>
                </a:solidFill>
              </a:rPr>
              <a:t>and</a:t>
            </a:r>
            <a:r>
              <a:rPr sz="978" spc="-46">
                <a:solidFill>
                  <a:srgbClr val="FFFFFF"/>
                </a:solidFill>
              </a:rPr>
              <a:t> </a:t>
            </a:r>
            <a:r>
              <a:rPr sz="978" spc="-5">
                <a:solidFill>
                  <a:srgbClr val="FFFFFF"/>
                </a:solidFill>
              </a:rPr>
              <a:t>adaptability, </a:t>
            </a:r>
            <a:r>
              <a:rPr sz="978" spc="-29">
                <a:solidFill>
                  <a:srgbClr val="FFFFFF"/>
                </a:solidFill>
              </a:rPr>
              <a:t>handling</a:t>
            </a:r>
            <a:r>
              <a:rPr sz="978" spc="-16">
                <a:solidFill>
                  <a:srgbClr val="FFFFFF"/>
                </a:solidFill>
              </a:rPr>
              <a:t> </a:t>
            </a:r>
            <a:r>
              <a:rPr sz="978" spc="-25">
                <a:solidFill>
                  <a:srgbClr val="FFFFFF"/>
                </a:solidFill>
              </a:rPr>
              <a:t>ambiguity</a:t>
            </a:r>
            <a:endParaRPr sz="978"/>
          </a:p>
        </p:txBody>
      </p:sp>
      <p:pic>
        <p:nvPicPr>
          <p:cNvPr id="14" name="object 14"/>
          <p:cNvPicPr/>
          <p:nvPr/>
        </p:nvPicPr>
        <p:blipFill>
          <a:blip r:embed="rId5" cstate="print"/>
          <a:stretch>
            <a:fillRect/>
          </a:stretch>
        </p:blipFill>
        <p:spPr>
          <a:xfrm>
            <a:off x="2903114" y="2532582"/>
            <a:ext cx="3021093" cy="1956170"/>
          </a:xfrm>
          <a:prstGeom prst="rect">
            <a:avLst/>
          </a:prstGeom>
        </p:spPr>
      </p:pic>
      <p:sp>
        <p:nvSpPr>
          <p:cNvPr id="3" name="object 9">
            <a:extLst>
              <a:ext uri="{FF2B5EF4-FFF2-40B4-BE49-F238E27FC236}">
                <a16:creationId xmlns:a16="http://schemas.microsoft.com/office/drawing/2014/main" id="{0851CD72-5B04-65DF-EF1F-8BEE4AD0672F}"/>
              </a:ext>
            </a:extLst>
          </p:cNvPr>
          <p:cNvSpPr txBox="1"/>
          <p:nvPr/>
        </p:nvSpPr>
        <p:spPr>
          <a:xfrm>
            <a:off x="6660679" y="2853400"/>
            <a:ext cx="2572121" cy="621093"/>
          </a:xfrm>
          <a:prstGeom prst="rect">
            <a:avLst/>
          </a:prstGeom>
        </p:spPr>
        <p:txBody>
          <a:bodyPr vert="horz" wrap="square" lIns="0" tIns="5486" rIns="0" bIns="0" rtlCol="0" anchor="t">
            <a:spAutoFit/>
          </a:bodyPr>
          <a:lstStyle/>
          <a:p>
            <a:pPr marL="5714" marR="1904" algn="ctr">
              <a:lnSpc>
                <a:spcPts val="1573"/>
              </a:lnSpc>
              <a:spcBef>
                <a:spcPts val="41"/>
              </a:spcBef>
            </a:pPr>
            <a:r>
              <a:rPr lang="en-US" sz="1349" spc="-27">
                <a:solidFill>
                  <a:schemeClr val="bg1"/>
                </a:solidFill>
                <a:latin typeface="Arial"/>
                <a:cs typeface="Arial"/>
              </a:rPr>
              <a:t>Goal-based, </a:t>
            </a:r>
          </a:p>
          <a:p>
            <a:pPr marL="5714" marR="1904" algn="ctr">
              <a:lnSpc>
                <a:spcPts val="1573"/>
              </a:lnSpc>
              <a:spcBef>
                <a:spcPts val="41"/>
              </a:spcBef>
            </a:pPr>
            <a:r>
              <a:rPr lang="en-US" sz="1349" spc="-27">
                <a:solidFill>
                  <a:schemeClr val="bg1"/>
                </a:solidFill>
                <a:latin typeface="Arial"/>
                <a:cs typeface="Arial"/>
              </a:rPr>
              <a:t>act independently, </a:t>
            </a:r>
          </a:p>
          <a:p>
            <a:pPr marL="5714" marR="1904" algn="ctr">
              <a:lnSpc>
                <a:spcPts val="1573"/>
              </a:lnSpc>
              <a:spcBef>
                <a:spcPts val="41"/>
              </a:spcBef>
            </a:pPr>
            <a:r>
              <a:rPr lang="en-US" sz="1349" spc="-27">
                <a:solidFill>
                  <a:schemeClr val="bg1"/>
                </a:solidFill>
                <a:latin typeface="Arial"/>
                <a:cs typeface="Arial"/>
              </a:rPr>
              <a:t>dynamic decisions</a:t>
            </a:r>
            <a:endParaRPr sz="1349" spc="-27">
              <a:solidFill>
                <a:schemeClr val="bg1"/>
              </a:solidFill>
              <a:latin typeface="Arial"/>
              <a:cs typeface="Arial"/>
            </a:endParaRPr>
          </a:p>
        </p:txBody>
      </p:sp>
      <p:sp>
        <p:nvSpPr>
          <p:cNvPr id="15" name="TextBox 14">
            <a:extLst>
              <a:ext uri="{FF2B5EF4-FFF2-40B4-BE49-F238E27FC236}">
                <a16:creationId xmlns:a16="http://schemas.microsoft.com/office/drawing/2014/main" id="{7D8BC52E-81EF-50A5-A160-B20FC241D7D9}"/>
              </a:ext>
            </a:extLst>
          </p:cNvPr>
          <p:cNvSpPr txBox="1"/>
          <p:nvPr/>
        </p:nvSpPr>
        <p:spPr>
          <a:xfrm>
            <a:off x="6881065" y="4261580"/>
            <a:ext cx="2196647" cy="454343"/>
          </a:xfrm>
          <a:prstGeom prst="rect">
            <a:avLst/>
          </a:prstGeom>
          <a:noFill/>
        </p:spPr>
        <p:txBody>
          <a:bodyPr wrap="square" lIns="0" tIns="0" rIns="0" bIns="0" rtlCol="0" anchor="b">
            <a:noAutofit/>
          </a:bodyPr>
          <a:lstStyle/>
          <a:p>
            <a:pPr algn="ctr"/>
            <a:r>
              <a:rPr lang="en-US" sz="1349">
                <a:solidFill>
                  <a:schemeClr val="bg1"/>
                </a:solidFill>
                <a:latin typeface="Arial"/>
                <a:cs typeface="Arial"/>
              </a:rPr>
              <a:t>Best for </a:t>
            </a:r>
            <a:r>
              <a:rPr lang="en-US" sz="1349" b="1">
                <a:solidFill>
                  <a:schemeClr val="bg1"/>
                </a:solidFill>
                <a:latin typeface="Arial"/>
                <a:cs typeface="Arial"/>
              </a:rPr>
              <a:t>ad hoc tasks </a:t>
            </a:r>
            <a:r>
              <a:rPr lang="en-US" sz="1349">
                <a:solidFill>
                  <a:schemeClr val="bg1"/>
                </a:solidFill>
                <a:latin typeface="Arial"/>
                <a:cs typeface="Arial"/>
              </a:rPr>
              <a:t>that require </a:t>
            </a:r>
            <a:r>
              <a:rPr lang="en-US" sz="1349" b="1">
                <a:solidFill>
                  <a:schemeClr val="bg1"/>
                </a:solidFill>
                <a:latin typeface="Arial"/>
                <a:cs typeface="Arial"/>
              </a:rPr>
              <a:t>high adaptability</a:t>
            </a:r>
          </a:p>
        </p:txBody>
      </p:sp>
      <p:sp>
        <p:nvSpPr>
          <p:cNvPr id="16" name="object 8">
            <a:extLst>
              <a:ext uri="{FF2B5EF4-FFF2-40B4-BE49-F238E27FC236}">
                <a16:creationId xmlns:a16="http://schemas.microsoft.com/office/drawing/2014/main" id="{495FA525-F264-DC81-7ED5-518A3A8FDCBB}"/>
              </a:ext>
            </a:extLst>
          </p:cNvPr>
          <p:cNvSpPr txBox="1"/>
          <p:nvPr/>
        </p:nvSpPr>
        <p:spPr>
          <a:xfrm>
            <a:off x="-105338" y="3076612"/>
            <a:ext cx="2499600" cy="621093"/>
          </a:xfrm>
          <a:prstGeom prst="rect">
            <a:avLst/>
          </a:prstGeom>
        </p:spPr>
        <p:txBody>
          <a:bodyPr vert="horz" wrap="square" lIns="0" tIns="5486" rIns="0" bIns="0" rtlCol="0" anchor="t">
            <a:spAutoFit/>
          </a:bodyPr>
          <a:lstStyle/>
          <a:p>
            <a:pPr marL="5714" marR="1904" algn="ctr">
              <a:lnSpc>
                <a:spcPts val="1573"/>
              </a:lnSpc>
              <a:spcBef>
                <a:spcPts val="41"/>
              </a:spcBef>
            </a:pPr>
            <a:r>
              <a:rPr sz="1349" spc="-27">
                <a:solidFill>
                  <a:schemeClr val="bg1"/>
                </a:solidFill>
                <a:latin typeface="Arial"/>
                <a:cs typeface="Arial"/>
              </a:rPr>
              <a:t>Rule-</a:t>
            </a:r>
            <a:r>
              <a:rPr sz="1349" spc="-5">
                <a:solidFill>
                  <a:schemeClr val="bg1"/>
                </a:solidFill>
                <a:latin typeface="Arial"/>
                <a:cs typeface="Arial"/>
              </a:rPr>
              <a:t>based</a:t>
            </a:r>
            <a:r>
              <a:rPr lang="en-US" sz="1349" spc="-5">
                <a:solidFill>
                  <a:schemeClr val="bg1"/>
                </a:solidFill>
                <a:latin typeface="Arial"/>
                <a:cs typeface="Arial"/>
              </a:rPr>
              <a:t>, </a:t>
            </a:r>
          </a:p>
          <a:p>
            <a:pPr marL="5714" marR="1904" algn="ctr">
              <a:lnSpc>
                <a:spcPts val="1573"/>
              </a:lnSpc>
              <a:spcBef>
                <a:spcPts val="41"/>
              </a:spcBef>
            </a:pPr>
            <a:r>
              <a:rPr lang="en-US" sz="1349" spc="-5">
                <a:solidFill>
                  <a:schemeClr val="bg1"/>
                </a:solidFill>
                <a:latin typeface="Arial"/>
                <a:cs typeface="Arial"/>
              </a:rPr>
              <a:t>act predictably</a:t>
            </a:r>
            <a:r>
              <a:rPr lang="en-US" sz="1349" spc="-20">
                <a:solidFill>
                  <a:schemeClr val="bg1"/>
                </a:solidFill>
                <a:latin typeface="Arial"/>
                <a:cs typeface="Arial"/>
              </a:rPr>
              <a:t>, </a:t>
            </a:r>
          </a:p>
          <a:p>
            <a:pPr marL="5714" marR="1904" algn="ctr">
              <a:lnSpc>
                <a:spcPts val="1573"/>
              </a:lnSpc>
              <a:spcBef>
                <a:spcPts val="41"/>
              </a:spcBef>
            </a:pPr>
            <a:r>
              <a:rPr lang="en-US" sz="1349" spc="-20">
                <a:solidFill>
                  <a:schemeClr val="bg1"/>
                </a:solidFill>
                <a:latin typeface="Arial"/>
                <a:cs typeface="Arial"/>
              </a:rPr>
              <a:t>deterministic decisions</a:t>
            </a:r>
            <a:endParaRPr lang="en-US" sz="1349" spc="-5">
              <a:solidFill>
                <a:schemeClr val="bg1"/>
              </a:solidFill>
              <a:latin typeface="Arial"/>
              <a:cs typeface="Arial"/>
            </a:endParaRPr>
          </a:p>
        </p:txBody>
      </p:sp>
      <p:sp>
        <p:nvSpPr>
          <p:cNvPr id="17" name="TextBox 16">
            <a:extLst>
              <a:ext uri="{FF2B5EF4-FFF2-40B4-BE49-F238E27FC236}">
                <a16:creationId xmlns:a16="http://schemas.microsoft.com/office/drawing/2014/main" id="{CBCDF81A-0B3D-CAF2-EF4B-2B8401098C26}"/>
              </a:ext>
            </a:extLst>
          </p:cNvPr>
          <p:cNvSpPr txBox="1"/>
          <p:nvPr/>
        </p:nvSpPr>
        <p:spPr>
          <a:xfrm>
            <a:off x="-172736" y="4261581"/>
            <a:ext cx="2634397" cy="677555"/>
          </a:xfrm>
          <a:prstGeom prst="rect">
            <a:avLst/>
          </a:prstGeom>
          <a:noFill/>
        </p:spPr>
        <p:txBody>
          <a:bodyPr wrap="square" lIns="0" tIns="0" rIns="0" bIns="0" rtlCol="0" anchor="b">
            <a:noAutofit/>
          </a:bodyPr>
          <a:lstStyle/>
          <a:p>
            <a:pPr algn="ctr"/>
            <a:r>
              <a:rPr lang="en-US" sz="1349">
                <a:solidFill>
                  <a:schemeClr val="bg1"/>
                </a:solidFill>
                <a:latin typeface="Arial"/>
                <a:cs typeface="Arial"/>
              </a:rPr>
              <a:t>Best for </a:t>
            </a:r>
            <a:r>
              <a:rPr lang="en-US" sz="1349" b="1">
                <a:solidFill>
                  <a:schemeClr val="bg1"/>
                </a:solidFill>
                <a:latin typeface="Arial"/>
                <a:cs typeface="Arial"/>
              </a:rPr>
              <a:t>routine tasks </a:t>
            </a:r>
            <a:r>
              <a:rPr lang="en-US" sz="1349">
                <a:solidFill>
                  <a:schemeClr val="bg1"/>
                </a:solidFill>
                <a:latin typeface="Arial"/>
                <a:cs typeface="Arial"/>
              </a:rPr>
              <a:t>that </a:t>
            </a:r>
          </a:p>
          <a:p>
            <a:pPr algn="ctr"/>
            <a:r>
              <a:rPr lang="en-US" sz="1349">
                <a:solidFill>
                  <a:schemeClr val="bg1"/>
                </a:solidFill>
                <a:latin typeface="Arial"/>
                <a:cs typeface="Arial"/>
              </a:rPr>
              <a:t>require </a:t>
            </a:r>
            <a:r>
              <a:rPr lang="en-US" sz="1349" b="1">
                <a:solidFill>
                  <a:schemeClr val="bg1"/>
                </a:solidFill>
                <a:latin typeface="Arial"/>
                <a:cs typeface="Arial"/>
              </a:rPr>
              <a:t>high reliability &amp; efficiency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F8DC7-C251-2F99-89C7-DAE72947A6F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0DAFD1F-F391-735E-3476-91CEF1B86F6C}"/>
              </a:ext>
            </a:extLst>
          </p:cNvPr>
          <p:cNvSpPr>
            <a:spLocks noGrp="1"/>
          </p:cNvSpPr>
          <p:nvPr>
            <p:ph type="title"/>
          </p:nvPr>
        </p:nvSpPr>
        <p:spPr/>
        <p:txBody>
          <a:bodyPr>
            <a:normAutofit/>
          </a:bodyPr>
          <a:lstStyle/>
          <a:p>
            <a:pPr>
              <a:defRPr/>
            </a:pPr>
            <a:r>
              <a:rPr lang="en-US" sz="2000" dirty="0">
                <a:solidFill>
                  <a:schemeClr val="tx2"/>
                </a:solidFill>
                <a:latin typeface="Arial"/>
              </a:rPr>
              <a:t>When To Use RPA v Agent</a:t>
            </a:r>
            <a:endParaRPr lang="en-US" sz="1600" dirty="0">
              <a:solidFill>
                <a:schemeClr val="tx2"/>
              </a:solidFill>
              <a:latin typeface="Arial"/>
            </a:endParaRPr>
          </a:p>
        </p:txBody>
      </p:sp>
      <p:graphicFrame>
        <p:nvGraphicFramePr>
          <p:cNvPr id="6" name="Content Placeholder 5">
            <a:extLst>
              <a:ext uri="{FF2B5EF4-FFF2-40B4-BE49-F238E27FC236}">
                <a16:creationId xmlns:a16="http://schemas.microsoft.com/office/drawing/2014/main" id="{C5D7E281-D1A3-3875-6C9F-C118515B7FB5}"/>
              </a:ext>
            </a:extLst>
          </p:cNvPr>
          <p:cNvGraphicFramePr>
            <a:graphicFrameLocks noGrp="1"/>
          </p:cNvGraphicFramePr>
          <p:nvPr>
            <p:ph idx="16"/>
            <p:extLst>
              <p:ext uri="{D42A27DB-BD31-4B8C-83A1-F6EECF244321}">
                <p14:modId xmlns:p14="http://schemas.microsoft.com/office/powerpoint/2010/main" val="2286056613"/>
              </p:ext>
            </p:extLst>
          </p:nvPr>
        </p:nvGraphicFramePr>
        <p:xfrm>
          <a:off x="340844" y="853905"/>
          <a:ext cx="8462311" cy="3811636"/>
        </p:xfrm>
        <a:graphic>
          <a:graphicData uri="http://schemas.openxmlformats.org/drawingml/2006/table">
            <a:tbl>
              <a:tblPr/>
              <a:tblGrid>
                <a:gridCol w="2557866">
                  <a:extLst>
                    <a:ext uri="{9D8B030D-6E8A-4147-A177-3AD203B41FA5}">
                      <a16:colId xmlns:a16="http://schemas.microsoft.com/office/drawing/2014/main" val="301777402"/>
                    </a:ext>
                  </a:extLst>
                </a:gridCol>
                <a:gridCol w="1822580">
                  <a:extLst>
                    <a:ext uri="{9D8B030D-6E8A-4147-A177-3AD203B41FA5}">
                      <a16:colId xmlns:a16="http://schemas.microsoft.com/office/drawing/2014/main" val="1260937941"/>
                    </a:ext>
                  </a:extLst>
                </a:gridCol>
                <a:gridCol w="1996751">
                  <a:extLst>
                    <a:ext uri="{9D8B030D-6E8A-4147-A177-3AD203B41FA5}">
                      <a16:colId xmlns:a16="http://schemas.microsoft.com/office/drawing/2014/main" val="3152891025"/>
                    </a:ext>
                  </a:extLst>
                </a:gridCol>
                <a:gridCol w="2085114">
                  <a:extLst>
                    <a:ext uri="{9D8B030D-6E8A-4147-A177-3AD203B41FA5}">
                      <a16:colId xmlns:a16="http://schemas.microsoft.com/office/drawing/2014/main" val="2386893270"/>
                    </a:ext>
                  </a:extLst>
                </a:gridCol>
              </a:tblGrid>
              <a:tr h="470448">
                <a:tc>
                  <a:txBody>
                    <a:bodyPr/>
                    <a:lstStyle/>
                    <a:p>
                      <a:pPr algn="l" fontAlgn="base">
                        <a:lnSpc>
                          <a:spcPts val="2175"/>
                        </a:lnSpc>
                        <a:buNone/>
                      </a:pPr>
                      <a:r>
                        <a:rPr lang="en-US" sz="1000" b="1" i="0">
                          <a:solidFill>
                            <a:srgbClr val="000000"/>
                          </a:solidFill>
                          <a:effectLst/>
                          <a:latin typeface="Arial" panose="020B0604020202020204" pitchFamily="34" charset="0"/>
                        </a:rPr>
                        <a:t>Scenario</a:t>
                      </a:r>
                      <a:r>
                        <a:rPr lang="en-US" sz="1000" b="0" i="0">
                          <a:solidFill>
                            <a:srgbClr val="000000"/>
                          </a:solidFill>
                          <a:effectLst/>
                          <a:latin typeface="Arial" panose="020B0604020202020204" pitchFamily="34" charset="0"/>
                        </a:rPr>
                        <a:t>​</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1" i="0" dirty="0">
                          <a:solidFill>
                            <a:srgbClr val="000000"/>
                          </a:solidFill>
                          <a:effectLst/>
                          <a:latin typeface="Arial" panose="020B0604020202020204" pitchFamily="34" charset="0"/>
                        </a:rPr>
                        <a:t>RPA (deterministic)</a:t>
                      </a:r>
                      <a:r>
                        <a:rPr lang="en-US" sz="1000" b="0" i="0" dirty="0">
                          <a:solidFill>
                            <a:srgbClr val="000000"/>
                          </a:solidFill>
                          <a:effectLst/>
                          <a:latin typeface="Arial" panose="020B0604020202020204" pitchFamily="34" charset="0"/>
                        </a:rPr>
                        <a:t>​</a:t>
                      </a:r>
                      <a:endParaRPr lang="en-US" sz="500" b="0" i="0" dirty="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1" i="0" dirty="0">
                          <a:solidFill>
                            <a:srgbClr val="000000"/>
                          </a:solidFill>
                          <a:effectLst/>
                          <a:latin typeface="Arial" panose="020B0604020202020204" pitchFamily="34" charset="0"/>
                        </a:rPr>
                        <a:t>Agents </a:t>
                      </a:r>
                      <a:r>
                        <a:rPr lang="en-US" sz="1000" b="0" i="0" dirty="0">
                          <a:solidFill>
                            <a:srgbClr val="000000"/>
                          </a:solidFill>
                          <a:effectLst/>
                          <a:latin typeface="Arial" panose="020B0604020202020204" pitchFamily="34" charset="0"/>
                        </a:rPr>
                        <a:t>​</a:t>
                      </a:r>
                      <a:r>
                        <a:rPr lang="en-US" sz="1000" b="1" i="0" dirty="0">
                          <a:solidFill>
                            <a:srgbClr val="000000"/>
                          </a:solidFill>
                          <a:effectLst/>
                          <a:latin typeface="Arial" panose="020B0604020202020204" pitchFamily="34" charset="0"/>
                        </a:rPr>
                        <a:t>(non-deterministic)</a:t>
                      </a:r>
                      <a:r>
                        <a:rPr lang="en-US" sz="1000" b="0" i="0" dirty="0">
                          <a:solidFill>
                            <a:srgbClr val="000000"/>
                          </a:solidFill>
                          <a:effectLst/>
                          <a:latin typeface="Arial" panose="020B0604020202020204" pitchFamily="34" charset="0"/>
                        </a:rPr>
                        <a:t>​</a:t>
                      </a:r>
                      <a:endParaRPr lang="en-US" sz="500" b="0" i="0" dirty="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1" i="0" dirty="0">
                          <a:solidFill>
                            <a:srgbClr val="000000"/>
                          </a:solidFill>
                          <a:effectLst/>
                          <a:latin typeface="Arial" panose="020B0604020202020204" pitchFamily="34" charset="0"/>
                        </a:rPr>
                        <a:t>Hybrid Approach</a:t>
                      </a:r>
                      <a:r>
                        <a:rPr lang="en-US" sz="1000" b="0" i="0" dirty="0">
                          <a:solidFill>
                            <a:srgbClr val="000000"/>
                          </a:solidFill>
                          <a:effectLst/>
                          <a:latin typeface="Arial" panose="020B0604020202020204" pitchFamily="34" charset="0"/>
                        </a:rPr>
                        <a:t>​</a:t>
                      </a:r>
                      <a:endParaRPr lang="en-US" sz="500" b="0" i="0" dirty="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0241052"/>
                  </a:ext>
                </a:extLst>
              </a:tr>
              <a:tr h="448330">
                <a:tc>
                  <a:txBody>
                    <a:bodyPr/>
                    <a:lstStyle/>
                    <a:p>
                      <a:pPr algn="l" fontAlgn="base">
                        <a:lnSpc>
                          <a:spcPts val="2175"/>
                        </a:lnSpc>
                        <a:buNone/>
                      </a:pPr>
                      <a:r>
                        <a:rPr lang="en-US" sz="1000" b="1" i="0">
                          <a:solidFill>
                            <a:srgbClr val="000000"/>
                          </a:solidFill>
                          <a:effectLst/>
                          <a:latin typeface="Arial" panose="020B0604020202020204" pitchFamily="34" charset="0"/>
                        </a:rPr>
                        <a:t>Structured, rule-based workflows</a:t>
                      </a:r>
                      <a:r>
                        <a:rPr lang="en-US" sz="1000" b="0" i="0">
                          <a:solidFill>
                            <a:srgbClr val="000000"/>
                          </a:solidFill>
                          <a:effectLst/>
                          <a:latin typeface="Arial" panose="020B0604020202020204" pitchFamily="34" charset="0"/>
                        </a:rPr>
                        <a:t>​</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0" i="0">
                          <a:solidFill>
                            <a:srgbClr val="000000"/>
                          </a:solidFill>
                          <a:effectLst/>
                          <a:latin typeface="Arial" panose="020B0604020202020204" pitchFamily="34" charset="0"/>
                        </a:rPr>
                        <a:t>✅ Best suited​</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0" i="0">
                          <a:solidFill>
                            <a:srgbClr val="000000"/>
                          </a:solidFill>
                          <a:effectLst/>
                          <a:latin typeface="Arial" panose="020B0604020202020204" pitchFamily="34" charset="0"/>
                        </a:rPr>
                        <a:t>❌ Overkill​</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0" i="0">
                          <a:solidFill>
                            <a:srgbClr val="000000"/>
                          </a:solidFill>
                          <a:effectLst/>
                          <a:latin typeface="Arial" panose="020B0604020202020204" pitchFamily="34" charset="0"/>
                        </a:rPr>
                        <a:t>✅ Possible if AI adds value​</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6724248"/>
                  </a:ext>
                </a:extLst>
              </a:tr>
              <a:tr h="611132">
                <a:tc>
                  <a:txBody>
                    <a:bodyPr/>
                    <a:lstStyle/>
                    <a:p>
                      <a:pPr algn="l" fontAlgn="base">
                        <a:lnSpc>
                          <a:spcPts val="2175"/>
                        </a:lnSpc>
                        <a:buNone/>
                      </a:pPr>
                      <a:r>
                        <a:rPr lang="en-US" sz="1000" b="1" i="0">
                          <a:solidFill>
                            <a:srgbClr val="000000"/>
                          </a:solidFill>
                          <a:effectLst/>
                          <a:latin typeface="Arial" panose="020B0604020202020204" pitchFamily="34" charset="0"/>
                        </a:rPr>
                        <a:t>Unstructured or evolving workflows</a:t>
                      </a:r>
                      <a:r>
                        <a:rPr lang="en-US" sz="1000" b="0" i="0">
                          <a:solidFill>
                            <a:srgbClr val="000000"/>
                          </a:solidFill>
                          <a:effectLst/>
                          <a:latin typeface="Arial" panose="020B0604020202020204" pitchFamily="34" charset="0"/>
                        </a:rPr>
                        <a:t>​</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0" i="0">
                          <a:solidFill>
                            <a:srgbClr val="000000"/>
                          </a:solidFill>
                          <a:effectLst/>
                          <a:latin typeface="Arial" panose="020B0604020202020204" pitchFamily="34" charset="0"/>
                        </a:rPr>
                        <a:t>❌ Limited​</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0" i="0">
                          <a:solidFill>
                            <a:srgbClr val="000000"/>
                          </a:solidFill>
                          <a:effectLst/>
                          <a:latin typeface="Arial" panose="020B0604020202020204" pitchFamily="34" charset="0"/>
                        </a:rPr>
                        <a:t>✅ Best suited​</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0" i="0">
                          <a:solidFill>
                            <a:srgbClr val="000000"/>
                          </a:solidFill>
                          <a:effectLst/>
                          <a:latin typeface="Arial" panose="020B0604020202020204" pitchFamily="34" charset="0"/>
                        </a:rPr>
                        <a:t>✅ Good if some tasks are structured​</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865541"/>
                  </a:ext>
                </a:extLst>
              </a:tr>
              <a:tr h="611132">
                <a:tc>
                  <a:txBody>
                    <a:bodyPr/>
                    <a:lstStyle/>
                    <a:p>
                      <a:pPr algn="l" fontAlgn="base">
                        <a:lnSpc>
                          <a:spcPts val="2175"/>
                        </a:lnSpc>
                        <a:buNone/>
                      </a:pPr>
                      <a:r>
                        <a:rPr lang="en-US" sz="1000" b="1" i="0">
                          <a:solidFill>
                            <a:srgbClr val="000000"/>
                          </a:solidFill>
                          <a:effectLst/>
                          <a:latin typeface="Arial" panose="020B0604020202020204" pitchFamily="34" charset="0"/>
                        </a:rPr>
                        <a:t>Tasks requiring decision-making &amp; learning</a:t>
                      </a:r>
                      <a:r>
                        <a:rPr lang="en-US" sz="1000" b="0" i="0">
                          <a:solidFill>
                            <a:srgbClr val="000000"/>
                          </a:solidFill>
                          <a:effectLst/>
                          <a:latin typeface="Arial" panose="020B0604020202020204" pitchFamily="34" charset="0"/>
                        </a:rPr>
                        <a:t>​</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0" i="0">
                          <a:solidFill>
                            <a:srgbClr val="000000"/>
                          </a:solidFill>
                          <a:effectLst/>
                          <a:latin typeface="Arial" panose="020B0604020202020204" pitchFamily="34" charset="0"/>
                        </a:rPr>
                        <a:t>❌ Not possible​</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0" i="0">
                          <a:solidFill>
                            <a:srgbClr val="000000"/>
                          </a:solidFill>
                          <a:effectLst/>
                          <a:latin typeface="Arial" panose="020B0604020202020204" pitchFamily="34" charset="0"/>
                        </a:rPr>
                        <a:t>✅ Best suited​</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0" i="0">
                          <a:solidFill>
                            <a:srgbClr val="000000"/>
                          </a:solidFill>
                          <a:effectLst/>
                          <a:latin typeface="Arial" panose="020B0604020202020204" pitchFamily="34" charset="0"/>
                        </a:rPr>
                        <a:t>✅ Use AI for decision-making, RPA for execution​</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0768442"/>
                  </a:ext>
                </a:extLst>
              </a:tr>
              <a:tr h="611132">
                <a:tc>
                  <a:txBody>
                    <a:bodyPr/>
                    <a:lstStyle/>
                    <a:p>
                      <a:pPr algn="l" fontAlgn="base">
                        <a:lnSpc>
                          <a:spcPts val="2175"/>
                        </a:lnSpc>
                        <a:buNone/>
                      </a:pPr>
                      <a:r>
                        <a:rPr lang="en-US" sz="1000" b="1" i="0">
                          <a:solidFill>
                            <a:srgbClr val="000000"/>
                          </a:solidFill>
                          <a:effectLst/>
                          <a:latin typeface="Arial" panose="020B0604020202020204" pitchFamily="34" charset="0"/>
                        </a:rPr>
                        <a:t>High-volume, repetitive data processing</a:t>
                      </a:r>
                      <a:r>
                        <a:rPr lang="en-US" sz="1000" b="0" i="0">
                          <a:solidFill>
                            <a:srgbClr val="000000"/>
                          </a:solidFill>
                          <a:effectLst/>
                          <a:latin typeface="Arial" panose="020B0604020202020204" pitchFamily="34" charset="0"/>
                        </a:rPr>
                        <a:t>​</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0" i="0">
                          <a:solidFill>
                            <a:srgbClr val="000000"/>
                          </a:solidFill>
                          <a:effectLst/>
                          <a:latin typeface="Arial" panose="020B0604020202020204" pitchFamily="34" charset="0"/>
                        </a:rPr>
                        <a:t>✅ Best suited​</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0" i="0">
                          <a:solidFill>
                            <a:srgbClr val="000000"/>
                          </a:solidFill>
                          <a:effectLst/>
                          <a:latin typeface="Arial" panose="020B0604020202020204" pitchFamily="34" charset="0"/>
                        </a:rPr>
                        <a:t>❌ Slower, unnecessary​</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0" i="0">
                          <a:solidFill>
                            <a:srgbClr val="000000"/>
                          </a:solidFill>
                          <a:effectLst/>
                          <a:latin typeface="Arial" panose="020B0604020202020204" pitchFamily="34" charset="0"/>
                        </a:rPr>
                        <a:t>✅ Use RPA for speed, AI for validation​</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9280761"/>
                  </a:ext>
                </a:extLst>
              </a:tr>
              <a:tr h="611132">
                <a:tc>
                  <a:txBody>
                    <a:bodyPr/>
                    <a:lstStyle/>
                    <a:p>
                      <a:pPr algn="l" fontAlgn="base">
                        <a:lnSpc>
                          <a:spcPts val="2175"/>
                        </a:lnSpc>
                        <a:buNone/>
                      </a:pPr>
                      <a:r>
                        <a:rPr lang="en-US" sz="1000" b="1" i="0">
                          <a:solidFill>
                            <a:srgbClr val="000000"/>
                          </a:solidFill>
                          <a:effectLst/>
                          <a:latin typeface="Arial" panose="020B0604020202020204" pitchFamily="34" charset="0"/>
                        </a:rPr>
                        <a:t>Regulatory compliance &amp; auditability</a:t>
                      </a:r>
                      <a:r>
                        <a:rPr lang="en-US" sz="1000" b="0" i="0">
                          <a:solidFill>
                            <a:srgbClr val="000000"/>
                          </a:solidFill>
                          <a:effectLst/>
                          <a:latin typeface="Arial" panose="020B0604020202020204" pitchFamily="34" charset="0"/>
                        </a:rPr>
                        <a:t>​</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0" i="0">
                          <a:solidFill>
                            <a:srgbClr val="000000"/>
                          </a:solidFill>
                          <a:effectLst/>
                          <a:latin typeface="Arial" panose="020B0604020202020204" pitchFamily="34" charset="0"/>
                        </a:rPr>
                        <a:t>✅ Fully traceable​</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0" i="0">
                          <a:solidFill>
                            <a:srgbClr val="000000"/>
                          </a:solidFill>
                          <a:effectLst/>
                          <a:latin typeface="Arial" panose="020B0604020202020204" pitchFamily="34" charset="0"/>
                        </a:rPr>
                        <a:t>❌ Less predictable​</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0" i="0">
                          <a:solidFill>
                            <a:srgbClr val="000000"/>
                          </a:solidFill>
                          <a:effectLst/>
                          <a:latin typeface="Arial" panose="020B0604020202020204" pitchFamily="34" charset="0"/>
                        </a:rPr>
                        <a:t>✅ Use AI only if compliance is managed​</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9739585"/>
                  </a:ext>
                </a:extLst>
              </a:tr>
              <a:tr h="448330">
                <a:tc>
                  <a:txBody>
                    <a:bodyPr/>
                    <a:lstStyle/>
                    <a:p>
                      <a:pPr algn="l" fontAlgn="base">
                        <a:lnSpc>
                          <a:spcPts val="2175"/>
                        </a:lnSpc>
                        <a:buNone/>
                      </a:pPr>
                      <a:r>
                        <a:rPr lang="en-US" sz="1000" b="1" i="0">
                          <a:solidFill>
                            <a:srgbClr val="000000"/>
                          </a:solidFill>
                          <a:effectLst/>
                          <a:latin typeface="Arial" panose="020B0604020202020204" pitchFamily="34" charset="0"/>
                        </a:rPr>
                        <a:t>Cost-effective, quick automation</a:t>
                      </a:r>
                      <a:r>
                        <a:rPr lang="en-US" sz="1000" b="0" i="0">
                          <a:solidFill>
                            <a:srgbClr val="000000"/>
                          </a:solidFill>
                          <a:effectLst/>
                          <a:latin typeface="Arial" panose="020B0604020202020204" pitchFamily="34" charset="0"/>
                        </a:rPr>
                        <a:t>​</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0" i="0">
                          <a:solidFill>
                            <a:srgbClr val="000000"/>
                          </a:solidFill>
                          <a:effectLst/>
                          <a:latin typeface="Arial" panose="020B0604020202020204" pitchFamily="34" charset="0"/>
                        </a:rPr>
                        <a:t>✅ Cheaper &amp; easier​</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0" i="0">
                          <a:solidFill>
                            <a:srgbClr val="000000"/>
                          </a:solidFill>
                          <a:effectLst/>
                          <a:latin typeface="Arial" panose="020B0604020202020204" pitchFamily="34" charset="0"/>
                        </a:rPr>
                        <a:t>❌ More expensive​</a:t>
                      </a:r>
                      <a:endParaRPr lang="en-US" sz="500" b="0" i="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000" b="0" i="0" dirty="0">
                          <a:solidFill>
                            <a:srgbClr val="000000"/>
                          </a:solidFill>
                          <a:effectLst/>
                          <a:latin typeface="Arial" panose="020B0604020202020204" pitchFamily="34" charset="0"/>
                        </a:rPr>
                        <a:t>✅ Combine when needed​</a:t>
                      </a:r>
                      <a:endParaRPr lang="en-US" sz="500" b="0" i="0" dirty="0">
                        <a:solidFill>
                          <a:srgbClr val="000000"/>
                        </a:solidFill>
                        <a:effectLst/>
                      </a:endParaRPr>
                    </a:p>
                  </a:txBody>
                  <a:tcPr marL="50470" marR="50470" marT="25235" marB="25235" anchor="ctr">
                    <a:lnL w="7628" cap="flat" cmpd="sng" algn="ctr">
                      <a:solidFill>
                        <a:srgbClr val="000000"/>
                      </a:solidFill>
                      <a:prstDash val="solid"/>
                      <a:round/>
                      <a:headEnd type="none" w="med" len="med"/>
                      <a:tailEnd type="none" w="med" len="med"/>
                    </a:lnL>
                    <a:lnR w="7628" cap="flat" cmpd="sng" algn="ctr">
                      <a:solidFill>
                        <a:srgbClr val="000000"/>
                      </a:solidFill>
                      <a:prstDash val="solid"/>
                      <a:round/>
                      <a:headEnd type="none" w="med" len="med"/>
                      <a:tailEnd type="none" w="med" len="med"/>
                    </a:lnR>
                    <a:lnT w="7628" cap="flat" cmpd="sng" algn="ctr">
                      <a:solidFill>
                        <a:srgbClr val="000000"/>
                      </a:solidFill>
                      <a:prstDash val="solid"/>
                      <a:round/>
                      <a:headEnd type="none" w="med" len="med"/>
                      <a:tailEnd type="none" w="med" len="med"/>
                    </a:lnT>
                    <a:lnB w="762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0063354"/>
                  </a:ext>
                </a:extLst>
              </a:tr>
            </a:tbl>
          </a:graphicData>
        </a:graphic>
      </p:graphicFrame>
      <p:sp>
        <p:nvSpPr>
          <p:cNvPr id="7" name="Rectangle 1">
            <a:extLst>
              <a:ext uri="{FF2B5EF4-FFF2-40B4-BE49-F238E27FC236}">
                <a16:creationId xmlns:a16="http://schemas.microsoft.com/office/drawing/2014/main" id="{1E161846-BE36-A6FF-7520-E70103B493AC}"/>
              </a:ext>
            </a:extLst>
          </p:cNvPr>
          <p:cNvSpPr>
            <a:spLocks noChangeArrowheads="1"/>
          </p:cNvSpPr>
          <p:nvPr/>
        </p:nvSpPr>
        <p:spPr bwMode="auto">
          <a:xfrm>
            <a:off x="1191" y="-219290"/>
            <a:ext cx="9141619"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200">
                <a:solidFill>
                  <a:srgbClr val="000000"/>
                </a:solidFill>
                <a:latin typeface="Times New Roman" panose="02020603050405020304" pitchFamily="18" charset="0"/>
                <a:cs typeface="Times New Roman" panose="02020603050405020304" pitchFamily="18" charset="0"/>
              </a:rPr>
              <a:t> </a:t>
            </a:r>
            <a:endParaRPr lang="en-US" altLang="en-US" sz="1200"/>
          </a:p>
          <a:p>
            <a:pPr defTabSz="685800"/>
            <a:endParaRPr lang="en-US" altLang="en-US" sz="1200"/>
          </a:p>
        </p:txBody>
      </p:sp>
    </p:spTree>
    <p:extLst>
      <p:ext uri="{BB962C8B-B14F-4D97-AF65-F5344CB8AC3E}">
        <p14:creationId xmlns:p14="http://schemas.microsoft.com/office/powerpoint/2010/main" val="412786932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6291D-91D9-5CB1-FAF3-394BA7F54D76}"/>
            </a:ext>
          </a:extLst>
        </p:cNvPr>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B9BB720F-B5E8-EFE0-D914-6303B1C13C78}"/>
              </a:ext>
            </a:extLst>
          </p:cNvPr>
          <p:cNvCxnSpPr>
            <a:cxnSpLocks/>
            <a:stCxn id="2" idx="3"/>
            <a:endCxn id="17" idx="1"/>
          </p:cNvCxnSpPr>
          <p:nvPr/>
        </p:nvCxnSpPr>
        <p:spPr>
          <a:xfrm>
            <a:off x="877388" y="1765982"/>
            <a:ext cx="7391522" cy="0"/>
          </a:xfrm>
          <a:prstGeom prst="line">
            <a:avLst/>
          </a:prstGeom>
          <a:ln w="1905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53B51FF0-DE21-0394-0337-27EC0FE27123}"/>
              </a:ext>
            </a:extLst>
          </p:cNvPr>
          <p:cNvSpPr/>
          <p:nvPr/>
        </p:nvSpPr>
        <p:spPr>
          <a:xfrm>
            <a:off x="8268910" y="1457452"/>
            <a:ext cx="617060" cy="617060"/>
          </a:xfrm>
          <a:prstGeom prst="rect">
            <a:avLst/>
          </a:prstGeom>
          <a:noFill/>
          <a:ln w="190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b" anchorCtr="0">
            <a:noAutofit/>
          </a:bodyPr>
          <a:lstStyle/>
          <a:p>
            <a:pPr algn="ctr" defTabSz="685595">
              <a:defRPr/>
            </a:pPr>
            <a:r>
              <a:rPr lang="en-US" sz="750">
                <a:solidFill>
                  <a:srgbClr val="000000"/>
                </a:solidFill>
                <a:latin typeface="Arial"/>
                <a:cs typeface="Arial"/>
              </a:rPr>
              <a:t>Completed</a:t>
            </a:r>
          </a:p>
        </p:txBody>
      </p:sp>
      <p:sp>
        <p:nvSpPr>
          <p:cNvPr id="3" name="Title 24">
            <a:extLst>
              <a:ext uri="{FF2B5EF4-FFF2-40B4-BE49-F238E27FC236}">
                <a16:creationId xmlns:a16="http://schemas.microsoft.com/office/drawing/2014/main" id="{8795E3E2-DCFE-956C-9BFB-F265609A5162}"/>
              </a:ext>
            </a:extLst>
          </p:cNvPr>
          <p:cNvSpPr txBox="1">
            <a:spLocks/>
          </p:cNvSpPr>
          <p:nvPr/>
        </p:nvSpPr>
        <p:spPr>
          <a:xfrm>
            <a:off x="155190" y="226446"/>
            <a:ext cx="7131722" cy="517252"/>
          </a:xfrm>
          <a:prstGeom prst="rect">
            <a:avLst/>
          </a:prstGeom>
        </p:spPr>
        <p:txBody>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pPr defTabSz="342797">
              <a:tabLst>
                <a:tab pos="1669946" algn="l"/>
              </a:tabLst>
              <a:defRPr/>
            </a:pPr>
            <a:r>
              <a:rPr lang="en-US" sz="2099" dirty="0">
                <a:solidFill>
                  <a:srgbClr val="000000"/>
                </a:solidFill>
              </a:rPr>
              <a:t>Processing Denied Claims</a:t>
            </a:r>
          </a:p>
          <a:p>
            <a:pPr defTabSz="342797">
              <a:tabLst>
                <a:tab pos="1669946" algn="l"/>
              </a:tabLst>
              <a:defRPr/>
            </a:pPr>
            <a:r>
              <a:rPr lang="en-US" sz="1050" i="1" dirty="0">
                <a:solidFill>
                  <a:schemeClr val="tx2"/>
                </a:solidFill>
              </a:rPr>
              <a:t>Robotic</a:t>
            </a:r>
            <a:r>
              <a:rPr lang="en-US" sz="1050" b="0" i="1" dirty="0">
                <a:solidFill>
                  <a:srgbClr val="000000"/>
                </a:solidFill>
              </a:rPr>
              <a:t> Workflow</a:t>
            </a:r>
            <a:endParaRPr lang="en-US" sz="900" b="0" i="1" dirty="0">
              <a:solidFill>
                <a:srgbClr val="000000"/>
              </a:solidFill>
            </a:endParaRPr>
          </a:p>
        </p:txBody>
      </p:sp>
      <p:sp>
        <p:nvSpPr>
          <p:cNvPr id="2" name="Rectangle 1">
            <a:extLst>
              <a:ext uri="{FF2B5EF4-FFF2-40B4-BE49-F238E27FC236}">
                <a16:creationId xmlns:a16="http://schemas.microsoft.com/office/drawing/2014/main" id="{22BCFAFA-B2A2-F863-0C56-1A3A1E7E7D80}"/>
              </a:ext>
            </a:extLst>
          </p:cNvPr>
          <p:cNvSpPr/>
          <p:nvPr/>
        </p:nvSpPr>
        <p:spPr>
          <a:xfrm>
            <a:off x="260328" y="1457452"/>
            <a:ext cx="617060" cy="617060"/>
          </a:xfrm>
          <a:prstGeom prst="rect">
            <a:avLst/>
          </a:prstGeom>
          <a:noFill/>
          <a:ln w="190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b" anchorCtr="0">
            <a:noAutofit/>
          </a:bodyPr>
          <a:lstStyle/>
          <a:p>
            <a:pPr algn="ctr" defTabSz="685595">
              <a:defRPr/>
            </a:pPr>
            <a:r>
              <a:rPr lang="en-US" sz="750" dirty="0">
                <a:solidFill>
                  <a:srgbClr val="000000"/>
                </a:solidFill>
                <a:latin typeface="Arial"/>
                <a:cs typeface="Arial"/>
              </a:rPr>
              <a:t>Denial Received</a:t>
            </a:r>
          </a:p>
        </p:txBody>
      </p:sp>
      <p:sp>
        <p:nvSpPr>
          <p:cNvPr id="11" name="Rectangle 10">
            <a:extLst>
              <a:ext uri="{FF2B5EF4-FFF2-40B4-BE49-F238E27FC236}">
                <a16:creationId xmlns:a16="http://schemas.microsoft.com/office/drawing/2014/main" id="{A5320C76-3789-B0FC-9CDD-456A738C1DD8}"/>
              </a:ext>
            </a:extLst>
          </p:cNvPr>
          <p:cNvSpPr/>
          <p:nvPr/>
        </p:nvSpPr>
        <p:spPr>
          <a:xfrm>
            <a:off x="983689" y="1459776"/>
            <a:ext cx="1107902" cy="617060"/>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b" anchorCtr="0">
            <a:noAutofit/>
          </a:bodyPr>
          <a:lstStyle/>
          <a:p>
            <a:pPr defTabSz="685595">
              <a:defRPr/>
            </a:pPr>
            <a:r>
              <a:rPr lang="en-US" sz="750" b="1">
                <a:solidFill>
                  <a:srgbClr val="FFFFFF"/>
                </a:solidFill>
                <a:latin typeface="Arial"/>
                <a:cs typeface="Arial"/>
              </a:rPr>
              <a:t>Robot</a:t>
            </a:r>
          </a:p>
          <a:p>
            <a:pPr defTabSz="685595">
              <a:defRPr/>
            </a:pPr>
            <a:r>
              <a:rPr lang="en-US" sz="750">
                <a:solidFill>
                  <a:srgbClr val="FFFFFF"/>
                </a:solidFill>
                <a:latin typeface="Arial"/>
                <a:cs typeface="Arial"/>
              </a:rPr>
              <a:t>Index Patient</a:t>
            </a:r>
          </a:p>
        </p:txBody>
      </p:sp>
      <p:sp>
        <p:nvSpPr>
          <p:cNvPr id="12" name="Rectangle 11">
            <a:extLst>
              <a:ext uri="{FF2B5EF4-FFF2-40B4-BE49-F238E27FC236}">
                <a16:creationId xmlns:a16="http://schemas.microsoft.com/office/drawing/2014/main" id="{5A506013-D772-0FC5-A052-37A63C6B8C29}"/>
              </a:ext>
            </a:extLst>
          </p:cNvPr>
          <p:cNvSpPr/>
          <p:nvPr/>
        </p:nvSpPr>
        <p:spPr>
          <a:xfrm>
            <a:off x="2197894" y="1459776"/>
            <a:ext cx="1107902" cy="617060"/>
          </a:xfrm>
          <a:prstGeom prst="rect">
            <a:avLst/>
          </a:prstGeom>
          <a:solidFill>
            <a:schemeClr val="tx1"/>
          </a:solidFill>
          <a:ln w="190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b" anchorCtr="0">
            <a:noAutofit/>
          </a:bodyPr>
          <a:lstStyle/>
          <a:p>
            <a:pPr defTabSz="685595">
              <a:defRPr/>
            </a:pPr>
            <a:r>
              <a:rPr lang="en-US" sz="750" b="1" dirty="0">
                <a:solidFill>
                  <a:srgbClr val="C09F29"/>
                </a:solidFill>
                <a:latin typeface="Arial"/>
                <a:cs typeface="Arial"/>
              </a:rPr>
              <a:t>Human</a:t>
            </a:r>
          </a:p>
          <a:p>
            <a:pPr defTabSz="685595">
              <a:defRPr/>
            </a:pPr>
            <a:r>
              <a:rPr lang="en-US" sz="750" dirty="0">
                <a:solidFill>
                  <a:srgbClr val="C09F29"/>
                </a:solidFill>
                <a:latin typeface="Arial"/>
                <a:cs typeface="Arial"/>
              </a:rPr>
              <a:t>Analyze &amp; Categorize</a:t>
            </a:r>
          </a:p>
        </p:txBody>
      </p:sp>
      <p:sp>
        <p:nvSpPr>
          <p:cNvPr id="13" name="Rectangle 12">
            <a:extLst>
              <a:ext uri="{FF2B5EF4-FFF2-40B4-BE49-F238E27FC236}">
                <a16:creationId xmlns:a16="http://schemas.microsoft.com/office/drawing/2014/main" id="{69328CC6-69A7-6EBA-27FE-C5D3A1352659}"/>
              </a:ext>
            </a:extLst>
          </p:cNvPr>
          <p:cNvSpPr/>
          <p:nvPr/>
        </p:nvSpPr>
        <p:spPr>
          <a:xfrm>
            <a:off x="3412097" y="1459776"/>
            <a:ext cx="1107902" cy="617060"/>
          </a:xfrm>
          <a:prstGeom prst="rect">
            <a:avLst/>
          </a:prstGeom>
          <a:solidFill>
            <a:schemeClr val="tx1"/>
          </a:solidFill>
          <a:ln w="190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b" anchorCtr="0">
            <a:noAutofit/>
          </a:bodyPr>
          <a:lstStyle/>
          <a:p>
            <a:pPr defTabSz="685595">
              <a:defRPr/>
            </a:pPr>
            <a:r>
              <a:rPr lang="en-US" sz="750" b="1" dirty="0">
                <a:solidFill>
                  <a:srgbClr val="C09F29"/>
                </a:solidFill>
                <a:latin typeface="Arial"/>
                <a:cs typeface="Arial"/>
              </a:rPr>
              <a:t>Human</a:t>
            </a:r>
          </a:p>
          <a:p>
            <a:pPr defTabSz="685595">
              <a:defRPr/>
            </a:pPr>
            <a:r>
              <a:rPr lang="en-US" sz="750" dirty="0">
                <a:solidFill>
                  <a:srgbClr val="C09F29"/>
                </a:solidFill>
                <a:latin typeface="Arial"/>
                <a:cs typeface="Arial"/>
              </a:rPr>
              <a:t>Apply Remedial Action</a:t>
            </a:r>
          </a:p>
        </p:txBody>
      </p:sp>
      <p:sp>
        <p:nvSpPr>
          <p:cNvPr id="14" name="Rectangle 13">
            <a:extLst>
              <a:ext uri="{FF2B5EF4-FFF2-40B4-BE49-F238E27FC236}">
                <a16:creationId xmlns:a16="http://schemas.microsoft.com/office/drawing/2014/main" id="{30B10ED8-0544-6FBA-AF99-267A4DC158D5}"/>
              </a:ext>
            </a:extLst>
          </p:cNvPr>
          <p:cNvSpPr/>
          <p:nvPr/>
        </p:nvSpPr>
        <p:spPr>
          <a:xfrm>
            <a:off x="4626301" y="1459776"/>
            <a:ext cx="1107902" cy="617060"/>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b" anchorCtr="0">
            <a:noAutofit/>
          </a:bodyPr>
          <a:lstStyle/>
          <a:p>
            <a:pPr defTabSz="685595">
              <a:defRPr/>
            </a:pPr>
            <a:r>
              <a:rPr lang="en-US" sz="750" b="1">
                <a:solidFill>
                  <a:srgbClr val="FFFFFF"/>
                </a:solidFill>
                <a:latin typeface="Arial"/>
                <a:cs typeface="Arial"/>
              </a:rPr>
              <a:t>Robot</a:t>
            </a:r>
          </a:p>
          <a:p>
            <a:pPr defTabSz="685595">
              <a:defRPr/>
            </a:pPr>
            <a:r>
              <a:rPr lang="en-US" sz="750">
                <a:solidFill>
                  <a:srgbClr val="FFFFFF"/>
                </a:solidFill>
                <a:latin typeface="Arial"/>
                <a:cs typeface="Arial"/>
              </a:rPr>
              <a:t>Appeal Denial</a:t>
            </a:r>
          </a:p>
        </p:txBody>
      </p:sp>
      <p:sp>
        <p:nvSpPr>
          <p:cNvPr id="15" name="Rectangle 14">
            <a:extLst>
              <a:ext uri="{FF2B5EF4-FFF2-40B4-BE49-F238E27FC236}">
                <a16:creationId xmlns:a16="http://schemas.microsoft.com/office/drawing/2014/main" id="{4715267F-7CE5-3D6B-C981-3A16CA53E66C}"/>
              </a:ext>
            </a:extLst>
          </p:cNvPr>
          <p:cNvSpPr/>
          <p:nvPr/>
        </p:nvSpPr>
        <p:spPr>
          <a:xfrm>
            <a:off x="5840505" y="1459776"/>
            <a:ext cx="1107902" cy="617060"/>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b" anchorCtr="0">
            <a:noAutofit/>
          </a:bodyPr>
          <a:lstStyle/>
          <a:p>
            <a:pPr defTabSz="685595">
              <a:defRPr/>
            </a:pPr>
            <a:r>
              <a:rPr lang="en-US" sz="750" b="1">
                <a:solidFill>
                  <a:srgbClr val="FFFFFF"/>
                </a:solidFill>
                <a:latin typeface="Arial"/>
                <a:cs typeface="Arial"/>
              </a:rPr>
              <a:t>Robot</a:t>
            </a:r>
          </a:p>
          <a:p>
            <a:pPr defTabSz="685595">
              <a:defRPr/>
            </a:pPr>
            <a:r>
              <a:rPr lang="en-US" sz="750">
                <a:solidFill>
                  <a:srgbClr val="FFFFFF"/>
                </a:solidFill>
                <a:latin typeface="Arial"/>
                <a:cs typeface="Arial"/>
              </a:rPr>
              <a:t>Track Status</a:t>
            </a:r>
          </a:p>
        </p:txBody>
      </p:sp>
      <p:sp>
        <p:nvSpPr>
          <p:cNvPr id="16" name="Rectangle 15">
            <a:extLst>
              <a:ext uri="{FF2B5EF4-FFF2-40B4-BE49-F238E27FC236}">
                <a16:creationId xmlns:a16="http://schemas.microsoft.com/office/drawing/2014/main" id="{3A398282-EEEC-8D8C-7B3D-4BE5E9B8A25F}"/>
              </a:ext>
            </a:extLst>
          </p:cNvPr>
          <p:cNvSpPr/>
          <p:nvPr/>
        </p:nvSpPr>
        <p:spPr>
          <a:xfrm>
            <a:off x="7054708" y="1459776"/>
            <a:ext cx="1107902" cy="617060"/>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b" anchorCtr="0">
            <a:noAutofit/>
          </a:bodyPr>
          <a:lstStyle/>
          <a:p>
            <a:pPr defTabSz="685595">
              <a:defRPr/>
            </a:pPr>
            <a:r>
              <a:rPr lang="en-US" sz="750" b="1">
                <a:solidFill>
                  <a:srgbClr val="FFFFFF"/>
                </a:solidFill>
                <a:latin typeface="Arial"/>
                <a:cs typeface="Arial"/>
              </a:rPr>
              <a:t>Robot</a:t>
            </a:r>
          </a:p>
          <a:p>
            <a:pPr defTabSz="685595">
              <a:defRPr/>
            </a:pPr>
            <a:r>
              <a:rPr lang="en-US" sz="750">
                <a:solidFill>
                  <a:srgbClr val="FFFFFF"/>
                </a:solidFill>
                <a:latin typeface="Arial"/>
                <a:cs typeface="Arial"/>
              </a:rPr>
              <a:t>Retrieve Response</a:t>
            </a:r>
          </a:p>
        </p:txBody>
      </p:sp>
      <p:sp>
        <p:nvSpPr>
          <p:cNvPr id="22" name="Rectangle 21">
            <a:extLst>
              <a:ext uri="{FF2B5EF4-FFF2-40B4-BE49-F238E27FC236}">
                <a16:creationId xmlns:a16="http://schemas.microsoft.com/office/drawing/2014/main" id="{CB714FAC-952E-49AC-D69B-ABD803CE51B2}"/>
              </a:ext>
            </a:extLst>
          </p:cNvPr>
          <p:cNvSpPr/>
          <p:nvPr/>
        </p:nvSpPr>
        <p:spPr>
          <a:xfrm>
            <a:off x="984126" y="3101198"/>
            <a:ext cx="1107902" cy="685622"/>
          </a:xfrm>
          <a:prstGeom prst="rect">
            <a:avLst/>
          </a:prstGeom>
          <a:solidFill>
            <a:schemeClr val="bg1"/>
          </a:solidFill>
          <a:ln w="190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t" anchorCtr="0">
            <a:noAutofit/>
          </a:bodyPr>
          <a:lstStyle/>
          <a:p>
            <a:pPr defTabSz="685595">
              <a:defRPr/>
            </a:pPr>
            <a:r>
              <a:rPr lang="en-US" sz="750" b="1" dirty="0">
                <a:solidFill>
                  <a:schemeClr val="tx2"/>
                </a:solidFill>
                <a:latin typeface="Arial"/>
                <a:cs typeface="Arial"/>
              </a:rPr>
              <a:t>Handoff to Human</a:t>
            </a:r>
          </a:p>
          <a:p>
            <a:pPr defTabSz="685595">
              <a:defRPr/>
            </a:pPr>
            <a:r>
              <a:rPr lang="en-US" sz="750" dirty="0">
                <a:solidFill>
                  <a:schemeClr val="tx2"/>
                </a:solidFill>
                <a:latin typeface="Arial"/>
                <a:cs typeface="Arial"/>
              </a:rPr>
              <a:t>Validate findings where required</a:t>
            </a:r>
          </a:p>
        </p:txBody>
      </p:sp>
      <p:sp>
        <p:nvSpPr>
          <p:cNvPr id="23" name="Rectangle 22">
            <a:extLst>
              <a:ext uri="{FF2B5EF4-FFF2-40B4-BE49-F238E27FC236}">
                <a16:creationId xmlns:a16="http://schemas.microsoft.com/office/drawing/2014/main" id="{5F381AB2-E805-9FFE-52BB-BB3D6A43F7BC}"/>
              </a:ext>
            </a:extLst>
          </p:cNvPr>
          <p:cNvSpPr/>
          <p:nvPr/>
        </p:nvSpPr>
        <p:spPr>
          <a:xfrm>
            <a:off x="983689" y="2245016"/>
            <a:ext cx="1107902" cy="685622"/>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t" anchorCtr="0">
            <a:noAutofit/>
          </a:bodyPr>
          <a:lstStyle/>
          <a:p>
            <a:pPr defTabSz="685595">
              <a:defRPr/>
            </a:pPr>
            <a:r>
              <a:rPr lang="en-US" sz="750" b="1" dirty="0">
                <a:solidFill>
                  <a:schemeClr val="tx2"/>
                </a:solidFill>
                <a:latin typeface="Arial"/>
                <a:cs typeface="Arial"/>
              </a:rPr>
              <a:t>Action</a:t>
            </a:r>
          </a:p>
          <a:p>
            <a:pPr defTabSz="685595">
              <a:defRPr/>
            </a:pPr>
            <a:r>
              <a:rPr lang="en-US" sz="750" dirty="0">
                <a:solidFill>
                  <a:schemeClr val="tx2"/>
                </a:solidFill>
                <a:latin typeface="Arial"/>
                <a:cs typeface="Arial"/>
              </a:rPr>
              <a:t>Identify patient and service info, denial reason, and attach to case notes / log</a:t>
            </a:r>
          </a:p>
        </p:txBody>
      </p:sp>
      <p:pic>
        <p:nvPicPr>
          <p:cNvPr id="1030" name="Picture 6" descr="uipath-recording-bot-3d-L-02-S">
            <a:extLst>
              <a:ext uri="{FF2B5EF4-FFF2-40B4-BE49-F238E27FC236}">
                <a16:creationId xmlns:a16="http://schemas.microsoft.com/office/drawing/2014/main" id="{97A1496B-FEBD-689C-33E3-A2857ABA3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429" y="1078957"/>
            <a:ext cx="1060154" cy="6864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uipath-recording-bot-3d-L-02-S">
            <a:extLst>
              <a:ext uri="{FF2B5EF4-FFF2-40B4-BE49-F238E27FC236}">
                <a16:creationId xmlns:a16="http://schemas.microsoft.com/office/drawing/2014/main" id="{10FC6F94-3A89-43A9-0667-1906AB1B0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0175" y="1078957"/>
            <a:ext cx="1060154" cy="6864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uipath-recording-bot-3d-L-02-S">
            <a:extLst>
              <a:ext uri="{FF2B5EF4-FFF2-40B4-BE49-F238E27FC236}">
                <a16:creationId xmlns:a16="http://schemas.microsoft.com/office/drawing/2014/main" id="{1ECB5FAE-C630-A48B-6048-6893C61D9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378" y="1078957"/>
            <a:ext cx="1060154" cy="6864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uipath-recording-bot-3d-L-02-S">
            <a:extLst>
              <a:ext uri="{FF2B5EF4-FFF2-40B4-BE49-F238E27FC236}">
                <a16:creationId xmlns:a16="http://schemas.microsoft.com/office/drawing/2014/main" id="{C10A2780-2CCF-E815-DC24-252ACE709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581" y="1078957"/>
            <a:ext cx="1060154" cy="6864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8D55421-3A75-4AB0-157F-273EE03065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097" t="13032" r="23081" b="19746"/>
          <a:stretch/>
        </p:blipFill>
        <p:spPr bwMode="auto">
          <a:xfrm>
            <a:off x="2480441" y="1188249"/>
            <a:ext cx="545368" cy="54536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 name="Picture 12">
            <a:extLst>
              <a:ext uri="{FF2B5EF4-FFF2-40B4-BE49-F238E27FC236}">
                <a16:creationId xmlns:a16="http://schemas.microsoft.com/office/drawing/2014/main" id="{88FE596D-128F-748A-A3E4-995E93F456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097" t="13032" r="23081" b="19746"/>
          <a:stretch/>
        </p:blipFill>
        <p:spPr bwMode="auto">
          <a:xfrm>
            <a:off x="3694645" y="1189587"/>
            <a:ext cx="545368" cy="54536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22388962-9CEF-83BE-E020-13446C5FE091}"/>
              </a:ext>
            </a:extLst>
          </p:cNvPr>
          <p:cNvSpPr/>
          <p:nvPr/>
        </p:nvSpPr>
        <p:spPr>
          <a:xfrm>
            <a:off x="2197894" y="2245016"/>
            <a:ext cx="1107902" cy="685622"/>
          </a:xfrm>
          <a:prstGeom prst="rect">
            <a:avLst/>
          </a:prstGeom>
          <a:solidFill>
            <a:schemeClr val="bg1"/>
          </a:solidFill>
          <a:ln w="190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t" anchorCtr="0">
            <a:noAutofit/>
          </a:bodyPr>
          <a:lstStyle/>
          <a:p>
            <a:pPr defTabSz="685595">
              <a:defRPr/>
            </a:pPr>
            <a:r>
              <a:rPr lang="en-US" sz="750" b="1" dirty="0">
                <a:solidFill>
                  <a:schemeClr val="tx2"/>
                </a:solidFill>
                <a:latin typeface="Arial"/>
                <a:cs typeface="Arial"/>
              </a:rPr>
              <a:t>Manual</a:t>
            </a:r>
          </a:p>
          <a:p>
            <a:pPr defTabSz="685595">
              <a:defRPr/>
            </a:pPr>
            <a:r>
              <a:rPr lang="en-US" sz="750" dirty="0">
                <a:solidFill>
                  <a:schemeClr val="tx2"/>
                </a:solidFill>
                <a:latin typeface="Arial"/>
                <a:cs typeface="Arial"/>
              </a:rPr>
              <a:t>Review medical record, insurance info, etc. to identify denial root cause</a:t>
            </a:r>
          </a:p>
        </p:txBody>
      </p:sp>
      <p:sp>
        <p:nvSpPr>
          <p:cNvPr id="32" name="Rectangle 31">
            <a:extLst>
              <a:ext uri="{FF2B5EF4-FFF2-40B4-BE49-F238E27FC236}">
                <a16:creationId xmlns:a16="http://schemas.microsoft.com/office/drawing/2014/main" id="{4FB60D05-5D04-117B-BC06-0C454C26DE55}"/>
              </a:ext>
            </a:extLst>
          </p:cNvPr>
          <p:cNvSpPr/>
          <p:nvPr/>
        </p:nvSpPr>
        <p:spPr>
          <a:xfrm>
            <a:off x="3412097" y="2245016"/>
            <a:ext cx="1107902" cy="685622"/>
          </a:xfrm>
          <a:prstGeom prst="rect">
            <a:avLst/>
          </a:prstGeom>
          <a:solidFill>
            <a:schemeClr val="bg1"/>
          </a:solidFill>
          <a:ln w="190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t" anchorCtr="0">
            <a:noAutofit/>
          </a:bodyPr>
          <a:lstStyle/>
          <a:p>
            <a:pPr defTabSz="685595">
              <a:defRPr/>
            </a:pPr>
            <a:r>
              <a:rPr lang="en-US" sz="750" b="1" dirty="0">
                <a:solidFill>
                  <a:schemeClr val="tx2"/>
                </a:solidFill>
                <a:latin typeface="Arial"/>
                <a:cs typeface="Arial"/>
              </a:rPr>
              <a:t>Manual</a:t>
            </a:r>
          </a:p>
          <a:p>
            <a:pPr defTabSz="685595">
              <a:defRPr/>
            </a:pPr>
            <a:r>
              <a:rPr lang="en-US" sz="750" dirty="0">
                <a:solidFill>
                  <a:schemeClr val="tx2"/>
                </a:solidFill>
                <a:latin typeface="Arial"/>
                <a:cs typeface="Arial"/>
              </a:rPr>
              <a:t>Assign to appropriate team for corrective action, gather required documentation, etc.</a:t>
            </a:r>
          </a:p>
        </p:txBody>
      </p:sp>
      <p:sp>
        <p:nvSpPr>
          <p:cNvPr id="33" name="Rectangle 32">
            <a:extLst>
              <a:ext uri="{FF2B5EF4-FFF2-40B4-BE49-F238E27FC236}">
                <a16:creationId xmlns:a16="http://schemas.microsoft.com/office/drawing/2014/main" id="{4B2D574B-F182-A19D-1A55-213931184E09}"/>
              </a:ext>
            </a:extLst>
          </p:cNvPr>
          <p:cNvSpPr/>
          <p:nvPr/>
        </p:nvSpPr>
        <p:spPr>
          <a:xfrm>
            <a:off x="4626301" y="2245016"/>
            <a:ext cx="1107902" cy="685622"/>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t" anchorCtr="0">
            <a:noAutofit/>
          </a:bodyPr>
          <a:lstStyle/>
          <a:p>
            <a:pPr defTabSz="685595">
              <a:defRPr/>
            </a:pPr>
            <a:r>
              <a:rPr lang="en-US" sz="750" b="1" dirty="0">
                <a:solidFill>
                  <a:schemeClr val="tx2"/>
                </a:solidFill>
                <a:latin typeface="Arial"/>
                <a:cs typeface="Arial"/>
              </a:rPr>
              <a:t>Action</a:t>
            </a:r>
          </a:p>
          <a:p>
            <a:pPr defTabSz="685595">
              <a:defRPr/>
            </a:pPr>
            <a:r>
              <a:rPr lang="en-US" sz="750" dirty="0">
                <a:solidFill>
                  <a:schemeClr val="tx2"/>
                </a:solidFill>
                <a:latin typeface="Arial"/>
                <a:cs typeface="Arial"/>
              </a:rPr>
              <a:t>Complete necessary forms and transmit to Payer</a:t>
            </a:r>
          </a:p>
        </p:txBody>
      </p:sp>
      <p:sp>
        <p:nvSpPr>
          <p:cNvPr id="34" name="Rectangle 33">
            <a:extLst>
              <a:ext uri="{FF2B5EF4-FFF2-40B4-BE49-F238E27FC236}">
                <a16:creationId xmlns:a16="http://schemas.microsoft.com/office/drawing/2014/main" id="{D6987971-C716-F0C4-7269-2C7EA6F05A07}"/>
              </a:ext>
            </a:extLst>
          </p:cNvPr>
          <p:cNvSpPr/>
          <p:nvPr/>
        </p:nvSpPr>
        <p:spPr>
          <a:xfrm>
            <a:off x="5840505" y="2245016"/>
            <a:ext cx="1107902" cy="685622"/>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t" anchorCtr="0">
            <a:noAutofit/>
          </a:bodyPr>
          <a:lstStyle/>
          <a:p>
            <a:pPr defTabSz="685595">
              <a:defRPr/>
            </a:pPr>
            <a:r>
              <a:rPr lang="en-US" sz="750" b="1" dirty="0">
                <a:solidFill>
                  <a:schemeClr val="tx2"/>
                </a:solidFill>
                <a:latin typeface="Arial"/>
                <a:cs typeface="Arial"/>
              </a:rPr>
              <a:t>Action</a:t>
            </a:r>
          </a:p>
          <a:p>
            <a:pPr defTabSz="685595">
              <a:defRPr/>
            </a:pPr>
            <a:r>
              <a:rPr lang="en-US" sz="750" dirty="0">
                <a:solidFill>
                  <a:schemeClr val="tx2"/>
                </a:solidFill>
                <a:latin typeface="Arial"/>
                <a:cs typeface="Arial"/>
              </a:rPr>
              <a:t>Access Payer portal and update status in EHR</a:t>
            </a:r>
          </a:p>
        </p:txBody>
      </p:sp>
      <p:sp>
        <p:nvSpPr>
          <p:cNvPr id="35" name="Rectangle 34">
            <a:extLst>
              <a:ext uri="{FF2B5EF4-FFF2-40B4-BE49-F238E27FC236}">
                <a16:creationId xmlns:a16="http://schemas.microsoft.com/office/drawing/2014/main" id="{0278E970-EB32-6756-4A86-D36B25420DAB}"/>
              </a:ext>
            </a:extLst>
          </p:cNvPr>
          <p:cNvSpPr/>
          <p:nvPr/>
        </p:nvSpPr>
        <p:spPr>
          <a:xfrm>
            <a:off x="7054708" y="2245016"/>
            <a:ext cx="1107902" cy="685622"/>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t" anchorCtr="0">
            <a:noAutofit/>
          </a:bodyPr>
          <a:lstStyle/>
          <a:p>
            <a:pPr defTabSz="685595">
              <a:defRPr/>
            </a:pPr>
            <a:r>
              <a:rPr lang="en-US" sz="750" b="1" dirty="0">
                <a:solidFill>
                  <a:schemeClr val="tx2"/>
                </a:solidFill>
                <a:latin typeface="Arial"/>
                <a:cs typeface="Arial"/>
              </a:rPr>
              <a:t>Action</a:t>
            </a:r>
          </a:p>
          <a:p>
            <a:pPr defTabSz="685595">
              <a:defRPr/>
            </a:pPr>
            <a:r>
              <a:rPr lang="en-US" sz="750" dirty="0">
                <a:solidFill>
                  <a:schemeClr val="tx2"/>
                </a:solidFill>
                <a:latin typeface="Arial"/>
                <a:cs typeface="Arial"/>
              </a:rPr>
              <a:t>Extract data from Payer response</a:t>
            </a:r>
          </a:p>
        </p:txBody>
      </p:sp>
      <p:sp>
        <p:nvSpPr>
          <p:cNvPr id="36" name="Rectangle 35">
            <a:extLst>
              <a:ext uri="{FF2B5EF4-FFF2-40B4-BE49-F238E27FC236}">
                <a16:creationId xmlns:a16="http://schemas.microsoft.com/office/drawing/2014/main" id="{CD12D616-1553-3DC9-7CFF-30CCA295415A}"/>
              </a:ext>
            </a:extLst>
          </p:cNvPr>
          <p:cNvSpPr/>
          <p:nvPr/>
        </p:nvSpPr>
        <p:spPr>
          <a:xfrm>
            <a:off x="7054708" y="3101198"/>
            <a:ext cx="1107902" cy="685622"/>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t" anchorCtr="0">
            <a:noAutofit/>
          </a:bodyPr>
          <a:lstStyle/>
          <a:p>
            <a:pPr defTabSz="685595">
              <a:defRPr/>
            </a:pPr>
            <a:r>
              <a:rPr lang="en-US" sz="750" b="1" dirty="0">
                <a:solidFill>
                  <a:schemeClr val="tx2"/>
                </a:solidFill>
                <a:latin typeface="Arial"/>
                <a:cs typeface="Arial"/>
              </a:rPr>
              <a:t>Action</a:t>
            </a:r>
          </a:p>
          <a:p>
            <a:pPr defTabSz="685595">
              <a:defRPr/>
            </a:pPr>
            <a:r>
              <a:rPr lang="en-US" sz="750" dirty="0">
                <a:solidFill>
                  <a:schemeClr val="tx2"/>
                </a:solidFill>
                <a:latin typeface="Arial"/>
                <a:cs typeface="Arial"/>
              </a:rPr>
              <a:t>Update EHR, route case to next appropriate step</a:t>
            </a:r>
          </a:p>
        </p:txBody>
      </p:sp>
      <p:sp>
        <p:nvSpPr>
          <p:cNvPr id="37" name="Rectangle 36">
            <a:extLst>
              <a:ext uri="{FF2B5EF4-FFF2-40B4-BE49-F238E27FC236}">
                <a16:creationId xmlns:a16="http://schemas.microsoft.com/office/drawing/2014/main" id="{15147444-A32F-D27B-7BF0-5F138671B64C}"/>
              </a:ext>
            </a:extLst>
          </p:cNvPr>
          <p:cNvSpPr/>
          <p:nvPr/>
        </p:nvSpPr>
        <p:spPr>
          <a:xfrm>
            <a:off x="2197894" y="2937895"/>
            <a:ext cx="1107902" cy="478508"/>
          </a:xfrm>
          <a:prstGeom prst="rect">
            <a:avLst/>
          </a:prstGeom>
          <a:solidFill>
            <a:schemeClr val="tx1"/>
          </a:solidFill>
          <a:ln w="190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lIns="34281" tIns="34281" rIns="34281" bIns="68562" rtlCol="0" anchor="t" anchorCtr="0">
            <a:noAutofit/>
          </a:bodyPr>
          <a:lstStyle/>
          <a:p>
            <a:pPr defTabSz="685595">
              <a:defRPr/>
            </a:pPr>
            <a:r>
              <a:rPr lang="en-US" sz="750" b="1" dirty="0">
                <a:solidFill>
                  <a:schemeClr val="accent1"/>
                </a:solidFill>
                <a:latin typeface="Arial"/>
                <a:cs typeface="Arial"/>
              </a:rPr>
              <a:t>Complex, non-uniform text, requires highly-skilled labor</a:t>
            </a:r>
          </a:p>
        </p:txBody>
      </p:sp>
      <p:sp>
        <p:nvSpPr>
          <p:cNvPr id="38" name="Rectangle 37">
            <a:extLst>
              <a:ext uri="{FF2B5EF4-FFF2-40B4-BE49-F238E27FC236}">
                <a16:creationId xmlns:a16="http://schemas.microsoft.com/office/drawing/2014/main" id="{8BD2F1D3-2A72-FA40-FB61-6EED5A373EC1}"/>
              </a:ext>
            </a:extLst>
          </p:cNvPr>
          <p:cNvSpPr/>
          <p:nvPr/>
        </p:nvSpPr>
        <p:spPr>
          <a:xfrm>
            <a:off x="3412097" y="2937895"/>
            <a:ext cx="1107902" cy="478508"/>
          </a:xfrm>
          <a:prstGeom prst="rect">
            <a:avLst/>
          </a:prstGeom>
          <a:solidFill>
            <a:schemeClr val="tx1"/>
          </a:solidFill>
          <a:ln w="190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lIns="34281" tIns="34281" rIns="20569" bIns="68562" rtlCol="0" anchor="t" anchorCtr="0">
            <a:noAutofit/>
          </a:bodyPr>
          <a:lstStyle/>
          <a:p>
            <a:pPr defTabSz="685595">
              <a:defRPr/>
            </a:pPr>
            <a:r>
              <a:rPr lang="en-US" sz="750" b="1" dirty="0">
                <a:solidFill>
                  <a:schemeClr val="accent1"/>
                </a:solidFill>
                <a:latin typeface="Arial"/>
                <a:cs typeface="Arial"/>
              </a:rPr>
              <a:t>Required action differs based on denial reason and department</a:t>
            </a:r>
            <a:endParaRPr lang="en-US" sz="750" dirty="0">
              <a:solidFill>
                <a:schemeClr val="accent1"/>
              </a:solidFill>
              <a:latin typeface="Arial"/>
              <a:cs typeface="Arial"/>
            </a:endParaRPr>
          </a:p>
        </p:txBody>
      </p:sp>
      <p:pic>
        <p:nvPicPr>
          <p:cNvPr id="40" name="Graphic 39" descr="Warning with solid fill">
            <a:extLst>
              <a:ext uri="{FF2B5EF4-FFF2-40B4-BE49-F238E27FC236}">
                <a16:creationId xmlns:a16="http://schemas.microsoft.com/office/drawing/2014/main" id="{AB109A91-A79C-099C-33E8-50B122F2A62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515725" y="3282486"/>
            <a:ext cx="478507" cy="478507"/>
          </a:xfrm>
          <a:prstGeom prst="rect">
            <a:avLst/>
          </a:prstGeom>
        </p:spPr>
      </p:pic>
      <p:pic>
        <p:nvPicPr>
          <p:cNvPr id="41" name="Graphic 40" descr="Warning with solid fill">
            <a:extLst>
              <a:ext uri="{FF2B5EF4-FFF2-40B4-BE49-F238E27FC236}">
                <a16:creationId xmlns:a16="http://schemas.microsoft.com/office/drawing/2014/main" id="{193B7190-8782-1097-0988-B3A5366860F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722472" y="3282486"/>
            <a:ext cx="478507" cy="478507"/>
          </a:xfrm>
          <a:prstGeom prst="rect">
            <a:avLst/>
          </a:prstGeom>
        </p:spPr>
      </p:pic>
      <p:cxnSp>
        <p:nvCxnSpPr>
          <p:cNvPr id="44" name="Straight Connector 43">
            <a:extLst>
              <a:ext uri="{FF2B5EF4-FFF2-40B4-BE49-F238E27FC236}">
                <a16:creationId xmlns:a16="http://schemas.microsoft.com/office/drawing/2014/main" id="{56F5D426-6F6E-7F4E-0D94-C948676884FC}"/>
              </a:ext>
            </a:extLst>
          </p:cNvPr>
          <p:cNvCxnSpPr>
            <a:cxnSpLocks/>
            <a:stCxn id="12" idx="2"/>
            <a:endCxn id="31" idx="0"/>
          </p:cNvCxnSpPr>
          <p:nvPr/>
        </p:nvCxnSpPr>
        <p:spPr>
          <a:xfrm>
            <a:off x="2751844" y="2076835"/>
            <a:ext cx="0" cy="168182"/>
          </a:xfrm>
          <a:prstGeom prst="line">
            <a:avLst/>
          </a:prstGeom>
          <a:ln w="1905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2797C8C-56E8-3237-EB06-B4FED6BB6D38}"/>
              </a:ext>
            </a:extLst>
          </p:cNvPr>
          <p:cNvCxnSpPr>
            <a:cxnSpLocks/>
            <a:stCxn id="13" idx="2"/>
            <a:endCxn id="32" idx="0"/>
          </p:cNvCxnSpPr>
          <p:nvPr/>
        </p:nvCxnSpPr>
        <p:spPr>
          <a:xfrm>
            <a:off x="3966047" y="2076835"/>
            <a:ext cx="0" cy="168182"/>
          </a:xfrm>
          <a:prstGeom prst="line">
            <a:avLst/>
          </a:prstGeom>
          <a:ln w="1905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456F8D86-2644-6AD4-A2FC-2400DC67D1C7}"/>
              </a:ext>
            </a:extLst>
          </p:cNvPr>
          <p:cNvCxnSpPr>
            <a:cxnSpLocks/>
            <a:stCxn id="11" idx="2"/>
            <a:endCxn id="23" idx="0"/>
          </p:cNvCxnSpPr>
          <p:nvPr/>
        </p:nvCxnSpPr>
        <p:spPr>
          <a:xfrm>
            <a:off x="1537640" y="2076835"/>
            <a:ext cx="0" cy="168182"/>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828AF5CE-E5C2-6A58-5071-DBADB0228C12}"/>
              </a:ext>
            </a:extLst>
          </p:cNvPr>
          <p:cNvCxnSpPr>
            <a:cxnSpLocks/>
            <a:stCxn id="23" idx="2"/>
            <a:endCxn id="22" idx="0"/>
          </p:cNvCxnSpPr>
          <p:nvPr/>
        </p:nvCxnSpPr>
        <p:spPr>
          <a:xfrm>
            <a:off x="1537640" y="2930638"/>
            <a:ext cx="437" cy="170561"/>
          </a:xfrm>
          <a:prstGeom prst="line">
            <a:avLst/>
          </a:prstGeom>
          <a:ln w="1905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9B31AF43-E476-C80B-7FD0-71DB6E28F048}"/>
              </a:ext>
            </a:extLst>
          </p:cNvPr>
          <p:cNvCxnSpPr>
            <a:cxnSpLocks/>
            <a:stCxn id="14" idx="2"/>
            <a:endCxn id="33" idx="0"/>
          </p:cNvCxnSpPr>
          <p:nvPr/>
        </p:nvCxnSpPr>
        <p:spPr>
          <a:xfrm>
            <a:off x="5180252" y="2076835"/>
            <a:ext cx="0" cy="168182"/>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41F66245-1AA7-4C73-DC99-1DBB99AD9859}"/>
              </a:ext>
            </a:extLst>
          </p:cNvPr>
          <p:cNvCxnSpPr>
            <a:cxnSpLocks/>
            <a:stCxn id="15" idx="2"/>
            <a:endCxn id="34" idx="0"/>
          </p:cNvCxnSpPr>
          <p:nvPr/>
        </p:nvCxnSpPr>
        <p:spPr>
          <a:xfrm>
            <a:off x="6394455" y="2076835"/>
            <a:ext cx="0" cy="168182"/>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C14EA001-6875-DA9C-736C-F94261C9FA3E}"/>
              </a:ext>
            </a:extLst>
          </p:cNvPr>
          <p:cNvCxnSpPr>
            <a:cxnSpLocks/>
            <a:stCxn id="16" idx="2"/>
            <a:endCxn id="35" idx="0"/>
          </p:cNvCxnSpPr>
          <p:nvPr/>
        </p:nvCxnSpPr>
        <p:spPr>
          <a:xfrm>
            <a:off x="7608658" y="2076835"/>
            <a:ext cx="0" cy="168182"/>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FE2065C3-AAEA-1CEE-4960-C28CF1E92EE6}"/>
              </a:ext>
            </a:extLst>
          </p:cNvPr>
          <p:cNvCxnSpPr>
            <a:cxnSpLocks/>
            <a:stCxn id="35" idx="2"/>
            <a:endCxn id="36" idx="0"/>
          </p:cNvCxnSpPr>
          <p:nvPr/>
        </p:nvCxnSpPr>
        <p:spPr>
          <a:xfrm>
            <a:off x="7608658" y="2930638"/>
            <a:ext cx="0" cy="170561"/>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2" name="Picture 84">
            <a:extLst>
              <a:ext uri="{FF2B5EF4-FFF2-40B4-BE49-F238E27FC236}">
                <a16:creationId xmlns:a16="http://schemas.microsoft.com/office/drawing/2014/main" id="{43085517-094F-4A51-469F-EB7FA4EFB86C}"/>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431734" y="1479552"/>
            <a:ext cx="274249" cy="274249"/>
          </a:xfrm>
          <a:prstGeom prst="rect">
            <a:avLst/>
          </a:prstGeom>
        </p:spPr>
      </p:pic>
      <p:pic>
        <p:nvPicPr>
          <p:cNvPr id="83" name="Picture 490">
            <a:extLst>
              <a:ext uri="{FF2B5EF4-FFF2-40B4-BE49-F238E27FC236}">
                <a16:creationId xmlns:a16="http://schemas.microsoft.com/office/drawing/2014/main" id="{2419BB73-740C-EF6A-FE5A-260B40799087}"/>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8440315" y="1479552"/>
            <a:ext cx="274249" cy="274249"/>
          </a:xfrm>
          <a:prstGeom prst="rect">
            <a:avLst/>
          </a:prstGeom>
        </p:spPr>
      </p:pic>
    </p:spTree>
    <p:extLst>
      <p:ext uri="{BB962C8B-B14F-4D97-AF65-F5344CB8AC3E}">
        <p14:creationId xmlns:p14="http://schemas.microsoft.com/office/powerpoint/2010/main" val="178004273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1D7DF-F366-003B-0DFF-87841C0199F4}"/>
            </a:ext>
          </a:extLst>
        </p:cNvPr>
        <p:cNvGrpSpPr/>
        <p:nvPr/>
      </p:nvGrpSpPr>
      <p:grpSpPr>
        <a:xfrm>
          <a:off x="0" y="0"/>
          <a:ext cx="0" cy="0"/>
          <a:chOff x="0" y="0"/>
          <a:chExt cx="0" cy="0"/>
        </a:xfrm>
      </p:grpSpPr>
      <p:cxnSp>
        <p:nvCxnSpPr>
          <p:cNvPr id="80" name="Straight Connector 79">
            <a:extLst>
              <a:ext uri="{FF2B5EF4-FFF2-40B4-BE49-F238E27FC236}">
                <a16:creationId xmlns:a16="http://schemas.microsoft.com/office/drawing/2014/main" id="{85851D0B-C208-9774-060A-90CA7998BA05}"/>
              </a:ext>
            </a:extLst>
          </p:cNvPr>
          <p:cNvCxnSpPr>
            <a:cxnSpLocks/>
            <a:stCxn id="24" idx="2"/>
            <a:endCxn id="38" idx="0"/>
          </p:cNvCxnSpPr>
          <p:nvPr/>
        </p:nvCxnSpPr>
        <p:spPr>
          <a:xfrm flipH="1">
            <a:off x="3962914" y="3781042"/>
            <a:ext cx="4334" cy="349094"/>
          </a:xfrm>
          <a:prstGeom prst="line">
            <a:avLst/>
          </a:prstGeom>
          <a:ln w="1905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1953C9A-2837-5FFF-6DA9-2F604CA2F044}"/>
              </a:ext>
            </a:extLst>
          </p:cNvPr>
          <p:cNvCxnSpPr>
            <a:cxnSpLocks/>
            <a:stCxn id="31" idx="2"/>
          </p:cNvCxnSpPr>
          <p:nvPr/>
        </p:nvCxnSpPr>
        <p:spPr>
          <a:xfrm>
            <a:off x="2752280" y="2925071"/>
            <a:ext cx="0" cy="606695"/>
          </a:xfrm>
          <a:prstGeom prst="line">
            <a:avLst/>
          </a:prstGeom>
          <a:ln w="1905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27BE841F-2A87-BF85-1562-29458B5476BF}"/>
              </a:ext>
            </a:extLst>
          </p:cNvPr>
          <p:cNvCxnSpPr>
            <a:cxnSpLocks/>
            <a:stCxn id="2" idx="3"/>
            <a:endCxn id="17" idx="1"/>
          </p:cNvCxnSpPr>
          <p:nvPr/>
        </p:nvCxnSpPr>
        <p:spPr>
          <a:xfrm>
            <a:off x="877388" y="1765982"/>
            <a:ext cx="7391522" cy="0"/>
          </a:xfrm>
          <a:prstGeom prst="line">
            <a:avLst/>
          </a:prstGeom>
          <a:ln w="1905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8EFB2FB7-677D-5D45-17C3-F7DEC4B3A6FB}"/>
              </a:ext>
            </a:extLst>
          </p:cNvPr>
          <p:cNvSpPr/>
          <p:nvPr/>
        </p:nvSpPr>
        <p:spPr>
          <a:xfrm>
            <a:off x="8268910" y="1457452"/>
            <a:ext cx="614762" cy="617060"/>
          </a:xfrm>
          <a:prstGeom prst="rect">
            <a:avLst/>
          </a:prstGeom>
          <a:solidFill>
            <a:schemeClr val="bg2"/>
          </a:solidFill>
          <a:ln w="190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b" anchorCtr="0">
            <a:noAutofit/>
          </a:bodyPr>
          <a:lstStyle/>
          <a:p>
            <a:pPr algn="ctr" defTabSz="685595">
              <a:defRPr/>
            </a:pPr>
            <a:r>
              <a:rPr lang="en-US" sz="700" b="1" dirty="0">
                <a:solidFill>
                  <a:schemeClr val="tx2"/>
                </a:solidFill>
                <a:latin typeface="Arial"/>
                <a:cs typeface="Arial"/>
              </a:rPr>
              <a:t>Completed</a:t>
            </a:r>
          </a:p>
        </p:txBody>
      </p:sp>
      <p:sp>
        <p:nvSpPr>
          <p:cNvPr id="3" name="Title 24">
            <a:extLst>
              <a:ext uri="{FF2B5EF4-FFF2-40B4-BE49-F238E27FC236}">
                <a16:creationId xmlns:a16="http://schemas.microsoft.com/office/drawing/2014/main" id="{92F22FF1-2390-C4D8-C3ED-ECFCC2691B59}"/>
              </a:ext>
            </a:extLst>
          </p:cNvPr>
          <p:cNvSpPr txBox="1">
            <a:spLocks/>
          </p:cNvSpPr>
          <p:nvPr/>
        </p:nvSpPr>
        <p:spPr>
          <a:xfrm>
            <a:off x="155190" y="226446"/>
            <a:ext cx="7131722" cy="517252"/>
          </a:xfrm>
          <a:prstGeom prst="rect">
            <a:avLst/>
          </a:prstGeom>
        </p:spPr>
        <p:txBody>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pPr defTabSz="342797">
              <a:tabLst>
                <a:tab pos="1669946" algn="l"/>
              </a:tabLst>
              <a:defRPr/>
            </a:pPr>
            <a:r>
              <a:rPr lang="en-US" sz="2099" dirty="0">
                <a:solidFill>
                  <a:srgbClr val="000000"/>
                </a:solidFill>
              </a:rPr>
              <a:t>Processing Denied Claims</a:t>
            </a:r>
          </a:p>
          <a:p>
            <a:pPr defTabSz="342797">
              <a:tabLst>
                <a:tab pos="1669946" algn="l"/>
              </a:tabLst>
              <a:defRPr/>
            </a:pPr>
            <a:r>
              <a:rPr lang="en-US" sz="1050" i="1" dirty="0">
                <a:solidFill>
                  <a:schemeClr val="tx2"/>
                </a:solidFill>
              </a:rPr>
              <a:t>Agentic</a:t>
            </a:r>
            <a:r>
              <a:rPr lang="en-US" sz="1050" b="0" i="1" dirty="0">
                <a:solidFill>
                  <a:srgbClr val="000000"/>
                </a:solidFill>
              </a:rPr>
              <a:t> Workflow</a:t>
            </a:r>
            <a:endParaRPr lang="en-US" sz="900" b="0" i="1" dirty="0">
              <a:solidFill>
                <a:srgbClr val="000000"/>
              </a:solidFill>
            </a:endParaRPr>
          </a:p>
        </p:txBody>
      </p:sp>
      <p:sp>
        <p:nvSpPr>
          <p:cNvPr id="2" name="Rectangle 1">
            <a:extLst>
              <a:ext uri="{FF2B5EF4-FFF2-40B4-BE49-F238E27FC236}">
                <a16:creationId xmlns:a16="http://schemas.microsoft.com/office/drawing/2014/main" id="{5AEE22EA-5C8D-B99E-5E2C-DE66479715E2}"/>
              </a:ext>
            </a:extLst>
          </p:cNvPr>
          <p:cNvSpPr/>
          <p:nvPr/>
        </p:nvSpPr>
        <p:spPr>
          <a:xfrm>
            <a:off x="260328" y="1457452"/>
            <a:ext cx="617060" cy="617060"/>
          </a:xfrm>
          <a:prstGeom prst="rect">
            <a:avLst/>
          </a:prstGeom>
          <a:solidFill>
            <a:schemeClr val="bg2"/>
          </a:solidFill>
          <a:ln w="190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b" anchorCtr="0">
            <a:noAutofit/>
          </a:bodyPr>
          <a:lstStyle/>
          <a:p>
            <a:pPr algn="ctr" defTabSz="685595">
              <a:defRPr/>
            </a:pPr>
            <a:r>
              <a:rPr lang="en-US" sz="750" b="1" dirty="0">
                <a:solidFill>
                  <a:schemeClr val="tx2"/>
                </a:solidFill>
                <a:latin typeface="Arial"/>
                <a:cs typeface="Arial"/>
              </a:rPr>
              <a:t>Denial</a:t>
            </a:r>
            <a:r>
              <a:rPr lang="en-US" sz="750" b="1" dirty="0">
                <a:solidFill>
                  <a:srgbClr val="C09F29"/>
                </a:solidFill>
                <a:latin typeface="Arial"/>
                <a:cs typeface="Arial"/>
              </a:rPr>
              <a:t> </a:t>
            </a:r>
            <a:r>
              <a:rPr lang="en-US" sz="750" b="1" dirty="0">
                <a:solidFill>
                  <a:schemeClr val="tx2"/>
                </a:solidFill>
                <a:latin typeface="Arial"/>
                <a:cs typeface="Arial"/>
              </a:rPr>
              <a:t>Received</a:t>
            </a:r>
          </a:p>
        </p:txBody>
      </p:sp>
      <p:sp>
        <p:nvSpPr>
          <p:cNvPr id="11" name="Rectangle 10">
            <a:extLst>
              <a:ext uri="{FF2B5EF4-FFF2-40B4-BE49-F238E27FC236}">
                <a16:creationId xmlns:a16="http://schemas.microsoft.com/office/drawing/2014/main" id="{87F3D111-245B-3A9A-D503-539007AF35F9}"/>
              </a:ext>
            </a:extLst>
          </p:cNvPr>
          <p:cNvSpPr/>
          <p:nvPr/>
        </p:nvSpPr>
        <p:spPr>
          <a:xfrm>
            <a:off x="983689" y="1459776"/>
            <a:ext cx="1107902" cy="617060"/>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b" anchorCtr="0">
            <a:noAutofit/>
          </a:bodyPr>
          <a:lstStyle/>
          <a:p>
            <a:pPr defTabSz="685595">
              <a:defRPr/>
            </a:pPr>
            <a:r>
              <a:rPr lang="en-US" sz="750" b="1">
                <a:solidFill>
                  <a:srgbClr val="FFFFFF"/>
                </a:solidFill>
                <a:latin typeface="Arial"/>
                <a:cs typeface="Arial"/>
              </a:rPr>
              <a:t>Robot</a:t>
            </a:r>
          </a:p>
          <a:p>
            <a:pPr defTabSz="685595">
              <a:defRPr/>
            </a:pPr>
            <a:r>
              <a:rPr lang="en-US" sz="750">
                <a:solidFill>
                  <a:srgbClr val="FFFFFF"/>
                </a:solidFill>
                <a:latin typeface="Arial"/>
                <a:cs typeface="Arial"/>
              </a:rPr>
              <a:t>Index Patient</a:t>
            </a:r>
          </a:p>
        </p:txBody>
      </p:sp>
      <p:sp>
        <p:nvSpPr>
          <p:cNvPr id="12" name="Rectangle 11">
            <a:extLst>
              <a:ext uri="{FF2B5EF4-FFF2-40B4-BE49-F238E27FC236}">
                <a16:creationId xmlns:a16="http://schemas.microsoft.com/office/drawing/2014/main" id="{6A9DDB38-5909-B928-AF2E-59B940AB7D70}"/>
              </a:ext>
            </a:extLst>
          </p:cNvPr>
          <p:cNvSpPr/>
          <p:nvPr/>
        </p:nvSpPr>
        <p:spPr>
          <a:xfrm>
            <a:off x="2197894" y="1459776"/>
            <a:ext cx="1107902" cy="617060"/>
          </a:xfrm>
          <a:prstGeom prst="rect">
            <a:avLst/>
          </a:prstGeom>
          <a:solidFill>
            <a:srgbClr val="0BA2B3"/>
          </a:solidFill>
          <a:ln w="19050">
            <a:solidFill>
              <a:srgbClr val="0BA2B3"/>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b" anchorCtr="0">
            <a:noAutofit/>
          </a:bodyPr>
          <a:lstStyle/>
          <a:p>
            <a:pPr defTabSz="685595">
              <a:defRPr/>
            </a:pPr>
            <a:r>
              <a:rPr lang="en-US" sz="750" b="1">
                <a:solidFill>
                  <a:srgbClr val="FFFFFF"/>
                </a:solidFill>
                <a:latin typeface="Arial"/>
                <a:cs typeface="Arial"/>
              </a:rPr>
              <a:t>Agent</a:t>
            </a:r>
          </a:p>
          <a:p>
            <a:pPr defTabSz="685595">
              <a:defRPr/>
            </a:pPr>
            <a:r>
              <a:rPr lang="en-US" sz="750">
                <a:solidFill>
                  <a:srgbClr val="FFFFFF"/>
                </a:solidFill>
                <a:latin typeface="Arial"/>
                <a:cs typeface="Arial"/>
              </a:rPr>
              <a:t>Analyze &amp; Categorize</a:t>
            </a:r>
          </a:p>
        </p:txBody>
      </p:sp>
      <p:sp>
        <p:nvSpPr>
          <p:cNvPr id="13" name="Rectangle 12">
            <a:extLst>
              <a:ext uri="{FF2B5EF4-FFF2-40B4-BE49-F238E27FC236}">
                <a16:creationId xmlns:a16="http://schemas.microsoft.com/office/drawing/2014/main" id="{C74ECC0D-449C-9A95-53C9-74F474D68E1B}"/>
              </a:ext>
            </a:extLst>
          </p:cNvPr>
          <p:cNvSpPr/>
          <p:nvPr/>
        </p:nvSpPr>
        <p:spPr>
          <a:xfrm>
            <a:off x="3412097" y="1459776"/>
            <a:ext cx="1107902" cy="617060"/>
          </a:xfrm>
          <a:prstGeom prst="rect">
            <a:avLst/>
          </a:prstGeom>
          <a:solidFill>
            <a:srgbClr val="0BA2B3"/>
          </a:solidFill>
          <a:ln w="19050">
            <a:solidFill>
              <a:srgbClr val="0BA2B3"/>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b" anchorCtr="0">
            <a:noAutofit/>
          </a:bodyPr>
          <a:lstStyle/>
          <a:p>
            <a:pPr defTabSz="685595">
              <a:defRPr/>
            </a:pPr>
            <a:r>
              <a:rPr lang="en-US" sz="750" b="1">
                <a:solidFill>
                  <a:srgbClr val="FFFFFF"/>
                </a:solidFill>
                <a:latin typeface="Arial"/>
                <a:cs typeface="Arial"/>
              </a:rPr>
              <a:t>Agent</a:t>
            </a:r>
          </a:p>
          <a:p>
            <a:pPr defTabSz="685595">
              <a:defRPr/>
            </a:pPr>
            <a:r>
              <a:rPr lang="en-US" sz="750">
                <a:solidFill>
                  <a:srgbClr val="FFFFFF"/>
                </a:solidFill>
                <a:latin typeface="Arial"/>
                <a:cs typeface="Arial"/>
              </a:rPr>
              <a:t>Apply Remedial Action</a:t>
            </a:r>
          </a:p>
        </p:txBody>
      </p:sp>
      <p:sp>
        <p:nvSpPr>
          <p:cNvPr id="14" name="Rectangle 13">
            <a:extLst>
              <a:ext uri="{FF2B5EF4-FFF2-40B4-BE49-F238E27FC236}">
                <a16:creationId xmlns:a16="http://schemas.microsoft.com/office/drawing/2014/main" id="{10090886-1302-DBB7-7EC6-B6AC6C0FFC1E}"/>
              </a:ext>
            </a:extLst>
          </p:cNvPr>
          <p:cNvSpPr/>
          <p:nvPr/>
        </p:nvSpPr>
        <p:spPr>
          <a:xfrm>
            <a:off x="4626301" y="1459776"/>
            <a:ext cx="1107902" cy="617060"/>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b" anchorCtr="0">
            <a:noAutofit/>
          </a:bodyPr>
          <a:lstStyle/>
          <a:p>
            <a:pPr defTabSz="685595">
              <a:defRPr/>
            </a:pPr>
            <a:r>
              <a:rPr lang="en-US" sz="750" b="1">
                <a:solidFill>
                  <a:srgbClr val="FFFFFF"/>
                </a:solidFill>
                <a:latin typeface="Arial"/>
                <a:cs typeface="Arial"/>
              </a:rPr>
              <a:t>Robot</a:t>
            </a:r>
          </a:p>
          <a:p>
            <a:pPr defTabSz="685595">
              <a:defRPr/>
            </a:pPr>
            <a:r>
              <a:rPr lang="en-US" sz="750">
                <a:solidFill>
                  <a:srgbClr val="FFFFFF"/>
                </a:solidFill>
                <a:latin typeface="Arial"/>
                <a:cs typeface="Arial"/>
              </a:rPr>
              <a:t>Appeal Denial</a:t>
            </a:r>
          </a:p>
        </p:txBody>
      </p:sp>
      <p:sp>
        <p:nvSpPr>
          <p:cNvPr id="15" name="Rectangle 14">
            <a:extLst>
              <a:ext uri="{FF2B5EF4-FFF2-40B4-BE49-F238E27FC236}">
                <a16:creationId xmlns:a16="http://schemas.microsoft.com/office/drawing/2014/main" id="{356DAC9F-80B2-0553-05B4-7539D0D3A673}"/>
              </a:ext>
            </a:extLst>
          </p:cNvPr>
          <p:cNvSpPr/>
          <p:nvPr/>
        </p:nvSpPr>
        <p:spPr>
          <a:xfrm>
            <a:off x="5840505" y="1459776"/>
            <a:ext cx="1107902" cy="617060"/>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b" anchorCtr="0">
            <a:noAutofit/>
          </a:bodyPr>
          <a:lstStyle/>
          <a:p>
            <a:pPr defTabSz="685595">
              <a:defRPr/>
            </a:pPr>
            <a:r>
              <a:rPr lang="en-US" sz="750" b="1">
                <a:solidFill>
                  <a:srgbClr val="FFFFFF"/>
                </a:solidFill>
                <a:latin typeface="Arial"/>
                <a:cs typeface="Arial"/>
              </a:rPr>
              <a:t>Robot</a:t>
            </a:r>
          </a:p>
          <a:p>
            <a:pPr defTabSz="685595">
              <a:defRPr/>
            </a:pPr>
            <a:r>
              <a:rPr lang="en-US" sz="750">
                <a:solidFill>
                  <a:srgbClr val="FFFFFF"/>
                </a:solidFill>
                <a:latin typeface="Arial"/>
                <a:cs typeface="Arial"/>
              </a:rPr>
              <a:t>Track Status</a:t>
            </a:r>
          </a:p>
        </p:txBody>
      </p:sp>
      <p:sp>
        <p:nvSpPr>
          <p:cNvPr id="16" name="Rectangle 15">
            <a:extLst>
              <a:ext uri="{FF2B5EF4-FFF2-40B4-BE49-F238E27FC236}">
                <a16:creationId xmlns:a16="http://schemas.microsoft.com/office/drawing/2014/main" id="{8B1C56B9-229D-7E6D-6DF1-D536D2F8D475}"/>
              </a:ext>
            </a:extLst>
          </p:cNvPr>
          <p:cNvSpPr/>
          <p:nvPr/>
        </p:nvSpPr>
        <p:spPr>
          <a:xfrm>
            <a:off x="7054708" y="1459776"/>
            <a:ext cx="1107902" cy="617060"/>
          </a:xfrm>
          <a:prstGeom prst="rect">
            <a:avLst/>
          </a:prstGeom>
          <a:solidFill>
            <a:schemeClr val="accent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b" anchorCtr="0">
            <a:noAutofit/>
          </a:bodyPr>
          <a:lstStyle/>
          <a:p>
            <a:pPr defTabSz="685595">
              <a:defRPr/>
            </a:pPr>
            <a:r>
              <a:rPr lang="en-US" sz="750" b="1">
                <a:solidFill>
                  <a:srgbClr val="FFFFFF"/>
                </a:solidFill>
                <a:latin typeface="Arial"/>
                <a:cs typeface="Arial"/>
              </a:rPr>
              <a:t>Robot</a:t>
            </a:r>
          </a:p>
          <a:p>
            <a:pPr defTabSz="685595">
              <a:defRPr/>
            </a:pPr>
            <a:r>
              <a:rPr lang="en-US" sz="750">
                <a:solidFill>
                  <a:srgbClr val="FFFFFF"/>
                </a:solidFill>
                <a:latin typeface="Arial"/>
                <a:cs typeface="Arial"/>
              </a:rPr>
              <a:t>Retrieve Response</a:t>
            </a:r>
          </a:p>
        </p:txBody>
      </p:sp>
      <p:pic>
        <p:nvPicPr>
          <p:cNvPr id="19" name="Picture 490">
            <a:extLst>
              <a:ext uri="{FF2B5EF4-FFF2-40B4-BE49-F238E27FC236}">
                <a16:creationId xmlns:a16="http://schemas.microsoft.com/office/drawing/2014/main" id="{C1C1286D-5A7C-E911-B6F1-CD08A4976FAC}"/>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8440315" y="1479552"/>
            <a:ext cx="274249" cy="274249"/>
          </a:xfrm>
          <a:prstGeom prst="rect">
            <a:avLst/>
          </a:prstGeom>
        </p:spPr>
      </p:pic>
      <p:pic>
        <p:nvPicPr>
          <p:cNvPr id="20" name="Picture 84">
            <a:extLst>
              <a:ext uri="{FF2B5EF4-FFF2-40B4-BE49-F238E27FC236}">
                <a16:creationId xmlns:a16="http://schemas.microsoft.com/office/drawing/2014/main" id="{1124CC6F-9784-1DE4-22E9-99D25162FD2C}"/>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431734" y="1479552"/>
            <a:ext cx="274249" cy="274249"/>
          </a:xfrm>
          <a:prstGeom prst="rect">
            <a:avLst/>
          </a:prstGeom>
        </p:spPr>
      </p:pic>
      <p:sp>
        <p:nvSpPr>
          <p:cNvPr id="22" name="Rectangle 21">
            <a:extLst>
              <a:ext uri="{FF2B5EF4-FFF2-40B4-BE49-F238E27FC236}">
                <a16:creationId xmlns:a16="http://schemas.microsoft.com/office/drawing/2014/main" id="{D3D6C40D-21D1-DB21-E858-08CFDA9CFEB6}"/>
              </a:ext>
            </a:extLst>
          </p:cNvPr>
          <p:cNvSpPr/>
          <p:nvPr/>
        </p:nvSpPr>
        <p:spPr>
          <a:xfrm>
            <a:off x="983545" y="3099146"/>
            <a:ext cx="1107902" cy="685622"/>
          </a:xfrm>
          <a:prstGeom prst="rect">
            <a:avLst/>
          </a:prstGeom>
          <a:solidFill>
            <a:schemeClr val="bg1"/>
          </a:solidFill>
          <a:ln w="19050">
            <a:solidFill>
              <a:srgbClr val="0BA2B3"/>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t" anchorCtr="0">
            <a:noAutofit/>
          </a:bodyPr>
          <a:lstStyle/>
          <a:p>
            <a:pPr defTabSz="685595">
              <a:defRPr/>
            </a:pPr>
            <a:r>
              <a:rPr lang="en-US" sz="750" b="1" dirty="0">
                <a:solidFill>
                  <a:schemeClr val="tx2"/>
                </a:solidFill>
                <a:latin typeface="Arial"/>
                <a:cs typeface="Arial"/>
              </a:rPr>
              <a:t>Handoff to Agent</a:t>
            </a:r>
          </a:p>
          <a:p>
            <a:pPr defTabSz="685595">
              <a:defRPr/>
            </a:pPr>
            <a:r>
              <a:rPr lang="en-US" sz="750" dirty="0">
                <a:solidFill>
                  <a:schemeClr val="tx2"/>
                </a:solidFill>
                <a:latin typeface="Arial"/>
                <a:cs typeface="Arial"/>
              </a:rPr>
              <a:t>Validate findings where required</a:t>
            </a:r>
          </a:p>
        </p:txBody>
      </p:sp>
      <p:sp>
        <p:nvSpPr>
          <p:cNvPr id="23" name="Rectangle 22">
            <a:extLst>
              <a:ext uri="{FF2B5EF4-FFF2-40B4-BE49-F238E27FC236}">
                <a16:creationId xmlns:a16="http://schemas.microsoft.com/office/drawing/2014/main" id="{55B148CD-AF41-796E-2410-29ED7ABD73AC}"/>
              </a:ext>
            </a:extLst>
          </p:cNvPr>
          <p:cNvSpPr/>
          <p:nvPr/>
        </p:nvSpPr>
        <p:spPr>
          <a:xfrm>
            <a:off x="984126" y="2241718"/>
            <a:ext cx="1107902" cy="685622"/>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t" anchorCtr="0">
            <a:noAutofit/>
          </a:bodyPr>
          <a:lstStyle/>
          <a:p>
            <a:pPr defTabSz="685595">
              <a:defRPr/>
            </a:pPr>
            <a:r>
              <a:rPr lang="en-US" sz="750" b="1" dirty="0">
                <a:solidFill>
                  <a:schemeClr val="tx2"/>
                </a:solidFill>
                <a:latin typeface="Arial"/>
                <a:cs typeface="Arial"/>
              </a:rPr>
              <a:t>Action</a:t>
            </a:r>
          </a:p>
          <a:p>
            <a:pPr defTabSz="685595">
              <a:defRPr/>
            </a:pPr>
            <a:r>
              <a:rPr lang="en-US" sz="750" dirty="0">
                <a:solidFill>
                  <a:schemeClr val="tx2"/>
                </a:solidFill>
                <a:latin typeface="Arial"/>
                <a:cs typeface="Arial"/>
              </a:rPr>
              <a:t>Identify patient and service info, denial reason, and attach to EHR</a:t>
            </a:r>
          </a:p>
        </p:txBody>
      </p:sp>
      <p:pic>
        <p:nvPicPr>
          <p:cNvPr id="1030" name="Picture 6" descr="uipath-recording-bot-3d-L-02-S">
            <a:extLst>
              <a:ext uri="{FF2B5EF4-FFF2-40B4-BE49-F238E27FC236}">
                <a16:creationId xmlns:a16="http://schemas.microsoft.com/office/drawing/2014/main" id="{E100D295-6EB8-3876-447D-BA052C1312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429" y="1078957"/>
            <a:ext cx="1060154" cy="6864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uipath-recording-bot-3d-L-02-S">
            <a:extLst>
              <a:ext uri="{FF2B5EF4-FFF2-40B4-BE49-F238E27FC236}">
                <a16:creationId xmlns:a16="http://schemas.microsoft.com/office/drawing/2014/main" id="{68B82F49-1AFD-D1D8-8158-0DADD1BB31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0175" y="1078957"/>
            <a:ext cx="1060154" cy="6864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uipath-recording-bot-3d-L-02-S">
            <a:extLst>
              <a:ext uri="{FF2B5EF4-FFF2-40B4-BE49-F238E27FC236}">
                <a16:creationId xmlns:a16="http://schemas.microsoft.com/office/drawing/2014/main" id="{243073F5-3E62-0CCA-5FD5-E5855A35E6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4378" y="1078957"/>
            <a:ext cx="1060154" cy="6864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uipath-recording-bot-3d-L-02-S">
            <a:extLst>
              <a:ext uri="{FF2B5EF4-FFF2-40B4-BE49-F238E27FC236}">
                <a16:creationId xmlns:a16="http://schemas.microsoft.com/office/drawing/2014/main" id="{63954F6C-42E1-B500-4C56-991CB81A7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8581" y="1078957"/>
            <a:ext cx="1060154" cy="68645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71FC2177-FFA4-3573-6D93-282FFA25DC7B}"/>
              </a:ext>
            </a:extLst>
          </p:cNvPr>
          <p:cNvSpPr/>
          <p:nvPr/>
        </p:nvSpPr>
        <p:spPr>
          <a:xfrm>
            <a:off x="2198329" y="2239449"/>
            <a:ext cx="1107902" cy="685622"/>
          </a:xfrm>
          <a:prstGeom prst="rect">
            <a:avLst/>
          </a:prstGeom>
          <a:solidFill>
            <a:schemeClr val="bg1"/>
          </a:solidFill>
          <a:ln w="19050">
            <a:solidFill>
              <a:srgbClr val="0BA2B3"/>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t" anchorCtr="0">
            <a:noAutofit/>
          </a:bodyPr>
          <a:lstStyle/>
          <a:p>
            <a:pPr defTabSz="685595">
              <a:defRPr/>
            </a:pPr>
            <a:r>
              <a:rPr lang="en-US" sz="750" b="1" dirty="0">
                <a:solidFill>
                  <a:schemeClr val="tx2"/>
                </a:solidFill>
                <a:latin typeface="Arial"/>
                <a:cs typeface="Arial"/>
              </a:rPr>
              <a:t>Context</a:t>
            </a:r>
          </a:p>
          <a:p>
            <a:pPr defTabSz="685595">
              <a:defRPr/>
            </a:pPr>
            <a:r>
              <a:rPr lang="en-US" sz="750" dirty="0">
                <a:solidFill>
                  <a:schemeClr val="tx2"/>
                </a:solidFill>
                <a:latin typeface="Arial"/>
                <a:cs typeface="Arial"/>
              </a:rPr>
              <a:t>Evaluate denial against medical record, payer policy, to identify root cause</a:t>
            </a:r>
          </a:p>
        </p:txBody>
      </p:sp>
      <p:sp>
        <p:nvSpPr>
          <p:cNvPr id="32" name="Rectangle 31">
            <a:extLst>
              <a:ext uri="{FF2B5EF4-FFF2-40B4-BE49-F238E27FC236}">
                <a16:creationId xmlns:a16="http://schemas.microsoft.com/office/drawing/2014/main" id="{8E35056E-2D02-86BF-5158-79717C4135A2}"/>
              </a:ext>
            </a:extLst>
          </p:cNvPr>
          <p:cNvSpPr/>
          <p:nvPr/>
        </p:nvSpPr>
        <p:spPr>
          <a:xfrm>
            <a:off x="3413114" y="2239855"/>
            <a:ext cx="1107902" cy="685622"/>
          </a:xfrm>
          <a:prstGeom prst="rect">
            <a:avLst/>
          </a:prstGeom>
          <a:solidFill>
            <a:schemeClr val="bg1"/>
          </a:solidFill>
          <a:ln w="19050">
            <a:solidFill>
              <a:srgbClr val="0BA2B3"/>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t" anchorCtr="0">
            <a:noAutofit/>
          </a:bodyPr>
          <a:lstStyle/>
          <a:p>
            <a:pPr defTabSz="685595">
              <a:defRPr/>
            </a:pPr>
            <a:r>
              <a:rPr lang="en-US" sz="750" b="1" dirty="0">
                <a:solidFill>
                  <a:schemeClr val="tx2"/>
                </a:solidFill>
                <a:latin typeface="Arial"/>
                <a:cs typeface="Arial"/>
              </a:rPr>
              <a:t>Context</a:t>
            </a:r>
          </a:p>
          <a:p>
            <a:pPr defTabSz="685595">
              <a:defRPr/>
            </a:pPr>
            <a:r>
              <a:rPr lang="en-US" sz="750" dirty="0">
                <a:solidFill>
                  <a:schemeClr val="tx2"/>
                </a:solidFill>
                <a:latin typeface="Arial"/>
                <a:cs typeface="Arial"/>
              </a:rPr>
              <a:t>Analyze similarities in previous cases to identify appropriate action</a:t>
            </a:r>
          </a:p>
        </p:txBody>
      </p:sp>
      <p:sp>
        <p:nvSpPr>
          <p:cNvPr id="33" name="Rectangle 32">
            <a:extLst>
              <a:ext uri="{FF2B5EF4-FFF2-40B4-BE49-F238E27FC236}">
                <a16:creationId xmlns:a16="http://schemas.microsoft.com/office/drawing/2014/main" id="{7B09D28C-CAFB-DE09-DF6B-A1A1D42BFDB1}"/>
              </a:ext>
            </a:extLst>
          </p:cNvPr>
          <p:cNvSpPr/>
          <p:nvPr/>
        </p:nvSpPr>
        <p:spPr>
          <a:xfrm>
            <a:off x="4626301" y="2239449"/>
            <a:ext cx="1107902" cy="685622"/>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t" anchorCtr="0">
            <a:noAutofit/>
          </a:bodyPr>
          <a:lstStyle/>
          <a:p>
            <a:pPr defTabSz="685595">
              <a:defRPr/>
            </a:pPr>
            <a:r>
              <a:rPr lang="en-US" sz="750" b="1" dirty="0">
                <a:solidFill>
                  <a:schemeClr val="tx2"/>
                </a:solidFill>
                <a:latin typeface="Arial"/>
                <a:cs typeface="Arial"/>
              </a:rPr>
              <a:t>Action</a:t>
            </a:r>
          </a:p>
          <a:p>
            <a:pPr defTabSz="685595">
              <a:defRPr/>
            </a:pPr>
            <a:r>
              <a:rPr lang="en-US" sz="750" dirty="0">
                <a:solidFill>
                  <a:schemeClr val="tx2"/>
                </a:solidFill>
                <a:latin typeface="Arial"/>
                <a:cs typeface="Arial"/>
              </a:rPr>
              <a:t>Complete necessary forms and transmit to Payer</a:t>
            </a:r>
          </a:p>
        </p:txBody>
      </p:sp>
      <p:sp>
        <p:nvSpPr>
          <p:cNvPr id="34" name="Rectangle 33">
            <a:extLst>
              <a:ext uri="{FF2B5EF4-FFF2-40B4-BE49-F238E27FC236}">
                <a16:creationId xmlns:a16="http://schemas.microsoft.com/office/drawing/2014/main" id="{E147EC39-C93F-8260-D00A-4DFAF4A2A9B4}"/>
              </a:ext>
            </a:extLst>
          </p:cNvPr>
          <p:cNvSpPr/>
          <p:nvPr/>
        </p:nvSpPr>
        <p:spPr>
          <a:xfrm>
            <a:off x="5841376" y="2239449"/>
            <a:ext cx="1107902" cy="685622"/>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t" anchorCtr="0">
            <a:noAutofit/>
          </a:bodyPr>
          <a:lstStyle/>
          <a:p>
            <a:pPr defTabSz="685595">
              <a:defRPr/>
            </a:pPr>
            <a:r>
              <a:rPr lang="en-US" sz="750" b="1" dirty="0">
                <a:solidFill>
                  <a:schemeClr val="tx2"/>
                </a:solidFill>
                <a:latin typeface="Arial"/>
                <a:cs typeface="Arial"/>
              </a:rPr>
              <a:t>Action</a:t>
            </a:r>
          </a:p>
          <a:p>
            <a:pPr defTabSz="685595">
              <a:defRPr/>
            </a:pPr>
            <a:r>
              <a:rPr lang="en-US" sz="750" dirty="0">
                <a:solidFill>
                  <a:schemeClr val="tx2"/>
                </a:solidFill>
                <a:latin typeface="Arial"/>
                <a:cs typeface="Arial"/>
              </a:rPr>
              <a:t>Access Payer portal and update status in EHR</a:t>
            </a:r>
          </a:p>
        </p:txBody>
      </p:sp>
      <p:sp>
        <p:nvSpPr>
          <p:cNvPr id="35" name="Rectangle 34">
            <a:extLst>
              <a:ext uri="{FF2B5EF4-FFF2-40B4-BE49-F238E27FC236}">
                <a16:creationId xmlns:a16="http://schemas.microsoft.com/office/drawing/2014/main" id="{B7A2128A-C89D-B52A-4A30-B589516C5C8E}"/>
              </a:ext>
            </a:extLst>
          </p:cNvPr>
          <p:cNvSpPr/>
          <p:nvPr/>
        </p:nvSpPr>
        <p:spPr>
          <a:xfrm>
            <a:off x="7054708" y="2239449"/>
            <a:ext cx="1107902" cy="685622"/>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t" anchorCtr="0">
            <a:noAutofit/>
          </a:bodyPr>
          <a:lstStyle/>
          <a:p>
            <a:pPr defTabSz="685595">
              <a:defRPr/>
            </a:pPr>
            <a:r>
              <a:rPr lang="en-US" sz="750" b="1" dirty="0">
                <a:solidFill>
                  <a:schemeClr val="tx2"/>
                </a:solidFill>
                <a:latin typeface="Arial"/>
                <a:cs typeface="Arial"/>
              </a:rPr>
              <a:t>Action</a:t>
            </a:r>
          </a:p>
          <a:p>
            <a:pPr defTabSz="685595">
              <a:defRPr/>
            </a:pPr>
            <a:r>
              <a:rPr lang="en-US" sz="750" dirty="0">
                <a:solidFill>
                  <a:schemeClr val="tx2"/>
                </a:solidFill>
                <a:latin typeface="Arial"/>
                <a:cs typeface="Arial"/>
              </a:rPr>
              <a:t>Extract data from Payer response</a:t>
            </a:r>
          </a:p>
        </p:txBody>
      </p:sp>
      <p:sp>
        <p:nvSpPr>
          <p:cNvPr id="37" name="Rectangle 36">
            <a:extLst>
              <a:ext uri="{FF2B5EF4-FFF2-40B4-BE49-F238E27FC236}">
                <a16:creationId xmlns:a16="http://schemas.microsoft.com/office/drawing/2014/main" id="{93BBF256-9BB7-7809-C210-74863B05464E}"/>
              </a:ext>
            </a:extLst>
          </p:cNvPr>
          <p:cNvSpPr/>
          <p:nvPr/>
        </p:nvSpPr>
        <p:spPr>
          <a:xfrm>
            <a:off x="2204056" y="3294799"/>
            <a:ext cx="1107902" cy="478508"/>
          </a:xfrm>
          <a:prstGeom prst="rect">
            <a:avLst/>
          </a:prstGeom>
          <a:solidFill>
            <a:schemeClr val="bg2">
              <a:lumMod val="40000"/>
              <a:lumOff val="60000"/>
            </a:schemeClr>
          </a:solidFill>
          <a:ln w="190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lIns="34281" tIns="68562" rIns="34281" bIns="68562" rtlCol="0" anchor="t" anchorCtr="0">
            <a:noAutofit/>
          </a:bodyPr>
          <a:lstStyle/>
          <a:p>
            <a:pPr defTabSz="685595">
              <a:defRPr/>
            </a:pPr>
            <a:r>
              <a:rPr lang="en-US" sz="750" b="1" dirty="0">
                <a:solidFill>
                  <a:srgbClr val="000000"/>
                </a:solidFill>
                <a:latin typeface="Arial"/>
                <a:cs typeface="Arial"/>
              </a:rPr>
              <a:t>Human</a:t>
            </a:r>
          </a:p>
          <a:p>
            <a:pPr defTabSz="685595">
              <a:defRPr/>
            </a:pPr>
            <a:r>
              <a:rPr lang="en-US" sz="750" dirty="0">
                <a:solidFill>
                  <a:srgbClr val="000000"/>
                </a:solidFill>
                <a:latin typeface="Arial"/>
                <a:cs typeface="Arial"/>
              </a:rPr>
              <a:t>Review assessment</a:t>
            </a:r>
          </a:p>
        </p:txBody>
      </p:sp>
      <p:sp>
        <p:nvSpPr>
          <p:cNvPr id="38" name="Rectangle 37">
            <a:extLst>
              <a:ext uri="{FF2B5EF4-FFF2-40B4-BE49-F238E27FC236}">
                <a16:creationId xmlns:a16="http://schemas.microsoft.com/office/drawing/2014/main" id="{54AAF796-16D8-7CA6-21F1-463192562D9D}"/>
              </a:ext>
            </a:extLst>
          </p:cNvPr>
          <p:cNvSpPr/>
          <p:nvPr/>
        </p:nvSpPr>
        <p:spPr>
          <a:xfrm>
            <a:off x="3408963" y="4130136"/>
            <a:ext cx="1107902" cy="478508"/>
          </a:xfrm>
          <a:prstGeom prst="rect">
            <a:avLst/>
          </a:prstGeom>
          <a:solidFill>
            <a:schemeClr val="bg2">
              <a:lumMod val="40000"/>
              <a:lumOff val="60000"/>
            </a:schemeClr>
          </a:solidFill>
          <a:ln w="190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lIns="34281" tIns="68562" rIns="20569" bIns="68562" rtlCol="0" anchor="t" anchorCtr="0">
            <a:noAutofit/>
          </a:bodyPr>
          <a:lstStyle/>
          <a:p>
            <a:pPr defTabSz="685595">
              <a:defRPr/>
            </a:pPr>
            <a:r>
              <a:rPr lang="en-US" sz="750" b="1" dirty="0">
                <a:solidFill>
                  <a:srgbClr val="000000"/>
                </a:solidFill>
                <a:latin typeface="Arial"/>
                <a:cs typeface="Arial"/>
              </a:rPr>
              <a:t>Human</a:t>
            </a:r>
          </a:p>
          <a:p>
            <a:pPr defTabSz="685595">
              <a:defRPr/>
            </a:pPr>
            <a:r>
              <a:rPr lang="en-US" sz="750" dirty="0">
                <a:solidFill>
                  <a:srgbClr val="000000"/>
                </a:solidFill>
                <a:latin typeface="Arial"/>
                <a:cs typeface="Arial"/>
              </a:rPr>
              <a:t>Help agent with more information if needed</a:t>
            </a:r>
          </a:p>
        </p:txBody>
      </p:sp>
      <p:cxnSp>
        <p:nvCxnSpPr>
          <p:cNvPr id="44" name="Straight Connector 43">
            <a:extLst>
              <a:ext uri="{FF2B5EF4-FFF2-40B4-BE49-F238E27FC236}">
                <a16:creationId xmlns:a16="http://schemas.microsoft.com/office/drawing/2014/main" id="{EB484154-5D87-DAE8-6FAD-6DAAE44EEBA2}"/>
              </a:ext>
            </a:extLst>
          </p:cNvPr>
          <p:cNvCxnSpPr>
            <a:cxnSpLocks/>
            <a:stCxn id="12" idx="2"/>
            <a:endCxn id="31" idx="0"/>
          </p:cNvCxnSpPr>
          <p:nvPr/>
        </p:nvCxnSpPr>
        <p:spPr>
          <a:xfrm>
            <a:off x="2751845" y="2076836"/>
            <a:ext cx="436" cy="162614"/>
          </a:xfrm>
          <a:prstGeom prst="line">
            <a:avLst/>
          </a:prstGeom>
          <a:ln w="19050" cap="flat" cmpd="sng" algn="ctr">
            <a:solidFill>
              <a:srgbClr val="0BA2B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3F8E50E3-A2C2-B9F0-C90C-83A51D35F815}"/>
              </a:ext>
            </a:extLst>
          </p:cNvPr>
          <p:cNvCxnSpPr>
            <a:cxnSpLocks/>
            <a:stCxn id="13" idx="2"/>
            <a:endCxn id="32" idx="0"/>
          </p:cNvCxnSpPr>
          <p:nvPr/>
        </p:nvCxnSpPr>
        <p:spPr>
          <a:xfrm>
            <a:off x="3966047" y="2076836"/>
            <a:ext cx="1017" cy="163019"/>
          </a:xfrm>
          <a:prstGeom prst="line">
            <a:avLst/>
          </a:prstGeom>
          <a:ln w="19050" cap="flat" cmpd="sng" algn="ctr">
            <a:solidFill>
              <a:srgbClr val="0BA2B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4893DAFF-9C1A-9C4E-290D-CF4D5598FC13}"/>
              </a:ext>
            </a:extLst>
          </p:cNvPr>
          <p:cNvCxnSpPr>
            <a:cxnSpLocks/>
            <a:stCxn id="11" idx="2"/>
            <a:endCxn id="23" idx="0"/>
          </p:cNvCxnSpPr>
          <p:nvPr/>
        </p:nvCxnSpPr>
        <p:spPr>
          <a:xfrm>
            <a:off x="1537640" y="2076836"/>
            <a:ext cx="437" cy="164882"/>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4E9D9E2E-9DA6-F385-96CB-0EF708FFD036}"/>
              </a:ext>
            </a:extLst>
          </p:cNvPr>
          <p:cNvCxnSpPr>
            <a:cxnSpLocks/>
            <a:stCxn id="23" idx="2"/>
            <a:endCxn id="22" idx="0"/>
          </p:cNvCxnSpPr>
          <p:nvPr/>
        </p:nvCxnSpPr>
        <p:spPr>
          <a:xfrm flipH="1">
            <a:off x="1537496" y="2927339"/>
            <a:ext cx="581" cy="171807"/>
          </a:xfrm>
          <a:prstGeom prst="line">
            <a:avLst/>
          </a:prstGeom>
          <a:ln w="19050" cap="flat" cmpd="sng" algn="ctr">
            <a:solidFill>
              <a:srgbClr val="0BA2B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C32C1CCF-14B8-A7D2-A62C-AEA37E424185}"/>
              </a:ext>
            </a:extLst>
          </p:cNvPr>
          <p:cNvCxnSpPr>
            <a:cxnSpLocks/>
            <a:stCxn id="14" idx="2"/>
            <a:endCxn id="33" idx="0"/>
          </p:cNvCxnSpPr>
          <p:nvPr/>
        </p:nvCxnSpPr>
        <p:spPr>
          <a:xfrm>
            <a:off x="5180252" y="2076836"/>
            <a:ext cx="0" cy="162614"/>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66B07AE5-0973-9C9A-78DA-53618A7117C3}"/>
              </a:ext>
            </a:extLst>
          </p:cNvPr>
          <p:cNvCxnSpPr>
            <a:cxnSpLocks/>
            <a:stCxn id="15" idx="2"/>
            <a:endCxn id="34" idx="0"/>
          </p:cNvCxnSpPr>
          <p:nvPr/>
        </p:nvCxnSpPr>
        <p:spPr>
          <a:xfrm>
            <a:off x="6394455" y="2076836"/>
            <a:ext cx="872" cy="162614"/>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8401A6FF-DE4C-AF10-B467-DEA334D9C26E}"/>
              </a:ext>
            </a:extLst>
          </p:cNvPr>
          <p:cNvCxnSpPr>
            <a:cxnSpLocks/>
            <a:stCxn id="16" idx="2"/>
            <a:endCxn id="35" idx="0"/>
          </p:cNvCxnSpPr>
          <p:nvPr/>
        </p:nvCxnSpPr>
        <p:spPr>
          <a:xfrm>
            <a:off x="7608658" y="2076836"/>
            <a:ext cx="0" cy="162614"/>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8DED6137-D731-8FB3-2B02-24B44F111691}"/>
              </a:ext>
            </a:extLst>
          </p:cNvPr>
          <p:cNvCxnSpPr>
            <a:cxnSpLocks/>
            <a:stCxn id="35" idx="2"/>
            <a:endCxn id="9" idx="0"/>
          </p:cNvCxnSpPr>
          <p:nvPr/>
        </p:nvCxnSpPr>
        <p:spPr>
          <a:xfrm>
            <a:off x="7608658" y="2925071"/>
            <a:ext cx="0" cy="169539"/>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50" name="Picture 2" descr="uipath-autopilot-bot-3d-R-02">
            <a:extLst>
              <a:ext uri="{FF2B5EF4-FFF2-40B4-BE49-F238E27FC236}">
                <a16:creationId xmlns:a16="http://schemas.microsoft.com/office/drawing/2014/main" id="{6F3727A9-FFB6-837A-AF62-D1AE92F844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8786" y="1074493"/>
            <a:ext cx="1060154" cy="686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ipath-autopilot-bot-3d-R-02">
            <a:extLst>
              <a:ext uri="{FF2B5EF4-FFF2-40B4-BE49-F238E27FC236}">
                <a16:creationId xmlns:a16="http://schemas.microsoft.com/office/drawing/2014/main" id="{421D1C68-C26F-75D1-4A99-6E27554336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8772" y="1074493"/>
            <a:ext cx="1060154" cy="6864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3DEF2C0-E0DB-8A9C-5A29-D26086AAD2F7}"/>
              </a:ext>
            </a:extLst>
          </p:cNvPr>
          <p:cNvSpPr/>
          <p:nvPr/>
        </p:nvSpPr>
        <p:spPr>
          <a:xfrm>
            <a:off x="3412097" y="4608643"/>
            <a:ext cx="1107902" cy="478508"/>
          </a:xfrm>
          <a:prstGeom prst="rect">
            <a:avLst/>
          </a:prstGeom>
          <a:solidFill>
            <a:srgbClr val="92D050"/>
          </a:solidFill>
          <a:ln w="190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lIns="34281" tIns="34281" rIns="20569" bIns="68562" rtlCol="0" anchor="t" anchorCtr="0">
            <a:noAutofit/>
          </a:bodyPr>
          <a:lstStyle/>
          <a:p>
            <a:pPr defTabSz="685595">
              <a:defRPr/>
            </a:pPr>
            <a:r>
              <a:rPr lang="en-US" sz="750" dirty="0">
                <a:solidFill>
                  <a:srgbClr val="000000"/>
                </a:solidFill>
                <a:latin typeface="Arial"/>
                <a:cs typeface="Arial"/>
              </a:rPr>
              <a:t>Agent does the time-consuming back-and-forth, people help review</a:t>
            </a:r>
          </a:p>
        </p:txBody>
      </p:sp>
      <p:sp>
        <p:nvSpPr>
          <p:cNvPr id="6" name="Rectangle 5">
            <a:extLst>
              <a:ext uri="{FF2B5EF4-FFF2-40B4-BE49-F238E27FC236}">
                <a16:creationId xmlns:a16="http://schemas.microsoft.com/office/drawing/2014/main" id="{14B52F76-4F6E-3432-34E5-9CE3AD5C5A95}"/>
              </a:ext>
            </a:extLst>
          </p:cNvPr>
          <p:cNvSpPr/>
          <p:nvPr/>
        </p:nvSpPr>
        <p:spPr>
          <a:xfrm>
            <a:off x="2204056" y="3773306"/>
            <a:ext cx="1107902" cy="478508"/>
          </a:xfrm>
          <a:prstGeom prst="rect">
            <a:avLst/>
          </a:prstGeom>
          <a:solidFill>
            <a:srgbClr val="92D050"/>
          </a:solidFill>
          <a:ln w="190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lIns="34281" tIns="34281" rIns="20569" bIns="68562" rtlCol="0" anchor="t" anchorCtr="0">
            <a:noAutofit/>
          </a:bodyPr>
          <a:lstStyle/>
          <a:p>
            <a:pPr defTabSz="685595">
              <a:defRPr/>
            </a:pPr>
            <a:r>
              <a:rPr lang="en-US" sz="750" dirty="0">
                <a:solidFill>
                  <a:srgbClr val="000000"/>
                </a:solidFill>
                <a:latin typeface="Arial"/>
                <a:cs typeface="Arial"/>
              </a:rPr>
              <a:t>Takes minutes, agent asks for help if needed</a:t>
            </a:r>
          </a:p>
        </p:txBody>
      </p:sp>
      <p:pic>
        <p:nvPicPr>
          <p:cNvPr id="7" name="Picture 12">
            <a:extLst>
              <a:ext uri="{FF2B5EF4-FFF2-40B4-BE49-F238E27FC236}">
                <a16:creationId xmlns:a16="http://schemas.microsoft.com/office/drawing/2014/main" id="{197FB036-9468-4BF7-80EB-4A82413F8F3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097" t="13032" r="23081" b="19746"/>
          <a:stretch/>
        </p:blipFill>
        <p:spPr bwMode="auto">
          <a:xfrm>
            <a:off x="2572068" y="3108333"/>
            <a:ext cx="365606" cy="36560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4213DD5D-27B8-F02B-0A33-DB3F14BCB6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097" t="13032" r="23081" b="19746"/>
          <a:stretch/>
        </p:blipFill>
        <p:spPr bwMode="auto">
          <a:xfrm>
            <a:off x="3780111" y="3947333"/>
            <a:ext cx="365606" cy="36560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386B8B7-C487-DECE-F5C4-8681C3DC122B}"/>
              </a:ext>
            </a:extLst>
          </p:cNvPr>
          <p:cNvSpPr/>
          <p:nvPr/>
        </p:nvSpPr>
        <p:spPr>
          <a:xfrm>
            <a:off x="7054708" y="3094609"/>
            <a:ext cx="1107902" cy="685622"/>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t" anchorCtr="0">
            <a:noAutofit/>
          </a:bodyPr>
          <a:lstStyle/>
          <a:p>
            <a:pPr defTabSz="685595">
              <a:defRPr/>
            </a:pPr>
            <a:r>
              <a:rPr lang="en-US" sz="750" b="1" dirty="0">
                <a:solidFill>
                  <a:schemeClr val="tx2"/>
                </a:solidFill>
                <a:latin typeface="Arial"/>
                <a:cs typeface="Arial"/>
              </a:rPr>
              <a:t>Action</a:t>
            </a:r>
          </a:p>
          <a:p>
            <a:pPr defTabSz="685595">
              <a:defRPr/>
            </a:pPr>
            <a:r>
              <a:rPr lang="en-US" sz="750" dirty="0">
                <a:solidFill>
                  <a:schemeClr val="tx2"/>
                </a:solidFill>
                <a:latin typeface="Arial"/>
                <a:cs typeface="Arial"/>
              </a:rPr>
              <a:t>Update EHR, route case to next appropriate step</a:t>
            </a:r>
          </a:p>
        </p:txBody>
      </p:sp>
      <p:sp>
        <p:nvSpPr>
          <p:cNvPr id="24" name="Rectangle 23">
            <a:extLst>
              <a:ext uri="{FF2B5EF4-FFF2-40B4-BE49-F238E27FC236}">
                <a16:creationId xmlns:a16="http://schemas.microsoft.com/office/drawing/2014/main" id="{6236261F-1D54-811B-9C2A-0F412C134093}"/>
              </a:ext>
            </a:extLst>
          </p:cNvPr>
          <p:cNvSpPr/>
          <p:nvPr/>
        </p:nvSpPr>
        <p:spPr>
          <a:xfrm>
            <a:off x="3413298" y="3095421"/>
            <a:ext cx="1107902" cy="685622"/>
          </a:xfrm>
          <a:prstGeom prst="rect">
            <a:avLst/>
          </a:prstGeom>
          <a:solidFill>
            <a:schemeClr val="bg1"/>
          </a:solidFill>
          <a:ln w="19050">
            <a:solidFill>
              <a:srgbClr val="0BA2B3"/>
            </a:solidFill>
          </a:ln>
          <a:effectLst/>
        </p:spPr>
        <p:style>
          <a:lnRef idx="1">
            <a:schemeClr val="accent1"/>
          </a:lnRef>
          <a:fillRef idx="3">
            <a:schemeClr val="accent1"/>
          </a:fillRef>
          <a:effectRef idx="2">
            <a:schemeClr val="accent1"/>
          </a:effectRef>
          <a:fontRef idx="minor">
            <a:schemeClr val="lt1"/>
          </a:fontRef>
        </p:style>
        <p:txBody>
          <a:bodyPr lIns="68562" tIns="68562" rIns="68562" bIns="68562" rtlCol="0" anchor="t" anchorCtr="0">
            <a:noAutofit/>
          </a:bodyPr>
          <a:lstStyle/>
          <a:p>
            <a:pPr defTabSz="685595">
              <a:defRPr/>
            </a:pPr>
            <a:r>
              <a:rPr lang="en-US" sz="750" b="1" dirty="0">
                <a:solidFill>
                  <a:schemeClr val="tx2"/>
                </a:solidFill>
                <a:latin typeface="Arial"/>
                <a:cs typeface="Arial"/>
              </a:rPr>
              <a:t>Tool</a:t>
            </a:r>
          </a:p>
          <a:p>
            <a:pPr defTabSz="685595">
              <a:defRPr/>
            </a:pPr>
            <a:r>
              <a:rPr lang="en-US" sz="750" dirty="0">
                <a:solidFill>
                  <a:schemeClr val="tx2"/>
                </a:solidFill>
                <a:latin typeface="Arial"/>
                <a:cs typeface="Arial"/>
              </a:rPr>
              <a:t>Gather additional documentation from EHR</a:t>
            </a:r>
          </a:p>
        </p:txBody>
      </p:sp>
      <p:cxnSp>
        <p:nvCxnSpPr>
          <p:cNvPr id="29" name="Straight Connector 28">
            <a:extLst>
              <a:ext uri="{FF2B5EF4-FFF2-40B4-BE49-F238E27FC236}">
                <a16:creationId xmlns:a16="http://schemas.microsoft.com/office/drawing/2014/main" id="{21060A80-9A53-81C5-D20C-244375B92890}"/>
              </a:ext>
            </a:extLst>
          </p:cNvPr>
          <p:cNvCxnSpPr>
            <a:cxnSpLocks/>
            <a:stCxn id="32" idx="2"/>
            <a:endCxn id="24" idx="0"/>
          </p:cNvCxnSpPr>
          <p:nvPr/>
        </p:nvCxnSpPr>
        <p:spPr>
          <a:xfrm>
            <a:off x="3967065" y="2925477"/>
            <a:ext cx="184" cy="169945"/>
          </a:xfrm>
          <a:prstGeom prst="line">
            <a:avLst/>
          </a:prstGeom>
          <a:ln w="19050" cap="flat" cmpd="sng" algn="ctr">
            <a:solidFill>
              <a:srgbClr val="0BA2B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859910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Orchestration Problem</a:t>
            </a:r>
          </a:p>
        </p:txBody>
      </p:sp>
      <p:sp>
        <p:nvSpPr>
          <p:cNvPr id="3" name="Content Placeholder 2"/>
          <p:cNvSpPr>
            <a:spLocks noGrp="1"/>
          </p:cNvSpPr>
          <p:nvPr>
            <p:ph idx="1"/>
          </p:nvPr>
        </p:nvSpPr>
        <p:spPr>
          <a:xfrm>
            <a:off x="469445" y="928079"/>
            <a:ext cx="7585984" cy="2084481"/>
          </a:xfrm>
        </p:spPr>
        <p:txBody>
          <a:bodyPr/>
          <a:lstStyle/>
          <a:p>
            <a:r>
              <a:rPr dirty="0"/>
              <a:t>Automation challenge shifts from execution →</a:t>
            </a:r>
            <a:r>
              <a:rPr lang="en-US" dirty="0"/>
              <a:t> </a:t>
            </a:r>
            <a:r>
              <a:rPr dirty="0"/>
              <a:t>coordination</a:t>
            </a:r>
          </a:p>
          <a:p>
            <a:endParaRPr dirty="0"/>
          </a:p>
          <a:p>
            <a:r>
              <a:rPr dirty="0"/>
              <a:t>Actors:</a:t>
            </a:r>
          </a:p>
          <a:p>
            <a:pPr marL="285750" indent="-285750">
              <a:buFont typeface="Arial" panose="020B0604020202020204" pitchFamily="34" charset="0"/>
              <a:buChar char="•"/>
            </a:pPr>
            <a:r>
              <a:rPr dirty="0"/>
              <a:t>Humans</a:t>
            </a:r>
            <a:r>
              <a:rPr lang="en-US" dirty="0"/>
              <a:t> (governance / fallback / escalations)</a:t>
            </a:r>
            <a:endParaRPr dirty="0"/>
          </a:p>
          <a:p>
            <a:pPr marL="285750" indent="-285750">
              <a:buFont typeface="Arial" panose="020B0604020202020204" pitchFamily="34" charset="0"/>
              <a:buChar char="•"/>
            </a:pPr>
            <a:r>
              <a:rPr dirty="0"/>
              <a:t>Robots</a:t>
            </a:r>
            <a:r>
              <a:rPr lang="en-US" dirty="0"/>
              <a:t> (deterministic workflows)</a:t>
            </a:r>
            <a:endParaRPr dirty="0"/>
          </a:p>
          <a:p>
            <a:pPr marL="285750" indent="-285750">
              <a:buFont typeface="Arial" panose="020B0604020202020204" pitchFamily="34" charset="0"/>
              <a:buChar char="•"/>
            </a:pPr>
            <a:r>
              <a:rPr dirty="0"/>
              <a:t>Agents</a:t>
            </a:r>
            <a:r>
              <a:rPr lang="en-US" dirty="0"/>
              <a:t> (decision helpers)</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Key Takeaways</a:t>
            </a:r>
          </a:p>
        </p:txBody>
      </p:sp>
      <p:sp>
        <p:nvSpPr>
          <p:cNvPr id="3" name="Content Placeholder 2"/>
          <p:cNvSpPr>
            <a:spLocks noGrp="1"/>
          </p:cNvSpPr>
          <p:nvPr>
            <p:ph idx="1"/>
          </p:nvPr>
        </p:nvSpPr>
        <p:spPr/>
        <p:txBody>
          <a:bodyPr/>
          <a:lstStyle/>
          <a:p>
            <a:endParaRPr lang="en-US" dirty="0"/>
          </a:p>
          <a:p>
            <a:r>
              <a:rPr dirty="0"/>
              <a:t>RPA → efficiency</a:t>
            </a:r>
          </a:p>
          <a:p>
            <a:r>
              <a:rPr dirty="0"/>
              <a:t>Agents → </a:t>
            </a:r>
            <a:r>
              <a:rPr lang="en-US" dirty="0"/>
              <a:t>decision helpers / adaptability</a:t>
            </a:r>
            <a:endParaRPr dirty="0"/>
          </a:p>
          <a:p>
            <a:r>
              <a:rPr dirty="0"/>
              <a:t>Orchestration → coordination</a:t>
            </a:r>
          </a:p>
          <a:p>
            <a:endParaRPr dirty="0"/>
          </a:p>
          <a:p>
            <a:r>
              <a:rPr dirty="0"/>
              <a:t>Future </a:t>
            </a:r>
            <a:r>
              <a:rPr lang="en-US" dirty="0"/>
              <a:t>automation workflows can </a:t>
            </a:r>
            <a:r>
              <a:rPr dirty="0"/>
              <a:t>combine all three</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Closing Discussion</a:t>
            </a:r>
          </a:p>
        </p:txBody>
      </p:sp>
      <p:sp>
        <p:nvSpPr>
          <p:cNvPr id="3" name="Content Placeholder 2"/>
          <p:cNvSpPr>
            <a:spLocks noGrp="1"/>
          </p:cNvSpPr>
          <p:nvPr>
            <p:ph idx="1"/>
          </p:nvPr>
        </p:nvSpPr>
        <p:spPr>
          <a:xfrm>
            <a:off x="469445" y="928079"/>
            <a:ext cx="7411812" cy="2084481"/>
          </a:xfrm>
        </p:spPr>
        <p:txBody>
          <a:bodyPr/>
          <a:lstStyle/>
          <a:p>
            <a:r>
              <a:rPr dirty="0"/>
              <a:t>Where do your </a:t>
            </a:r>
            <a:r>
              <a:rPr lang="en-US" dirty="0"/>
              <a:t>individual and team </a:t>
            </a:r>
            <a:r>
              <a:rPr dirty="0"/>
              <a:t>project</a:t>
            </a:r>
            <a:r>
              <a:rPr lang="en-US" dirty="0"/>
              <a:t>s</a:t>
            </a:r>
            <a:r>
              <a:rPr dirty="0"/>
              <a:t> go next?</a:t>
            </a:r>
          </a:p>
          <a:p>
            <a:endParaRPr dirty="0"/>
          </a:p>
          <a:p>
            <a:r>
              <a:rPr lang="en-US" b="1" dirty="0"/>
              <a:t>Individual: </a:t>
            </a:r>
          </a:p>
          <a:p>
            <a:pPr marL="801688" lvl="1" indent="-285750"/>
            <a:r>
              <a:rPr lang="en-US" dirty="0"/>
              <a:t>Appropriate identification rules-based automation</a:t>
            </a:r>
          </a:p>
          <a:p>
            <a:pPr marL="801688" lvl="1" indent="-285750"/>
            <a:r>
              <a:rPr lang="en-US" dirty="0"/>
              <a:t>Selection of appropriate automation spectrum model</a:t>
            </a:r>
            <a:endParaRPr dirty="0"/>
          </a:p>
          <a:p>
            <a:r>
              <a:rPr lang="en-US" b="1" dirty="0"/>
              <a:t>Team:</a:t>
            </a:r>
          </a:p>
          <a:p>
            <a:pPr marL="801688" lvl="1" indent="-285750"/>
            <a:r>
              <a:rPr lang="en-US" dirty="0"/>
              <a:t>Appropriate mix of RPA, Agent, and human in the loop</a:t>
            </a:r>
          </a:p>
          <a:p>
            <a:pPr marL="801688" lvl="1" indent="-285750"/>
            <a:r>
              <a:rPr lang="en-US" dirty="0"/>
              <a:t>Selection of best cases for agent decision enhancement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D06EC-4AB4-4292-4444-29AD0A6607B9}"/>
            </a:ext>
          </a:extLst>
        </p:cNvPr>
        <p:cNvGrpSpPr/>
        <p:nvPr/>
      </p:nvGrpSpPr>
      <p:grpSpPr>
        <a:xfrm>
          <a:off x="0" y="0"/>
          <a:ext cx="0" cy="0"/>
          <a:chOff x="0" y="0"/>
          <a:chExt cx="0" cy="0"/>
        </a:xfrm>
      </p:grpSpPr>
      <p:pic>
        <p:nvPicPr>
          <p:cNvPr id="5" name="Picture 4" descr="A planet with a rainbow of light&#10;&#10;AI-generated content may be incorrect.">
            <a:extLst>
              <a:ext uri="{FF2B5EF4-FFF2-40B4-BE49-F238E27FC236}">
                <a16:creationId xmlns:a16="http://schemas.microsoft.com/office/drawing/2014/main" id="{33AA38EF-6EDC-4C9D-99BD-8CEA67E60B52}"/>
              </a:ext>
            </a:extLst>
          </p:cNvPr>
          <p:cNvPicPr>
            <a:picLocks noChangeAspect="1"/>
          </p:cNvPicPr>
          <p:nvPr/>
        </p:nvPicPr>
        <p:blipFill>
          <a:blip r:embed="rId3"/>
          <a:stretch>
            <a:fillRect/>
          </a:stretch>
        </p:blipFill>
        <p:spPr>
          <a:xfrm>
            <a:off x="0" y="1339"/>
            <a:ext cx="9141619" cy="5142161"/>
          </a:xfrm>
          <a:prstGeom prst="rect">
            <a:avLst/>
          </a:prstGeom>
        </p:spPr>
      </p:pic>
      <p:pic>
        <p:nvPicPr>
          <p:cNvPr id="22" name="Picture 21" descr="A blue and black gradient&#10;&#10;Description automatically generated">
            <a:extLst>
              <a:ext uri="{FF2B5EF4-FFF2-40B4-BE49-F238E27FC236}">
                <a16:creationId xmlns:a16="http://schemas.microsoft.com/office/drawing/2014/main" id="{39273404-ABCA-9A2A-025B-1DBAB09BE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10" y="1424554"/>
            <a:ext cx="8527416" cy="2556797"/>
          </a:xfrm>
          <a:prstGeom prst="rect">
            <a:avLst/>
          </a:prstGeom>
        </p:spPr>
      </p:pic>
      <p:pic>
        <p:nvPicPr>
          <p:cNvPr id="18" name="Picture 17">
            <a:extLst>
              <a:ext uri="{FF2B5EF4-FFF2-40B4-BE49-F238E27FC236}">
                <a16:creationId xmlns:a16="http://schemas.microsoft.com/office/drawing/2014/main" id="{A6BD02BD-CFE3-21E9-A91E-5CB8986D7DEC}"/>
              </a:ext>
            </a:extLst>
          </p:cNvPr>
          <p:cNvPicPr>
            <a:picLocks noChangeAspect="1"/>
          </p:cNvPicPr>
          <p:nvPr/>
        </p:nvPicPr>
        <p:blipFill>
          <a:blip r:embed="rId5"/>
          <a:srcRect/>
          <a:stretch/>
        </p:blipFill>
        <p:spPr>
          <a:xfrm>
            <a:off x="1124848" y="2104254"/>
            <a:ext cx="6889543" cy="1885459"/>
          </a:xfrm>
          <a:prstGeom prst="rect">
            <a:avLst/>
          </a:prstGeom>
        </p:spPr>
      </p:pic>
      <p:pic>
        <p:nvPicPr>
          <p:cNvPr id="14" name="Picture 13">
            <a:extLst>
              <a:ext uri="{FF2B5EF4-FFF2-40B4-BE49-F238E27FC236}">
                <a16:creationId xmlns:a16="http://schemas.microsoft.com/office/drawing/2014/main" id="{AF7DA506-1045-AF1A-6B15-28F7678DD59C}"/>
              </a:ext>
            </a:extLst>
          </p:cNvPr>
          <p:cNvPicPr>
            <a:picLocks noChangeAspect="1"/>
          </p:cNvPicPr>
          <p:nvPr/>
        </p:nvPicPr>
        <p:blipFill>
          <a:blip r:embed="rId6"/>
          <a:srcRect/>
          <a:stretch/>
        </p:blipFill>
        <p:spPr>
          <a:xfrm>
            <a:off x="2012822" y="2789875"/>
            <a:ext cx="5113593" cy="1199837"/>
          </a:xfrm>
          <a:prstGeom prst="rect">
            <a:avLst/>
          </a:prstGeom>
        </p:spPr>
      </p:pic>
      <p:pic>
        <p:nvPicPr>
          <p:cNvPr id="4" name="Picture 3">
            <a:extLst>
              <a:ext uri="{FF2B5EF4-FFF2-40B4-BE49-F238E27FC236}">
                <a16:creationId xmlns:a16="http://schemas.microsoft.com/office/drawing/2014/main" id="{CD18DD51-62F5-63E5-D380-4CE3D01598DA}"/>
              </a:ext>
            </a:extLst>
          </p:cNvPr>
          <p:cNvPicPr>
            <a:picLocks noChangeAspect="1"/>
          </p:cNvPicPr>
          <p:nvPr/>
        </p:nvPicPr>
        <p:blipFill>
          <a:blip r:embed="rId7"/>
          <a:srcRect/>
          <a:stretch/>
        </p:blipFill>
        <p:spPr>
          <a:xfrm>
            <a:off x="777275" y="4502979"/>
            <a:ext cx="7584687" cy="471365"/>
          </a:xfrm>
          <a:prstGeom prst="rect">
            <a:avLst/>
          </a:prstGeom>
        </p:spPr>
      </p:pic>
      <p:pic>
        <p:nvPicPr>
          <p:cNvPr id="10" name="Picture 9">
            <a:extLst>
              <a:ext uri="{FF2B5EF4-FFF2-40B4-BE49-F238E27FC236}">
                <a16:creationId xmlns:a16="http://schemas.microsoft.com/office/drawing/2014/main" id="{9F3BE886-4A66-473D-DDCF-8F95E10126DB}"/>
              </a:ext>
            </a:extLst>
          </p:cNvPr>
          <p:cNvPicPr>
            <a:picLocks noChangeAspect="1"/>
          </p:cNvPicPr>
          <p:nvPr/>
        </p:nvPicPr>
        <p:blipFill>
          <a:blip r:embed="rId8"/>
          <a:srcRect/>
          <a:stretch/>
        </p:blipFill>
        <p:spPr>
          <a:xfrm>
            <a:off x="264847" y="3842716"/>
            <a:ext cx="8609549" cy="542558"/>
          </a:xfrm>
          <a:prstGeom prst="rect">
            <a:avLst/>
          </a:prstGeom>
        </p:spPr>
      </p:pic>
      <p:pic>
        <p:nvPicPr>
          <p:cNvPr id="12" name="Picture 11">
            <a:extLst>
              <a:ext uri="{FF2B5EF4-FFF2-40B4-BE49-F238E27FC236}">
                <a16:creationId xmlns:a16="http://schemas.microsoft.com/office/drawing/2014/main" id="{E1BBDB1B-1E83-68C2-814F-A4D17EAFC79A}"/>
              </a:ext>
            </a:extLst>
          </p:cNvPr>
          <p:cNvPicPr>
            <a:picLocks noChangeAspect="1"/>
          </p:cNvPicPr>
          <p:nvPr/>
        </p:nvPicPr>
        <p:blipFill>
          <a:blip r:embed="rId9"/>
          <a:srcRect/>
          <a:stretch/>
        </p:blipFill>
        <p:spPr>
          <a:xfrm>
            <a:off x="1467659" y="3936926"/>
            <a:ext cx="6203921" cy="328779"/>
          </a:xfrm>
          <a:prstGeom prst="rect">
            <a:avLst/>
          </a:prstGeom>
        </p:spPr>
      </p:pic>
      <p:pic>
        <p:nvPicPr>
          <p:cNvPr id="16" name="Picture 15">
            <a:extLst>
              <a:ext uri="{FF2B5EF4-FFF2-40B4-BE49-F238E27FC236}">
                <a16:creationId xmlns:a16="http://schemas.microsoft.com/office/drawing/2014/main" id="{811699D1-3E3B-56E8-99EB-6BC57ED11169}"/>
              </a:ext>
            </a:extLst>
          </p:cNvPr>
          <p:cNvPicPr>
            <a:picLocks noChangeAspect="1"/>
          </p:cNvPicPr>
          <p:nvPr/>
        </p:nvPicPr>
        <p:blipFill>
          <a:blip r:embed="rId10"/>
          <a:srcRect/>
          <a:stretch/>
        </p:blipFill>
        <p:spPr>
          <a:xfrm>
            <a:off x="3736399" y="2978412"/>
            <a:ext cx="1666441" cy="657054"/>
          </a:xfrm>
          <a:prstGeom prst="rect">
            <a:avLst/>
          </a:prstGeom>
        </p:spPr>
      </p:pic>
      <p:pic>
        <p:nvPicPr>
          <p:cNvPr id="20" name="Picture 19">
            <a:extLst>
              <a:ext uri="{FF2B5EF4-FFF2-40B4-BE49-F238E27FC236}">
                <a16:creationId xmlns:a16="http://schemas.microsoft.com/office/drawing/2014/main" id="{7AE31ABF-2E7D-D880-2DF8-6BCEEFE115BD}"/>
              </a:ext>
            </a:extLst>
          </p:cNvPr>
          <p:cNvPicPr>
            <a:picLocks noChangeAspect="1"/>
          </p:cNvPicPr>
          <p:nvPr/>
        </p:nvPicPr>
        <p:blipFill>
          <a:blip r:embed="rId11"/>
          <a:srcRect/>
          <a:stretch/>
        </p:blipFill>
        <p:spPr>
          <a:xfrm>
            <a:off x="2769863" y="2277669"/>
            <a:ext cx="3599511" cy="756040"/>
          </a:xfrm>
          <a:prstGeom prst="rect">
            <a:avLst/>
          </a:prstGeom>
        </p:spPr>
      </p:pic>
      <p:pic>
        <p:nvPicPr>
          <p:cNvPr id="24" name="Picture 23">
            <a:extLst>
              <a:ext uri="{FF2B5EF4-FFF2-40B4-BE49-F238E27FC236}">
                <a16:creationId xmlns:a16="http://schemas.microsoft.com/office/drawing/2014/main" id="{51029ACC-ADB6-7D53-D1BF-F4499B71610F}"/>
              </a:ext>
            </a:extLst>
          </p:cNvPr>
          <p:cNvPicPr>
            <a:picLocks noChangeAspect="1"/>
          </p:cNvPicPr>
          <p:nvPr/>
        </p:nvPicPr>
        <p:blipFill>
          <a:blip r:embed="rId12"/>
          <a:srcRect/>
          <a:stretch/>
        </p:blipFill>
        <p:spPr>
          <a:xfrm>
            <a:off x="1938791" y="1586438"/>
            <a:ext cx="5408791" cy="1209360"/>
          </a:xfrm>
          <a:prstGeom prst="rect">
            <a:avLst/>
          </a:prstGeom>
        </p:spPr>
      </p:pic>
      <p:pic>
        <p:nvPicPr>
          <p:cNvPr id="26" name="Picture 25">
            <a:extLst>
              <a:ext uri="{FF2B5EF4-FFF2-40B4-BE49-F238E27FC236}">
                <a16:creationId xmlns:a16="http://schemas.microsoft.com/office/drawing/2014/main" id="{45F791B4-F783-45AB-DDAE-9FEF39B0391E}"/>
              </a:ext>
            </a:extLst>
          </p:cNvPr>
          <p:cNvPicPr>
            <a:picLocks noChangeAspect="1"/>
          </p:cNvPicPr>
          <p:nvPr/>
        </p:nvPicPr>
        <p:blipFill>
          <a:blip r:embed="rId13"/>
          <a:srcRect/>
          <a:stretch/>
        </p:blipFill>
        <p:spPr>
          <a:xfrm>
            <a:off x="4371238" y="788033"/>
            <a:ext cx="409469" cy="461843"/>
          </a:xfrm>
          <a:prstGeom prst="rect">
            <a:avLst/>
          </a:prstGeom>
        </p:spPr>
      </p:pic>
      <p:pic>
        <p:nvPicPr>
          <p:cNvPr id="28" name="Picture 27">
            <a:extLst>
              <a:ext uri="{FF2B5EF4-FFF2-40B4-BE49-F238E27FC236}">
                <a16:creationId xmlns:a16="http://schemas.microsoft.com/office/drawing/2014/main" id="{92487939-7FC0-FE53-2D87-F70C9DC32F98}"/>
              </a:ext>
            </a:extLst>
          </p:cNvPr>
          <p:cNvPicPr>
            <a:picLocks noChangeAspect="1"/>
          </p:cNvPicPr>
          <p:nvPr/>
        </p:nvPicPr>
        <p:blipFill>
          <a:blip r:embed="rId14"/>
          <a:srcRect/>
          <a:stretch/>
        </p:blipFill>
        <p:spPr>
          <a:xfrm>
            <a:off x="3760651" y="800544"/>
            <a:ext cx="371378" cy="509455"/>
          </a:xfrm>
          <a:prstGeom prst="rect">
            <a:avLst/>
          </a:prstGeom>
        </p:spPr>
      </p:pic>
      <p:pic>
        <p:nvPicPr>
          <p:cNvPr id="30" name="Picture 29">
            <a:extLst>
              <a:ext uri="{FF2B5EF4-FFF2-40B4-BE49-F238E27FC236}">
                <a16:creationId xmlns:a16="http://schemas.microsoft.com/office/drawing/2014/main" id="{05DB02BB-A7B3-265E-78BF-FCB0D2BDB493}"/>
              </a:ext>
            </a:extLst>
          </p:cNvPr>
          <p:cNvPicPr>
            <a:picLocks noChangeAspect="1"/>
          </p:cNvPicPr>
          <p:nvPr/>
        </p:nvPicPr>
        <p:blipFill>
          <a:blip r:embed="rId15"/>
          <a:srcRect/>
          <a:stretch/>
        </p:blipFill>
        <p:spPr>
          <a:xfrm>
            <a:off x="4954837" y="810066"/>
            <a:ext cx="423752" cy="499932"/>
          </a:xfrm>
          <a:prstGeom prst="rect">
            <a:avLst/>
          </a:prstGeom>
        </p:spPr>
      </p:pic>
      <p:sp>
        <p:nvSpPr>
          <p:cNvPr id="37" name="TextBox 36">
            <a:extLst>
              <a:ext uri="{FF2B5EF4-FFF2-40B4-BE49-F238E27FC236}">
                <a16:creationId xmlns:a16="http://schemas.microsoft.com/office/drawing/2014/main" id="{88005872-EF96-672F-B840-01C6BC6D2733}"/>
              </a:ext>
            </a:extLst>
          </p:cNvPr>
          <p:cNvSpPr txBox="1"/>
          <p:nvPr/>
        </p:nvSpPr>
        <p:spPr>
          <a:xfrm>
            <a:off x="2807456" y="131090"/>
            <a:ext cx="3510410" cy="4614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8561" tIns="68561" rIns="68561" bIns="68561" numCol="1" spcCol="38100" rtlCol="0" anchor="t">
            <a:spAutoFit/>
          </a:bodyPr>
          <a:lstStyle/>
          <a:p>
            <a:pPr defTabSz="342797" hangingPunct="0"/>
            <a:r>
              <a:rPr lang="en-US" sz="2099" b="1" spc="-30">
                <a:solidFill>
                  <a:srgbClr val="FFFFFF"/>
                </a:solidFill>
                <a:latin typeface="HelveticaNeueLT Pro 55 Roman" panose="020B0604020202020204" pitchFamily="34" charset="77"/>
                <a:ea typeface="Calibri"/>
                <a:cs typeface="Calibri"/>
                <a:sym typeface="Helvetica"/>
              </a:rPr>
              <a:t>UiPath Agentic Automation</a:t>
            </a:r>
          </a:p>
        </p:txBody>
      </p:sp>
      <p:pic>
        <p:nvPicPr>
          <p:cNvPr id="3" name="Picture 2" descr="A black background with colorful lights&#10;&#10;AI-generated content may be incorrect.">
            <a:extLst>
              <a:ext uri="{FF2B5EF4-FFF2-40B4-BE49-F238E27FC236}">
                <a16:creationId xmlns:a16="http://schemas.microsoft.com/office/drawing/2014/main" id="{72094D30-8E66-4C43-3A8A-175236D1CA16}"/>
              </a:ext>
            </a:extLst>
          </p:cNvPr>
          <p:cNvPicPr>
            <a:picLocks noChangeAspect="1"/>
          </p:cNvPicPr>
          <p:nvPr/>
        </p:nvPicPr>
        <p:blipFill>
          <a:blip r:embed="rId16"/>
          <a:stretch>
            <a:fillRect/>
          </a:stretch>
        </p:blipFill>
        <p:spPr>
          <a:xfrm>
            <a:off x="1167700" y="1077512"/>
            <a:ext cx="6803840" cy="2785337"/>
          </a:xfrm>
          <a:prstGeom prst="rect">
            <a:avLst/>
          </a:prstGeom>
        </p:spPr>
      </p:pic>
    </p:spTree>
    <p:extLst>
      <p:ext uri="{BB962C8B-B14F-4D97-AF65-F5344CB8AC3E}">
        <p14:creationId xmlns:p14="http://schemas.microsoft.com/office/powerpoint/2010/main" val="338369805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4AD66-8656-6826-2F17-CFCA9448B6D7}"/>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0B0E000-C945-5856-EA03-0B5E710268B7}"/>
              </a:ext>
            </a:extLst>
          </p:cNvPr>
          <p:cNvPicPr>
            <a:picLocks noGrp="1" noChangeAspect="1"/>
          </p:cNvPicPr>
          <p:nvPr>
            <p:ph type="pic" sz="quarter" idx="12"/>
          </p:nvPr>
        </p:nvPicPr>
        <p:blipFill>
          <a:blip r:embed="rId3"/>
          <a:srcRect l="26893" r="26893"/>
          <a:stretch/>
        </p:blipFill>
        <p:spPr>
          <a:prstGeom prst="rect">
            <a:avLst/>
          </a:prstGeom>
          <a:noFill/>
        </p:spPr>
      </p:pic>
      <p:sp>
        <p:nvSpPr>
          <p:cNvPr id="3" name="Title 2">
            <a:extLst>
              <a:ext uri="{FF2B5EF4-FFF2-40B4-BE49-F238E27FC236}">
                <a16:creationId xmlns:a16="http://schemas.microsoft.com/office/drawing/2014/main" id="{E8F78156-D477-B26B-2AF9-C75E647F4863}"/>
              </a:ext>
            </a:extLst>
          </p:cNvPr>
          <p:cNvSpPr>
            <a:spLocks noGrp="1"/>
          </p:cNvSpPr>
          <p:nvPr>
            <p:ph type="title"/>
          </p:nvPr>
        </p:nvSpPr>
        <p:spPr/>
        <p:txBody>
          <a:bodyPr/>
          <a:lstStyle/>
          <a:p>
            <a:r>
              <a:rPr lang="en-US" dirty="0"/>
              <a:t>Where we will go next</a:t>
            </a:r>
          </a:p>
        </p:txBody>
      </p:sp>
      <p:sp>
        <p:nvSpPr>
          <p:cNvPr id="4" name="Text Placeholder 3">
            <a:extLst>
              <a:ext uri="{FF2B5EF4-FFF2-40B4-BE49-F238E27FC236}">
                <a16:creationId xmlns:a16="http://schemas.microsoft.com/office/drawing/2014/main" id="{E5ADBF5A-2DEF-0724-6E31-E0E924DC6537}"/>
              </a:ext>
            </a:extLst>
          </p:cNvPr>
          <p:cNvSpPr>
            <a:spLocks noGrp="1"/>
          </p:cNvSpPr>
          <p:nvPr>
            <p:ph type="body" sz="quarter" idx="13"/>
          </p:nvPr>
        </p:nvSpPr>
        <p:spPr/>
        <p:txBody>
          <a:bodyPr/>
          <a:lstStyle/>
          <a:p>
            <a:pPr marL="285750" indent="-285750">
              <a:buFont typeface="Arial" panose="020B0604020202020204" pitchFamily="34" charset="0"/>
              <a:buChar char="•"/>
            </a:pPr>
            <a:r>
              <a:rPr lang="en-US" dirty="0"/>
              <a:t>RPA</a:t>
            </a:r>
          </a:p>
          <a:p>
            <a:pPr marL="801688" lvl="1" indent="-285750"/>
            <a:r>
              <a:rPr lang="en-US" dirty="0"/>
              <a:t>Manipulation of files, components </a:t>
            </a:r>
          </a:p>
          <a:p>
            <a:pPr marL="801688" lvl="1" indent="-285750"/>
            <a:r>
              <a:rPr lang="en-US" dirty="0"/>
              <a:t>Triggers, Controls, Governance</a:t>
            </a:r>
          </a:p>
          <a:p>
            <a:pPr marL="801688" lvl="1" indent="-285750"/>
            <a:r>
              <a:rPr lang="en-US" dirty="0"/>
              <a:t>Costs and benefits of RPA</a:t>
            </a:r>
          </a:p>
          <a:p>
            <a:endParaRPr lang="en-US" dirty="0"/>
          </a:p>
          <a:p>
            <a:pPr marL="285750" indent="-285750">
              <a:buFont typeface="Arial" panose="020B0604020202020204" pitchFamily="34" charset="0"/>
              <a:buChar char="•"/>
            </a:pPr>
            <a:r>
              <a:rPr lang="en-US" dirty="0"/>
              <a:t>Agentic</a:t>
            </a:r>
          </a:p>
          <a:p>
            <a:pPr marL="801688" lvl="1" indent="-285750"/>
            <a:r>
              <a:rPr lang="en-US" dirty="0"/>
              <a:t>BPMN revision and extension</a:t>
            </a:r>
          </a:p>
          <a:p>
            <a:pPr marL="801688" lvl="1" indent="-285750"/>
            <a:r>
              <a:rPr lang="en-US" dirty="0"/>
              <a:t>Tasks for RPA versus Agent</a:t>
            </a:r>
          </a:p>
          <a:p>
            <a:pPr marL="801688" lvl="1" indent="-285750"/>
            <a:r>
              <a:rPr lang="en-US" dirty="0"/>
              <a:t>Advanced Prompt Engineering</a:t>
            </a:r>
          </a:p>
          <a:p>
            <a:pPr marL="801688" lvl="1" indent="-285750"/>
            <a:r>
              <a:rPr lang="en-US" dirty="0"/>
              <a:t>Scalability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9240633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3DE8F-DB46-9B53-AF7B-EF4828E6F4B7}"/>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76DFA64-A5B4-3BC5-17BF-D2C7A0F5FADA}"/>
              </a:ext>
            </a:extLst>
          </p:cNvPr>
          <p:cNvPicPr>
            <a:picLocks noGrp="1" noChangeAspect="1"/>
          </p:cNvPicPr>
          <p:nvPr>
            <p:ph type="pic" sz="quarter" idx="12"/>
          </p:nvPr>
        </p:nvPicPr>
        <p:blipFill>
          <a:blip r:embed="rId3"/>
          <a:srcRect l="26893" r="26893"/>
          <a:stretch/>
        </p:blipFill>
        <p:spPr>
          <a:prstGeom prst="rect">
            <a:avLst/>
          </a:prstGeom>
          <a:noFill/>
        </p:spPr>
      </p:pic>
      <p:sp>
        <p:nvSpPr>
          <p:cNvPr id="3" name="Title 2">
            <a:extLst>
              <a:ext uri="{FF2B5EF4-FFF2-40B4-BE49-F238E27FC236}">
                <a16:creationId xmlns:a16="http://schemas.microsoft.com/office/drawing/2014/main" id="{5FE3B530-D985-0009-40F1-109DA6C580CA}"/>
              </a:ext>
            </a:extLst>
          </p:cNvPr>
          <p:cNvSpPr>
            <a:spLocks noGrp="1"/>
          </p:cNvSpPr>
          <p:nvPr>
            <p:ph type="title"/>
          </p:nvPr>
        </p:nvSpPr>
        <p:spPr/>
        <p:txBody>
          <a:bodyPr/>
          <a:lstStyle/>
          <a:p>
            <a:r>
              <a:rPr lang="en-US" dirty="0"/>
              <a:t>What will we do today?</a:t>
            </a:r>
          </a:p>
        </p:txBody>
      </p:sp>
      <p:sp>
        <p:nvSpPr>
          <p:cNvPr id="4" name="Text Placeholder 3">
            <a:extLst>
              <a:ext uri="{FF2B5EF4-FFF2-40B4-BE49-F238E27FC236}">
                <a16:creationId xmlns:a16="http://schemas.microsoft.com/office/drawing/2014/main" id="{0EE9D7D8-8187-7623-79FF-AD5ACBDE16F3}"/>
              </a:ext>
            </a:extLst>
          </p:cNvPr>
          <p:cNvSpPr>
            <a:spLocks noGrp="1"/>
          </p:cNvSpPr>
          <p:nvPr>
            <p:ph type="body" sz="quarter" idx="13"/>
          </p:nvPr>
        </p:nvSpPr>
        <p:spPr/>
        <p:txBody>
          <a:bodyPr/>
          <a:lstStyle/>
          <a:p>
            <a:pPr marL="285750" indent="-285750">
              <a:buFont typeface="Arial" panose="020B0604020202020204" pitchFamily="34" charset="0"/>
              <a:buChar char="•"/>
            </a:pPr>
            <a:r>
              <a:rPr lang="en-US" dirty="0">
                <a:solidFill>
                  <a:schemeClr val="tx1">
                    <a:lumMod val="50000"/>
                    <a:lumOff val="50000"/>
                  </a:schemeClr>
                </a:solidFill>
              </a:rPr>
              <a:t>Review</a:t>
            </a:r>
          </a:p>
          <a:p>
            <a:pPr marL="801688" lvl="1" indent="-285750"/>
            <a:r>
              <a:rPr lang="en-US" dirty="0">
                <a:solidFill>
                  <a:schemeClr val="tx1">
                    <a:lumMod val="50000"/>
                    <a:lumOff val="50000"/>
                  </a:schemeClr>
                </a:solidFill>
              </a:rPr>
              <a:t>(Initial) Review of Submissions</a:t>
            </a:r>
          </a:p>
          <a:p>
            <a:pPr marL="801688" lvl="1" indent="-285750"/>
            <a:r>
              <a:rPr lang="en-US" dirty="0">
                <a:solidFill>
                  <a:schemeClr val="tx1">
                    <a:lumMod val="50000"/>
                    <a:lumOff val="50000"/>
                  </a:schemeClr>
                </a:solidFill>
              </a:rPr>
              <a:t>Admin: Teams</a:t>
            </a:r>
          </a:p>
          <a:p>
            <a:pPr marL="285750" indent="-285750">
              <a:buFont typeface="Arial" panose="020B0604020202020204" pitchFamily="34" charset="0"/>
              <a:buChar char="•"/>
            </a:pPr>
            <a:r>
              <a:rPr lang="en-US" dirty="0">
                <a:solidFill>
                  <a:schemeClr val="tx1">
                    <a:lumMod val="50000"/>
                    <a:lumOff val="50000"/>
                  </a:schemeClr>
                </a:solidFill>
              </a:rPr>
              <a:t>RPA Models </a:t>
            </a:r>
          </a:p>
          <a:p>
            <a:pPr marL="801688" lvl="1" indent="-285750"/>
            <a:r>
              <a:rPr lang="en-US" dirty="0">
                <a:solidFill>
                  <a:schemeClr val="tx1">
                    <a:lumMod val="50000"/>
                    <a:lumOff val="50000"/>
                  </a:schemeClr>
                </a:solidFill>
              </a:rPr>
              <a:t>Automation Model Spectrum</a:t>
            </a:r>
          </a:p>
          <a:p>
            <a:pPr marL="285750" indent="-285750">
              <a:buFont typeface="Arial" panose="020B0604020202020204" pitchFamily="34" charset="0"/>
              <a:buChar char="•"/>
            </a:pPr>
            <a:r>
              <a:rPr lang="en-US" dirty="0">
                <a:solidFill>
                  <a:schemeClr val="tx1">
                    <a:lumMod val="50000"/>
                    <a:lumOff val="50000"/>
                  </a:schemeClr>
                </a:solidFill>
              </a:rPr>
              <a:t>RPA to Agentic workflows discussion</a:t>
            </a:r>
          </a:p>
          <a:p>
            <a:pPr marL="285750" indent="-285750">
              <a:buFont typeface="Arial" panose="020B0604020202020204" pitchFamily="34" charset="0"/>
              <a:buChar char="•"/>
            </a:pPr>
            <a:r>
              <a:rPr lang="en-US" b="1" dirty="0">
                <a:solidFill>
                  <a:schemeClr val="tx2"/>
                </a:solidFill>
              </a:rPr>
              <a:t>Optional introduction to set-up requirements for an open source approach (time- &amp; interest-permitting).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0002182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6A757-24AC-A496-5211-101FF23F99CB}"/>
              </a:ext>
            </a:extLst>
          </p:cNvPr>
          <p:cNvSpPr>
            <a:spLocks noGrp="1"/>
          </p:cNvSpPr>
          <p:nvPr>
            <p:ph type="title"/>
          </p:nvPr>
        </p:nvSpPr>
        <p:spPr/>
        <p:txBody>
          <a:bodyPr/>
          <a:lstStyle/>
          <a:p>
            <a:r>
              <a:rPr lang="en-US" dirty="0"/>
              <a:t>Open source</a:t>
            </a:r>
          </a:p>
        </p:txBody>
      </p:sp>
      <p:sp>
        <p:nvSpPr>
          <p:cNvPr id="3" name="Content Placeholder 2">
            <a:extLst>
              <a:ext uri="{FF2B5EF4-FFF2-40B4-BE49-F238E27FC236}">
                <a16:creationId xmlns:a16="http://schemas.microsoft.com/office/drawing/2014/main" id="{E780EAAB-B006-E22F-DA01-07F2FBDEA4D1}"/>
              </a:ext>
            </a:extLst>
          </p:cNvPr>
          <p:cNvSpPr>
            <a:spLocks noGrp="1"/>
          </p:cNvSpPr>
          <p:nvPr>
            <p:ph idx="1"/>
          </p:nvPr>
        </p:nvSpPr>
        <p:spPr>
          <a:xfrm>
            <a:off x="469445" y="1083527"/>
            <a:ext cx="7243861" cy="2084481"/>
          </a:xfrm>
        </p:spPr>
        <p:txBody>
          <a:bodyPr/>
          <a:lstStyle/>
          <a:p>
            <a:pPr marL="285750" indent="-285750">
              <a:buFont typeface="Arial" panose="020B0604020202020204" pitchFamily="34" charset="0"/>
              <a:buChar char="•"/>
            </a:pPr>
            <a:r>
              <a:rPr lang="en-US" dirty="0"/>
              <a:t>Hardware/computing requirements discussion</a:t>
            </a:r>
          </a:p>
          <a:p>
            <a:pPr marL="801688" lvl="1" indent="-285750"/>
            <a:r>
              <a:rPr lang="en-US" dirty="0"/>
              <a:t>Reality of open source agents (that run on your laptop)</a:t>
            </a:r>
          </a:p>
          <a:p>
            <a:pPr marL="801688" lvl="1" indent="-285750"/>
            <a:r>
              <a:rPr lang="en-US" dirty="0"/>
              <a:t>Free API alternatives</a:t>
            </a:r>
          </a:p>
          <a:p>
            <a:pPr marL="285750" indent="-285750">
              <a:buFont typeface="Arial" panose="020B0604020202020204" pitchFamily="34" charset="0"/>
              <a:buChar char="•"/>
            </a:pPr>
            <a:r>
              <a:rPr lang="en-US" dirty="0"/>
              <a:t>Software requirements discussion</a:t>
            </a:r>
          </a:p>
          <a:p>
            <a:pPr marL="801688" lvl="1" indent="-285750"/>
            <a:r>
              <a:rPr lang="en-US" dirty="0"/>
              <a:t>Python upskilling</a:t>
            </a:r>
          </a:p>
          <a:p>
            <a:pPr marL="801688" lvl="1" indent="-285750"/>
            <a:r>
              <a:rPr lang="en-US" dirty="0"/>
              <a:t>Orchestration: dealing with complexity / debugging</a:t>
            </a:r>
          </a:p>
        </p:txBody>
      </p:sp>
    </p:spTree>
    <p:extLst>
      <p:ext uri="{BB962C8B-B14F-4D97-AF65-F5344CB8AC3E}">
        <p14:creationId xmlns:p14="http://schemas.microsoft.com/office/powerpoint/2010/main" val="307131216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2D327B-3D25-3436-3BD4-5A597C6A49EC}"/>
              </a:ext>
            </a:extLst>
          </p:cNvPr>
          <p:cNvSpPr txBox="1">
            <a:spLocks/>
          </p:cNvSpPr>
          <p:nvPr/>
        </p:nvSpPr>
        <p:spPr>
          <a:xfrm>
            <a:off x="528972" y="1643081"/>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mj-lt"/>
              <a:ea typeface="+mn-ea"/>
              <a:cs typeface="+mn-cs"/>
            </a:endParaRPr>
          </a:p>
          <a:p>
            <a:pPr marL="0" marR="0" lvl="0" indent="0" algn="ctr" defTabSz="1219170" rtl="0" eaLnBrk="1" fontAlgn="auto" latinLnBrk="0" hangingPunct="1">
              <a:lnSpc>
                <a:spcPct val="100000"/>
              </a:lnSpc>
              <a:spcBef>
                <a:spcPts val="600"/>
              </a:spcBef>
              <a:spcAft>
                <a:spcPts val="0"/>
              </a:spcAft>
              <a:buClrTx/>
              <a:buSzPct val="100000"/>
              <a:buFontTx/>
              <a:buNone/>
              <a:tabLst/>
              <a:defRPr/>
            </a:pPr>
            <a:r>
              <a:rPr kumimoji="0" lang="en-US" sz="4000" b="1" i="0" u="none" strike="noStrike" kern="1200" cap="none" spc="0" normalizeH="0" baseline="0" noProof="0" dirty="0">
                <a:ln>
                  <a:noFill/>
                </a:ln>
                <a:solidFill>
                  <a:prstClr val="white"/>
                </a:solidFill>
                <a:effectLst/>
                <a:uLnTx/>
                <a:uFillTx/>
                <a:latin typeface="+mj-lt"/>
                <a:ea typeface="+mn-ea"/>
                <a:cs typeface="+mn-cs"/>
              </a:rPr>
              <a:t>Thank you</a:t>
            </a:r>
          </a:p>
        </p:txBody>
      </p:sp>
    </p:spTree>
    <p:extLst>
      <p:ext uri="{BB962C8B-B14F-4D97-AF65-F5344CB8AC3E}">
        <p14:creationId xmlns:p14="http://schemas.microsoft.com/office/powerpoint/2010/main" val="398065368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6A47F-D5FA-ADCE-793D-98DC8B58AB6D}"/>
              </a:ext>
            </a:extLst>
          </p:cNvPr>
          <p:cNvSpPr>
            <a:spLocks noGrp="1"/>
          </p:cNvSpPr>
          <p:nvPr>
            <p:ph type="title"/>
          </p:nvPr>
        </p:nvSpPr>
        <p:spPr>
          <a:xfrm>
            <a:off x="469445" y="406036"/>
            <a:ext cx="7735273" cy="369332"/>
          </a:xfrm>
        </p:spPr>
        <p:txBody>
          <a:bodyPr/>
          <a:lstStyle/>
          <a:p>
            <a:r>
              <a:rPr lang="en-US" dirty="0"/>
              <a:t>UiPath versus open source (e.g., python)</a:t>
            </a:r>
          </a:p>
        </p:txBody>
      </p:sp>
      <p:sp>
        <p:nvSpPr>
          <p:cNvPr id="3" name="Content Placeholder 2">
            <a:extLst>
              <a:ext uri="{FF2B5EF4-FFF2-40B4-BE49-F238E27FC236}">
                <a16:creationId xmlns:a16="http://schemas.microsoft.com/office/drawing/2014/main" id="{1F755944-5A4B-4B7A-F96D-B8708E6BF63B}"/>
              </a:ext>
            </a:extLst>
          </p:cNvPr>
          <p:cNvSpPr>
            <a:spLocks noGrp="1"/>
          </p:cNvSpPr>
          <p:nvPr>
            <p:ph idx="1"/>
          </p:nvPr>
        </p:nvSpPr>
        <p:spPr/>
        <p:txBody>
          <a:bodyPr/>
          <a:lstStyle/>
          <a:p>
            <a:pPr marL="285750" indent="-285750">
              <a:buFont typeface="Arial" panose="020B0604020202020204" pitchFamily="34" charset="0"/>
              <a:buChar char="•"/>
            </a:pPr>
            <a:r>
              <a:rPr lang="en-US" dirty="0"/>
              <a:t>UiPath is a closed source software, typically used at the enterprise level </a:t>
            </a:r>
          </a:p>
          <a:p>
            <a:pPr marL="801688" lvl="1" indent="-285750"/>
            <a:r>
              <a:rPr lang="en-US" dirty="0"/>
              <a:t>It offers community licenses to individuals/small businesses (currently they renew indefinitely)</a:t>
            </a:r>
          </a:p>
          <a:p>
            <a:pPr marL="801688" lvl="1" indent="-285750"/>
            <a:r>
              <a:rPr lang="en-US" dirty="0"/>
              <a:t>Large overhead w/ orchestration can be overkill for some desktop apps.</a:t>
            </a:r>
          </a:p>
          <a:p>
            <a:pPr marL="801688" lvl="1" indent="-285750"/>
            <a:r>
              <a:rPr lang="en-US" dirty="0"/>
              <a:t>Has good built in LLM connectors.</a:t>
            </a:r>
          </a:p>
          <a:p>
            <a:pPr marL="285750" indent="-285750"/>
            <a:endParaRPr lang="en-US" dirty="0"/>
          </a:p>
        </p:txBody>
      </p:sp>
    </p:spTree>
    <p:extLst>
      <p:ext uri="{BB962C8B-B14F-4D97-AF65-F5344CB8AC3E}">
        <p14:creationId xmlns:p14="http://schemas.microsoft.com/office/powerpoint/2010/main" val="209791902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13F64-745A-C1B3-4C91-4498ED553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53C1C-C453-F6D2-0709-8A905267F0C6}"/>
              </a:ext>
            </a:extLst>
          </p:cNvPr>
          <p:cNvSpPr>
            <a:spLocks noGrp="1"/>
          </p:cNvSpPr>
          <p:nvPr>
            <p:ph type="title"/>
          </p:nvPr>
        </p:nvSpPr>
        <p:spPr>
          <a:xfrm>
            <a:off x="469445" y="406036"/>
            <a:ext cx="7735273" cy="369332"/>
          </a:xfrm>
        </p:spPr>
        <p:txBody>
          <a:bodyPr/>
          <a:lstStyle/>
          <a:p>
            <a:r>
              <a:rPr lang="en-US" dirty="0"/>
              <a:t>UiPath versus open source (e.g., python)</a:t>
            </a:r>
          </a:p>
        </p:txBody>
      </p:sp>
      <p:sp>
        <p:nvSpPr>
          <p:cNvPr id="3" name="Content Placeholder 2">
            <a:extLst>
              <a:ext uri="{FF2B5EF4-FFF2-40B4-BE49-F238E27FC236}">
                <a16:creationId xmlns:a16="http://schemas.microsoft.com/office/drawing/2014/main" id="{6AC6A1B2-5B5B-4FE5-42E3-3EC48578D4FA}"/>
              </a:ext>
            </a:extLst>
          </p:cNvPr>
          <p:cNvSpPr>
            <a:spLocks noGrp="1"/>
          </p:cNvSpPr>
          <p:nvPr>
            <p:ph idx="1"/>
          </p:nvPr>
        </p:nvSpPr>
        <p:spPr>
          <a:xfrm>
            <a:off x="469445" y="1083527"/>
            <a:ext cx="7424253" cy="2084481"/>
          </a:xfrm>
        </p:spPr>
        <p:txBody>
          <a:bodyPr/>
          <a:lstStyle/>
          <a:p>
            <a:pPr marL="285750" indent="-285750">
              <a:buFont typeface="Arial" panose="020B0604020202020204" pitchFamily="34" charset="0"/>
              <a:buChar char="•"/>
            </a:pPr>
            <a:r>
              <a:rPr lang="en-US" dirty="0"/>
              <a:t>Open source alternatives will largely have to be constructed from scratch (orchestration layer in particular).</a:t>
            </a:r>
          </a:p>
          <a:p>
            <a:pPr marL="801688" lvl="1" indent="-285750"/>
            <a:r>
              <a:rPr lang="en-US" dirty="0"/>
              <a:t>For example, python can be used to replicate many of the desktop-level processes, but making the workflow in a logical order is not longer drag &amp; drop.</a:t>
            </a:r>
          </a:p>
          <a:p>
            <a:pPr marL="801688" lvl="1" indent="-285750"/>
            <a:r>
              <a:rPr lang="en-US" dirty="0"/>
              <a:t>Open source with locally installed LLMs (not using an API), has the data not leave the local environment:</a:t>
            </a:r>
          </a:p>
          <a:p>
            <a:pPr marL="971550" lvl="2" indent="-285750"/>
            <a:r>
              <a:rPr lang="en-US" dirty="0"/>
              <a:t>Positives: privacy and control</a:t>
            </a:r>
          </a:p>
          <a:p>
            <a:pPr marL="971550" lvl="2" indent="-285750"/>
            <a:r>
              <a:rPr lang="en-US" dirty="0"/>
              <a:t>Negatives: </a:t>
            </a:r>
          </a:p>
          <a:p>
            <a:pPr marL="1141413" lvl="3" indent="-285750"/>
            <a:r>
              <a:rPr lang="en-US" dirty="0"/>
              <a:t>Python upskilling costs</a:t>
            </a:r>
          </a:p>
          <a:p>
            <a:pPr marL="1141413" lvl="3" indent="-285750"/>
            <a:r>
              <a:rPr lang="en-US" dirty="0"/>
              <a:t>Hardware dependent (</a:t>
            </a:r>
            <a:r>
              <a:rPr lang="en-US" dirty="0">
                <a:sym typeface="Wingdings" panose="05000000000000000000" pitchFamily="2" charset="2"/>
              </a:rPr>
              <a:t>likely our biggest hurdle)</a:t>
            </a:r>
            <a:endParaRPr lang="en-US" dirty="0"/>
          </a:p>
          <a:p>
            <a:pPr marL="285750" indent="-285750"/>
            <a:endParaRPr lang="en-US" dirty="0"/>
          </a:p>
        </p:txBody>
      </p:sp>
    </p:spTree>
    <p:extLst>
      <p:ext uri="{BB962C8B-B14F-4D97-AF65-F5344CB8AC3E}">
        <p14:creationId xmlns:p14="http://schemas.microsoft.com/office/powerpoint/2010/main" val="8918369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97836-4800-B08C-12F6-262FB035E1DB}"/>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347EEEF-1AEB-600B-F1A3-5928D32BF71A}"/>
              </a:ext>
            </a:extLst>
          </p:cNvPr>
          <p:cNvPicPr>
            <a:picLocks noGrp="1" noChangeAspect="1"/>
          </p:cNvPicPr>
          <p:nvPr>
            <p:ph type="pic" sz="quarter" idx="12"/>
          </p:nvPr>
        </p:nvPicPr>
        <p:blipFill>
          <a:blip r:embed="rId3"/>
          <a:srcRect l="26893" r="26893"/>
          <a:stretch/>
        </p:blipFill>
        <p:spPr>
          <a:prstGeom prst="rect">
            <a:avLst/>
          </a:prstGeom>
          <a:noFill/>
        </p:spPr>
      </p:pic>
      <p:sp>
        <p:nvSpPr>
          <p:cNvPr id="3" name="Title 2">
            <a:extLst>
              <a:ext uri="{FF2B5EF4-FFF2-40B4-BE49-F238E27FC236}">
                <a16:creationId xmlns:a16="http://schemas.microsoft.com/office/drawing/2014/main" id="{11FA9184-5B1F-D61B-940A-BE8E5B6E2F3C}"/>
              </a:ext>
            </a:extLst>
          </p:cNvPr>
          <p:cNvSpPr>
            <a:spLocks noGrp="1"/>
          </p:cNvSpPr>
          <p:nvPr>
            <p:ph type="title"/>
          </p:nvPr>
        </p:nvSpPr>
        <p:spPr/>
        <p:txBody>
          <a:bodyPr/>
          <a:lstStyle/>
          <a:p>
            <a:r>
              <a:rPr lang="en-US" dirty="0"/>
              <a:t>What will we do today?</a:t>
            </a:r>
          </a:p>
        </p:txBody>
      </p:sp>
      <p:sp>
        <p:nvSpPr>
          <p:cNvPr id="4" name="Text Placeholder 3">
            <a:extLst>
              <a:ext uri="{FF2B5EF4-FFF2-40B4-BE49-F238E27FC236}">
                <a16:creationId xmlns:a16="http://schemas.microsoft.com/office/drawing/2014/main" id="{4AA129F6-603B-CE1D-175E-2EE4461EA54F}"/>
              </a:ext>
            </a:extLst>
          </p:cNvPr>
          <p:cNvSpPr>
            <a:spLocks noGrp="1"/>
          </p:cNvSpPr>
          <p:nvPr>
            <p:ph type="body" sz="quarter" idx="13"/>
          </p:nvPr>
        </p:nvSpPr>
        <p:spPr/>
        <p:txBody>
          <a:bodyPr/>
          <a:lstStyle/>
          <a:p>
            <a:pPr marL="285750" indent="-285750">
              <a:buFont typeface="Arial" panose="020B0604020202020204" pitchFamily="34" charset="0"/>
              <a:buChar char="•"/>
            </a:pPr>
            <a:r>
              <a:rPr lang="en-US" b="1" dirty="0">
                <a:solidFill>
                  <a:schemeClr val="tx2"/>
                </a:solidFill>
              </a:rPr>
              <a:t>Review</a:t>
            </a:r>
          </a:p>
          <a:p>
            <a:pPr marL="801688" lvl="1" indent="-285750"/>
            <a:r>
              <a:rPr lang="en-US" b="1" dirty="0">
                <a:solidFill>
                  <a:schemeClr val="tx2"/>
                </a:solidFill>
              </a:rPr>
              <a:t>(Initial) Review of Submissions</a:t>
            </a:r>
          </a:p>
          <a:p>
            <a:pPr marL="801688" lvl="1" indent="-285750"/>
            <a:r>
              <a:rPr lang="en-US" b="1" dirty="0">
                <a:solidFill>
                  <a:schemeClr val="tx2"/>
                </a:solidFill>
              </a:rPr>
              <a:t>Admin: Teams</a:t>
            </a:r>
          </a:p>
          <a:p>
            <a:pPr marL="285750" indent="-285750">
              <a:buFont typeface="Arial" panose="020B0604020202020204" pitchFamily="34" charset="0"/>
              <a:buChar char="•"/>
            </a:pPr>
            <a:r>
              <a:rPr lang="en-US" dirty="0"/>
              <a:t>RPA Models </a:t>
            </a:r>
          </a:p>
          <a:p>
            <a:pPr marL="801688" lvl="1" indent="-285750"/>
            <a:r>
              <a:rPr lang="en-US" dirty="0"/>
              <a:t>Automation Model Spectrum</a:t>
            </a:r>
          </a:p>
          <a:p>
            <a:pPr marL="285750" indent="-285750">
              <a:buFont typeface="Arial" panose="020B0604020202020204" pitchFamily="34" charset="0"/>
              <a:buChar char="•"/>
            </a:pPr>
            <a:r>
              <a:rPr lang="en-US" dirty="0"/>
              <a:t>RPA to Agentic workflows discussion</a:t>
            </a:r>
          </a:p>
          <a:p>
            <a:pPr marL="285750" indent="-285750">
              <a:buFont typeface="Arial" panose="020B0604020202020204" pitchFamily="34" charset="0"/>
              <a:buChar char="•"/>
            </a:pPr>
            <a:r>
              <a:rPr lang="en-US" dirty="0"/>
              <a:t>Optional introduction to set-up requirements for an open source approach (time- &amp; interest-permitting).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4995909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44F604-5931-37CC-B5B6-3826D7F5150A}"/>
              </a:ext>
            </a:extLst>
          </p:cNvPr>
          <p:cNvSpPr>
            <a:spLocks noGrp="1"/>
          </p:cNvSpPr>
          <p:nvPr>
            <p:ph type="title"/>
          </p:nvPr>
        </p:nvSpPr>
        <p:spPr/>
        <p:txBody>
          <a:bodyPr/>
          <a:lstStyle/>
          <a:p>
            <a:r>
              <a:rPr lang="en-US" dirty="0"/>
              <a:t>Submissions – high-level</a:t>
            </a:r>
          </a:p>
        </p:txBody>
      </p:sp>
      <p:sp>
        <p:nvSpPr>
          <p:cNvPr id="6" name="Content Placeholder 5">
            <a:extLst>
              <a:ext uri="{FF2B5EF4-FFF2-40B4-BE49-F238E27FC236}">
                <a16:creationId xmlns:a16="http://schemas.microsoft.com/office/drawing/2014/main" id="{00E10786-1B7F-B3D1-9B47-6EAD2BCAC73A}"/>
              </a:ext>
            </a:extLst>
          </p:cNvPr>
          <p:cNvSpPr>
            <a:spLocks noGrp="1"/>
          </p:cNvSpPr>
          <p:nvPr>
            <p:ph idx="1"/>
          </p:nvPr>
        </p:nvSpPr>
        <p:spPr>
          <a:xfrm>
            <a:off x="469445" y="1083527"/>
            <a:ext cx="7511339" cy="2084481"/>
          </a:xfrm>
        </p:spPr>
        <p:txBody>
          <a:bodyPr/>
          <a:lstStyle/>
          <a:p>
            <a:pPr marL="285750" indent="-285750">
              <a:buFont typeface="Arial" panose="020B0604020202020204" pitchFamily="34" charset="0"/>
              <a:buChar char="•"/>
            </a:pPr>
            <a:r>
              <a:rPr lang="en-US" dirty="0"/>
              <a:t>Very wide dispersion of RPA workflows:</a:t>
            </a:r>
          </a:p>
          <a:p>
            <a:pPr marL="801688" lvl="1" indent="-285750"/>
            <a:r>
              <a:rPr lang="en-US" dirty="0"/>
              <a:t>Extremes: From not started to nearly complete.</a:t>
            </a:r>
          </a:p>
          <a:p>
            <a:pPr marL="801688" lvl="1" indent="-285750"/>
            <a:r>
              <a:rPr lang="en-US" dirty="0"/>
              <a:t>Majority: </a:t>
            </a:r>
          </a:p>
          <a:p>
            <a:pPr marL="971550" lvl="2" indent="-285750"/>
            <a:r>
              <a:rPr lang="en-US" dirty="0"/>
              <a:t>Most intermediate cases appear stuck in moving data between RPA steps, or</a:t>
            </a:r>
          </a:p>
          <a:p>
            <a:pPr marL="971550" lvl="2" indent="-285750"/>
            <a:r>
              <a:rPr lang="en-US" dirty="0"/>
              <a:t>Translating the workflow diagram into logical RPA steps</a:t>
            </a:r>
          </a:p>
          <a:p>
            <a:pPr marL="801688" lvl="1" indent="-285750"/>
            <a:r>
              <a:rPr lang="en-US" dirty="0"/>
              <a:t>Edge cases: Might require more powerful tools (document understanding, more developed data manipulation frameworks).</a:t>
            </a:r>
          </a:p>
        </p:txBody>
      </p:sp>
    </p:spTree>
    <p:extLst>
      <p:ext uri="{BB962C8B-B14F-4D97-AF65-F5344CB8AC3E}">
        <p14:creationId xmlns:p14="http://schemas.microsoft.com/office/powerpoint/2010/main" val="118766028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E261-9B59-F9B3-0A3C-A0257C4ED8D8}"/>
              </a:ext>
            </a:extLst>
          </p:cNvPr>
          <p:cNvSpPr>
            <a:spLocks noGrp="1"/>
          </p:cNvSpPr>
          <p:nvPr>
            <p:ph type="title"/>
          </p:nvPr>
        </p:nvSpPr>
        <p:spPr/>
        <p:txBody>
          <a:bodyPr/>
          <a:lstStyle/>
          <a:p>
            <a:r>
              <a:rPr lang="en-US" dirty="0"/>
              <a:t>Admin: Team formation</a:t>
            </a:r>
          </a:p>
        </p:txBody>
      </p:sp>
      <p:sp>
        <p:nvSpPr>
          <p:cNvPr id="3" name="Content Placeholder 2">
            <a:extLst>
              <a:ext uri="{FF2B5EF4-FFF2-40B4-BE49-F238E27FC236}">
                <a16:creationId xmlns:a16="http://schemas.microsoft.com/office/drawing/2014/main" id="{CBAC6F08-7785-19F3-27A2-262FA01C00EE}"/>
              </a:ext>
            </a:extLst>
          </p:cNvPr>
          <p:cNvSpPr>
            <a:spLocks noGrp="1"/>
          </p:cNvSpPr>
          <p:nvPr>
            <p:ph idx="1"/>
          </p:nvPr>
        </p:nvSpPr>
        <p:spPr>
          <a:xfrm>
            <a:off x="469445" y="1083527"/>
            <a:ext cx="7990310" cy="2084481"/>
          </a:xfrm>
        </p:spPr>
        <p:txBody>
          <a:bodyPr/>
          <a:lstStyle/>
          <a:p>
            <a:r>
              <a:rPr lang="en-US" dirty="0"/>
              <a:t>Goal: 10 teams of 4 individuals/team</a:t>
            </a:r>
          </a:p>
          <a:p>
            <a:pPr marL="285750" indent="-285750">
              <a:buFont typeface="Arial" panose="020B0604020202020204" pitchFamily="34" charset="0"/>
              <a:buChar char="•"/>
            </a:pPr>
            <a:r>
              <a:rPr lang="en-US" dirty="0"/>
              <a:t>Balanced, but requires some shuffling of Fall </a:t>
            </a:r>
            <a:r>
              <a:rPr lang="en-US" dirty="0" err="1"/>
              <a:t>Qtr</a:t>
            </a:r>
            <a:r>
              <a:rPr lang="en-US" dirty="0"/>
              <a:t> Teams</a:t>
            </a:r>
          </a:p>
          <a:p>
            <a:pPr marL="801688" lvl="1" indent="-285750"/>
            <a:r>
              <a:rPr lang="en-US" dirty="0"/>
              <a:t>Potential solution:</a:t>
            </a:r>
          </a:p>
          <a:p>
            <a:pPr marL="971550" lvl="2" indent="-285750"/>
            <a:r>
              <a:rPr lang="en-US" dirty="0"/>
              <a:t>Refresh teams based on:</a:t>
            </a:r>
          </a:p>
          <a:p>
            <a:pPr marL="1141413" lvl="3" indent="-285750"/>
            <a:r>
              <a:rPr lang="en-US" dirty="0"/>
              <a:t>Existing working relationships</a:t>
            </a:r>
          </a:p>
          <a:p>
            <a:pPr marL="1141413" lvl="3" indent="-285750"/>
            <a:r>
              <a:rPr lang="en-US" dirty="0"/>
              <a:t>Topic alignment</a:t>
            </a:r>
          </a:p>
          <a:p>
            <a:pPr marL="285750" indent="-285750"/>
            <a:endParaRPr lang="en-US" dirty="0"/>
          </a:p>
          <a:p>
            <a:endParaRPr lang="en-US" dirty="0"/>
          </a:p>
        </p:txBody>
      </p:sp>
    </p:spTree>
    <p:extLst>
      <p:ext uri="{BB962C8B-B14F-4D97-AF65-F5344CB8AC3E}">
        <p14:creationId xmlns:p14="http://schemas.microsoft.com/office/powerpoint/2010/main" val="470366112"/>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025 Foster Template">
  <a:themeElements>
    <a:clrScheme name="2025 Foster">
      <a:dk1>
        <a:srgbClr val="000000"/>
      </a:dk1>
      <a:lt1>
        <a:srgbClr val="FFFFFF"/>
      </a:lt1>
      <a:dk2>
        <a:srgbClr val="32006E"/>
      </a:dk2>
      <a:lt2>
        <a:srgbClr val="FFFFFF"/>
      </a:lt2>
      <a:accent1>
        <a:srgbClr val="B7A579"/>
      </a:accent1>
      <a:accent2>
        <a:srgbClr val="8C51FF"/>
      </a:accent2>
      <a:accent3>
        <a:srgbClr val="917B4C"/>
      </a:accent3>
      <a:accent4>
        <a:srgbClr val="000000"/>
      </a:accent4>
      <a:accent5>
        <a:srgbClr val="D6D5E6"/>
      </a:accent5>
      <a:accent6>
        <a:srgbClr val="C1BAEB"/>
      </a:accent6>
      <a:hlink>
        <a:srgbClr val="6A44AC"/>
      </a:hlink>
      <a:folHlink>
        <a:srgbClr val="6A45AB"/>
      </a:folHlink>
    </a:clrScheme>
    <a:fontScheme name="Custom 1">
      <a:majorFont>
        <a:latin typeface="Encode Sans Normal"/>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mn-lt"/>
          </a:defRPr>
        </a:defPPr>
      </a:lstStyle>
    </a:txDef>
  </a:objectDefaults>
  <a:extraClrSchemeLst/>
  <a:extLst>
    <a:ext uri="{05A4C25C-085E-4340-85A3-A5531E510DB2}">
      <thm15:themeFamily xmlns:thm15="http://schemas.microsoft.com/office/thememl/2012/main" name="Presentation1" id="{C83D68AC-D092-DE4D-91CD-78B5B2F14BB7}" vid="{76B0F23E-65E1-BF4F-AD56-3242312FE2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e08c221-0eca-4d51-ae15-1dc733eb7f09">
      <Terms xmlns="http://schemas.microsoft.com/office/infopath/2007/PartnerControls"/>
    </lcf76f155ced4ddcb4097134ff3c332f>
    <TaxCatchAll xmlns="ab06a5aa-8e31-4bdb-9b13-38c58a92ec8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C02147D869F5D4A8DCDB203BDC4D329" ma:contentTypeVersion="15" ma:contentTypeDescription="Create a new document." ma:contentTypeScope="" ma:versionID="f17a597da68fab695020270d6a7086cb">
  <xsd:schema xmlns:xsd="http://www.w3.org/2001/XMLSchema" xmlns:xs="http://www.w3.org/2001/XMLSchema" xmlns:p="http://schemas.microsoft.com/office/2006/metadata/properties" xmlns:ns2="3e08c221-0eca-4d51-ae15-1dc733eb7f09" xmlns:ns3="59ca73c7-24b6-45ce-ba44-a049ea6a0300" xmlns:ns4="ab06a5aa-8e31-4bdb-9b13-38c58a92ec8a" targetNamespace="http://schemas.microsoft.com/office/2006/metadata/properties" ma:root="true" ma:fieldsID="50ee8e58bc979c30809c6ae6bdc56957" ns2:_="" ns3:_="" ns4:_="">
    <xsd:import namespace="3e08c221-0eca-4d51-ae15-1dc733eb7f09"/>
    <xsd:import namespace="59ca73c7-24b6-45ce-ba44-a049ea6a0300"/>
    <xsd:import namespace="ab06a5aa-8e31-4bdb-9b13-38c58a92ec8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LengthInSecond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08c221-0eca-4d51-ae15-1dc733eb7f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20148b9-20a4-48a0-acba-ba52d68a37a3"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ca73c7-24b6-45ce-ba44-a049ea6a030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06a5aa-8e31-4bdb-9b13-38c58a92ec8a"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6e45dac-407b-4abe-b599-ada99fe8f0c3}" ma:internalName="TaxCatchAll" ma:showField="CatchAllData" ma:web="59ca73c7-24b6-45ce-ba44-a049ea6a03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FAB5FD-9BA7-405C-859C-9F45E41B0168}">
  <ds:schemaRefs>
    <ds:schemaRef ds:uri="http://schemas.microsoft.com/sharepoint/v3/contenttype/forms"/>
  </ds:schemaRefs>
</ds:datastoreItem>
</file>

<file path=customXml/itemProps2.xml><?xml version="1.0" encoding="utf-8"?>
<ds:datastoreItem xmlns:ds="http://schemas.openxmlformats.org/officeDocument/2006/customXml" ds:itemID="{D5E56C4E-BE7C-4EF0-9A58-932F2D9A29D2}">
  <ds:schemaRefs>
    <ds:schemaRef ds:uri="http://purl.org/dc/elements/1.1/"/>
    <ds:schemaRef ds:uri="http://schemas.microsoft.com/office/infopath/2007/PartnerControls"/>
    <ds:schemaRef ds:uri="ab06a5aa-8e31-4bdb-9b13-38c58a92ec8a"/>
    <ds:schemaRef ds:uri="http://www.w3.org/XML/1998/namespace"/>
    <ds:schemaRef ds:uri="3e08c221-0eca-4d51-ae15-1dc733eb7f09"/>
    <ds:schemaRef ds:uri="http://schemas.microsoft.com/office/2006/documentManagement/types"/>
    <ds:schemaRef ds:uri="http://schemas.openxmlformats.org/package/2006/metadata/core-properties"/>
    <ds:schemaRef ds:uri="http://schemas.microsoft.com/office/2006/metadata/properties"/>
    <ds:schemaRef ds:uri="59ca73c7-24b6-45ce-ba44-a049ea6a0300"/>
    <ds:schemaRef ds:uri="http://purl.org/dc/dcmitype/"/>
    <ds:schemaRef ds:uri="http://purl.org/dc/terms/"/>
  </ds:schemaRefs>
</ds:datastoreItem>
</file>

<file path=customXml/itemProps3.xml><?xml version="1.0" encoding="utf-8"?>
<ds:datastoreItem xmlns:ds="http://schemas.openxmlformats.org/officeDocument/2006/customXml" ds:itemID="{8187960B-CFD5-4D75-AB4F-AC2F70658F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08c221-0eca-4d51-ae15-1dc733eb7f09"/>
    <ds:schemaRef ds:uri="59ca73c7-24b6-45ce-ba44-a049ea6a0300"/>
    <ds:schemaRef ds:uri="ab06a5aa-8e31-4bdb-9b13-38c58a92ec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
  <TotalTime>161</TotalTime>
  <Words>2375</Words>
  <Application>Microsoft Office PowerPoint</Application>
  <PresentationFormat>On-screen Show (16:9)</PresentationFormat>
  <Paragraphs>568</Paragraphs>
  <Slides>43</Slides>
  <Notes>27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Wingdings</vt:lpstr>
      <vt:lpstr>System Font Regular</vt:lpstr>
      <vt:lpstr>Encode Sans Normal Medium</vt:lpstr>
      <vt:lpstr>Calibri</vt:lpstr>
      <vt:lpstr>Open Sans</vt:lpstr>
      <vt:lpstr>Uni Sans Regular</vt:lpstr>
      <vt:lpstr>Arial</vt:lpstr>
      <vt:lpstr>Encode Sans Normal ExtraBold</vt:lpstr>
      <vt:lpstr>Open Sans Light</vt:lpstr>
      <vt:lpstr>HelveticaNeueLT Pro 55 Roman</vt:lpstr>
      <vt:lpstr>Times New Roman</vt:lpstr>
      <vt:lpstr>2025 Foster Template</vt:lpstr>
      <vt:lpstr>Automation Design Concepts</vt:lpstr>
      <vt:lpstr>What will we do today?</vt:lpstr>
      <vt:lpstr>Course Diagram (high-level)</vt:lpstr>
      <vt:lpstr>PowerPoint Presentation</vt:lpstr>
      <vt:lpstr>UiPath versus open source (e.g., python)</vt:lpstr>
      <vt:lpstr>UiPath versus open source (e.g., python)</vt:lpstr>
      <vt:lpstr>What will we do today?</vt:lpstr>
      <vt:lpstr>Submissions – high-level</vt:lpstr>
      <vt:lpstr>Admin: Team formation</vt:lpstr>
      <vt:lpstr>What will we do today?</vt:lpstr>
      <vt:lpstr>Automation models</vt:lpstr>
      <vt:lpstr>1. Fully unattended: What it does</vt:lpstr>
      <vt:lpstr>1. Fully unattended: A real-life scenario</vt:lpstr>
      <vt:lpstr>2. Partially unattended: What it does</vt:lpstr>
      <vt:lpstr>2. Partially unattended: A real-life scenario</vt:lpstr>
      <vt:lpstr>3. Human in the loop: What it does</vt:lpstr>
      <vt:lpstr>3. Human in the loop: A real-life scenario</vt:lpstr>
      <vt:lpstr>4. Attended, interval: What it does</vt:lpstr>
      <vt:lpstr>4. Attended, interval: A real-life scenario</vt:lpstr>
      <vt:lpstr>5. Attended in tandem: What it does</vt:lpstr>
      <vt:lpstr>5. Attended in tandem: A real-life scenario</vt:lpstr>
      <vt:lpstr>6. Hybrid automation: What it does</vt:lpstr>
      <vt:lpstr>6. Hybrid automation: A real-life scenario</vt:lpstr>
      <vt:lpstr>Reflection: What type of bot are you currently planning?</vt:lpstr>
      <vt:lpstr>Task: Process Assessment tool</vt:lpstr>
      <vt:lpstr>Key Insight: The automation spectrum</vt:lpstr>
      <vt:lpstr>What will we do today?</vt:lpstr>
      <vt:lpstr>Agentic Automation Goal</vt:lpstr>
      <vt:lpstr>Where RPA Breaks</vt:lpstr>
      <vt:lpstr>Agents vs Robots vs Humans</vt:lpstr>
      <vt:lpstr>What is an Agent?</vt:lpstr>
      <vt:lpstr>Agent Types</vt:lpstr>
      <vt:lpstr>The future is  both agentic  and robotic.</vt:lpstr>
      <vt:lpstr>When To Use RPA v Agent</vt:lpstr>
      <vt:lpstr>PowerPoint Presentation</vt:lpstr>
      <vt:lpstr>PowerPoint Presentation</vt:lpstr>
      <vt:lpstr>Orchestration Problem</vt:lpstr>
      <vt:lpstr>Key Takeaways</vt:lpstr>
      <vt:lpstr>Closing Discussion</vt:lpstr>
      <vt:lpstr>Where we will go next</vt:lpstr>
      <vt:lpstr>What will we do today?</vt:lpstr>
      <vt:lpstr>Open source</vt:lpstr>
      <vt:lpstr>PowerPoint Presentation</vt:lpstr>
    </vt:vector>
  </TitlesOfParts>
  <Manager/>
  <Company>UW Foster School of Business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 Foster Template</dc:title>
  <dc:subject/>
  <dc:creator>Stephanie Hennessy</dc:creator>
  <cp:keywords>PowerPoint, Template</cp:keywords>
  <dc:description/>
  <cp:lastModifiedBy>Asher Curtis</cp:lastModifiedBy>
  <cp:revision>10</cp:revision>
  <cp:lastPrinted>2026-04-01T16:38:15Z</cp:lastPrinted>
  <dcterms:created xsi:type="dcterms:W3CDTF">2026-02-18T18:51:35Z</dcterms:created>
  <dcterms:modified xsi:type="dcterms:W3CDTF">2026-04-15T17:13:27Z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0x010100CC02147D869F5D4A8DCDB203BDC4D329</vt:lpwstr>
  </property>
  <property fmtid="{D5CDD505-2E9C-101B-9397-08002B2CF9AE}" pid="3" name="ImageCreateDate">
    <vt:lpwstr/>
  </property>
  <property fmtid="{D5CDD505-2E9C-101B-9397-08002B2CF9AE}" pid="4" name="Foster Site Scope">
    <vt:lpwstr>Intranet</vt:lpwstr>
  </property>
  <property fmtid="{D5CDD505-2E9C-101B-9397-08002B2CF9AE}" pid="5" name="Foster Permission Form">
    <vt:lpwstr/>
  </property>
  <property fmtid="{D5CDD505-2E9C-101B-9397-08002B2CF9AE}" pid="6" name="This needs to be set to identify the intended use of this image.  Examples would be &quot;Homepage&quot; or &quot;Program Cent">
    <vt:lpwstr/>
  </property>
  <property fmtid="{D5CDD505-2E9C-101B-9397-08002B2CF9AE}" pid="7" name="Page Location">
    <vt:lpwstr>Brand</vt:lpwstr>
  </property>
  <property fmtid="{D5CDD505-2E9C-101B-9397-08002B2CF9AE}" pid="8" name="Caption">
    <vt:lpwstr/>
  </property>
  <property fmtid="{D5CDD505-2E9C-101B-9397-08002B2CF9AE}" pid="9" name="Source Image">
    <vt:lpwstr/>
  </property>
  <property fmtid="{D5CDD505-2E9C-101B-9397-08002B2CF9AE}" pid="10" name="Comments">
    <vt:lpwstr/>
  </property>
  <property fmtid="{D5CDD505-2E9C-101B-9397-08002B2CF9AE}" pid="11" name="Order">
    <vt:r8>2700</vt:r8>
  </property>
  <property fmtid="{D5CDD505-2E9C-101B-9397-08002B2CF9AE}" pid="12" name="xd_Signature">
    <vt:bool>false</vt:bool>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MediaServiceImageTags">
    <vt:lpwstr/>
  </property>
</Properties>
</file>