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63" r:id="rId5"/>
    <p:sldId id="398" r:id="rId6"/>
    <p:sldId id="413" r:id="rId7"/>
    <p:sldId id="265" r:id="rId8"/>
    <p:sldId id="275" r:id="rId9"/>
    <p:sldId id="633" r:id="rId10"/>
    <p:sldId id="636" r:id="rId11"/>
    <p:sldId id="635" r:id="rId12"/>
    <p:sldId id="639" r:id="rId13"/>
    <p:sldId id="634" r:id="rId14"/>
    <p:sldId id="638" r:id="rId15"/>
    <p:sldId id="637" r:id="rId16"/>
    <p:sldId id="640" r:id="rId17"/>
    <p:sldId id="415" r:id="rId18"/>
    <p:sldId id="412" r:id="rId19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22"/>
    </p:embeddedFont>
    <p:embeddedFont>
      <p:font typeface="Encode Sans Normal Medium" panose="02000000000000000000" pitchFamily="2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3"/>
            <p14:sldId id="265"/>
            <p14:sldId id="275"/>
            <p14:sldId id="633"/>
            <p14:sldId id="636"/>
            <p14:sldId id="635"/>
            <p14:sldId id="639"/>
            <p14:sldId id="634"/>
            <p14:sldId id="638"/>
            <p14:sldId id="637"/>
            <p14:sldId id="640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008B2-358F-4A44-9694-C5BBCDDECDE9}" v="10" dt="2026-04-20T15:44:18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2"/>
    <p:restoredTop sz="78716" autoAdjust="0"/>
  </p:normalViewPr>
  <p:slideViewPr>
    <p:cSldViewPr snapToGrid="0">
      <p:cViewPr varScale="1">
        <p:scale>
          <a:sx n="165" d="100"/>
          <a:sy n="165" d="100"/>
        </p:scale>
        <p:origin x="3402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4/20/2026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87F-74B0-1783-24C6-F2D06EC1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BBDAE-9AC9-0C7F-AF56-E37B9838E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E4EAC-7A7B-FC63-1FDA-2855C315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happens in one place: the UiPath Platform—where AI Agents aren’t just assistants, they’re true work partners, transforming complexity into a seamless, orchestrated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break it down into three powerful layers: </a:t>
            </a:r>
            <a:r>
              <a:rPr lang="en-US" b="1" dirty="0"/>
              <a:t>Activities</a:t>
            </a:r>
            <a:r>
              <a:rPr lang="en-US" dirty="0"/>
              <a:t> (the building blocks—reading, processing, integrating), </a:t>
            </a:r>
            <a:r>
              <a:rPr lang="en-US" b="1" dirty="0"/>
              <a:t>Workflows</a:t>
            </a:r>
            <a:r>
              <a:rPr lang="en-US" dirty="0"/>
              <a:t> (connecting the dots with human-in-the-loop and testing), and </a:t>
            </a:r>
            <a:r>
              <a:rPr lang="en-US" b="1" dirty="0"/>
              <a:t>Processes</a:t>
            </a:r>
            <a:r>
              <a:rPr lang="en-US" dirty="0"/>
              <a:t> (the big picture—managing, optimizing, and enhancing enterprise operations).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Agentic Orchestration / Maestro takes automation even further—coordinating UiPath Agents, third-party AI models, people, robots, and tools into a single, intelligent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existing systems don’t need to be reinvented—our platform integrates seamlessly with your data, applications, and workflows while maintaining enterprise-grade security, governance, and AI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We’re not just compatible with your tech stack—we enhance it. From cloud providers like AWS, Google, and Azure to enterprise apps like Salesforce and SAP, we turn digital chaos into a symphony of efficiency.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D4BF-46AD-CBC7-A571-AF4108DD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1618B97D-45A5-1E45-A1E0-6392C6E84CC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8330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B7422-416F-CE0B-DAEF-AC1BAB86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32281-3794-C4C0-3868-56F052A2F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91862-C81B-AF58-3A4F-9660A7B9E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C96A5-8010-159C-DAFD-00521DA58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861C-4C78-F05C-CE89-88AE51DCD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B022E-57B0-FAC9-975D-AAC11B2D3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BFF38-8EF7-5AD9-9C77-E6FF5EB72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AFDE5-F15F-45BD-DF67-CE3EE8DBF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5521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  <p:sldLayoutId id="2147483678" r:id="rId16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Class 07</a:t>
            </a: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Cases in Automation: Loops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AD39B-9056-051F-CCFD-0A6016778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7EF3D91-9C0B-082D-E0AA-B92B029CC4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221C72-4184-4960-AA42-98235962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081B3-338D-EC91-E20C-04606F417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RPA Mini-Case 1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 to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RPA Mini-Case 2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Merge two spreadsheets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08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7B5E-B3FE-878F-FEF4-953BA74C8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668E-B8B9-1F78-B846-3658875C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Mini-Case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1F00-5E54-8E96-282C-A1D8F1C2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349254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data: Budget and actual data by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data: A spreadsheet comparing budgets and actuals by department with variances (budget – actual).</a:t>
            </a:r>
          </a:p>
          <a:p>
            <a:pPr marL="801688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028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F6757D-9A3B-4070-4305-895879D6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37" y="0"/>
            <a:ext cx="4420337" cy="233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23606-DC27-3B40-EF38-06277284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420338" cy="2358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E67114-DB8E-5A9D-DB2B-30849658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5" y="2571750"/>
            <a:ext cx="6180725" cy="24139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8F66FB-302C-F604-8D9B-A65350F39DE3}"/>
              </a:ext>
            </a:extLst>
          </p:cNvPr>
          <p:cNvSpPr/>
          <p:nvPr/>
        </p:nvSpPr>
        <p:spPr>
          <a:xfrm>
            <a:off x="3512916" y="1279003"/>
            <a:ext cx="781292" cy="10532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64C1BB-BAD6-9D16-3405-344481EA4679}"/>
              </a:ext>
            </a:extLst>
          </p:cNvPr>
          <p:cNvSpPr/>
          <p:nvPr/>
        </p:nvSpPr>
        <p:spPr>
          <a:xfrm>
            <a:off x="8231529" y="1279003"/>
            <a:ext cx="781292" cy="10532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6A77BD-4C8C-DB84-3ACC-4BFDFB05A4A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903562" y="2332299"/>
            <a:ext cx="229866" cy="1532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1ADB10-9296-634E-A606-41DAE5AB60A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225970" y="2332299"/>
            <a:ext cx="3396205" cy="1446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13BE17A5-2F89-16DC-06D5-DDA51F9628D4}"/>
              </a:ext>
            </a:extLst>
          </p:cNvPr>
          <p:cNvSpPr/>
          <p:nvPr/>
        </p:nvSpPr>
        <p:spPr>
          <a:xfrm>
            <a:off x="6525591" y="3613587"/>
            <a:ext cx="364602" cy="140053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EA6BBF-BE98-D1AA-007C-B317CDC43476}"/>
              </a:ext>
            </a:extLst>
          </p:cNvPr>
          <p:cNvSpPr txBox="1"/>
          <p:nvPr/>
        </p:nvSpPr>
        <p:spPr>
          <a:xfrm>
            <a:off x="6890193" y="4023653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Calculate </a:t>
            </a:r>
          </a:p>
          <a:p>
            <a:r>
              <a:rPr lang="en-US" dirty="0">
                <a:latin typeface="+mn-lt"/>
              </a:rPr>
              <a:t>Budget - Actual</a:t>
            </a:r>
          </a:p>
        </p:txBody>
      </p:sp>
    </p:spTree>
    <p:extLst>
      <p:ext uri="{BB962C8B-B14F-4D97-AF65-F5344CB8AC3E}">
        <p14:creationId xmlns:p14="http://schemas.microsoft.com/office/powerpoint/2010/main" val="37079405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AAEEF-14EE-FFBD-6FC8-2592EF6F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CC63E-93D8-62E8-5AB8-E3EF7879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zip file with both files budget_30 and actuals_30 and the starter file </a:t>
            </a:r>
            <a:r>
              <a:rPr lang="en-US" dirty="0" err="1"/>
              <a:t>example_join_starter.uis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Unzip all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budget_30 &amp; actual_30 to google sheets/drive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 the starter </a:t>
            </a:r>
            <a:r>
              <a:rPr lang="en-US" dirty="0" err="1"/>
              <a:t>uis</a:t>
            </a:r>
            <a:r>
              <a:rPr lang="en-US" dirty="0"/>
              <a:t> file to UiPath Studio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51192-7778-E257-FDB0-AB423399F4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34450" y="4664075"/>
            <a:ext cx="209550" cy="2063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4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AD66-8656-6826-2F17-CFCA9448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B0E000-C945-5856-EA03-0B5E710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78156-D477-B26B-2AF9-C75E647F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will go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BF5A-2DEF-0724-6E31-E0E924DC6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</a:t>
            </a:r>
          </a:p>
          <a:p>
            <a:pPr marL="801688" lvl="1" indent="-285750"/>
            <a:r>
              <a:rPr lang="en-US" dirty="0"/>
              <a:t>Manipulation of files, components </a:t>
            </a:r>
          </a:p>
          <a:p>
            <a:pPr marL="801688" lvl="1" indent="-285750"/>
            <a:r>
              <a:rPr lang="en-US" dirty="0"/>
              <a:t>Triggers, Controls, Governance</a:t>
            </a:r>
          </a:p>
          <a:p>
            <a:pPr marL="801688" lvl="1" indent="-285750"/>
            <a:r>
              <a:rPr lang="en-US" dirty="0"/>
              <a:t>Costs and benefits of RPA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Agentic</a:t>
            </a:r>
          </a:p>
          <a:p>
            <a:pPr marL="801688" lvl="1" indent="-285750"/>
            <a:r>
              <a:rPr lang="en-US" dirty="0"/>
              <a:t>BPMN revision and extension</a:t>
            </a:r>
          </a:p>
          <a:p>
            <a:pPr marL="801688" lvl="1" indent="-285750"/>
            <a:r>
              <a:rPr lang="en-US" dirty="0"/>
              <a:t>Tasks for RPA versus Agent</a:t>
            </a:r>
          </a:p>
          <a:p>
            <a:pPr marL="801688" lvl="1" indent="-285750"/>
            <a:r>
              <a:rPr lang="en-US" dirty="0"/>
              <a:t>Advanced Prompt Engineering</a:t>
            </a:r>
          </a:p>
          <a:p>
            <a:pPr marL="801688" lvl="1" indent="-285750"/>
            <a:r>
              <a:rPr lang="en-US" dirty="0"/>
              <a:t>Scalability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63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Design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1</a:t>
            </a:r>
          </a:p>
          <a:p>
            <a:pPr marL="801688" lvl="1" indent="-285750"/>
            <a:r>
              <a:rPr lang="en-US" dirty="0"/>
              <a:t>Web to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2</a:t>
            </a:r>
          </a:p>
          <a:p>
            <a:pPr marL="801688" lvl="1" indent="-285750"/>
            <a:r>
              <a:rPr lang="en-US" dirty="0"/>
              <a:t>Merge two spreadsheets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 (high-level)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6EC-4AB4-4292-4444-29AD0A66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a rainbow of light&#10;&#10;AI-generated content may be incorrect.">
            <a:extLst>
              <a:ext uri="{FF2B5EF4-FFF2-40B4-BE49-F238E27FC236}">
                <a16:creationId xmlns:a16="http://schemas.microsoft.com/office/drawing/2014/main" id="{33AA38EF-6EDC-4C9D-99BD-8CEA67E6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"/>
            <a:ext cx="9141619" cy="5142161"/>
          </a:xfrm>
          <a:prstGeom prst="rect">
            <a:avLst/>
          </a:prstGeom>
        </p:spPr>
      </p:pic>
      <p:pic>
        <p:nvPicPr>
          <p:cNvPr id="22" name="Picture 21" descr="A blue and black gradient&#10;&#10;Description automatically generated">
            <a:extLst>
              <a:ext uri="{FF2B5EF4-FFF2-40B4-BE49-F238E27FC236}">
                <a16:creationId xmlns:a16="http://schemas.microsoft.com/office/drawing/2014/main" id="{39273404-ABCA-9A2A-025B-1DBAB09B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424554"/>
            <a:ext cx="8527416" cy="2556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02BD-CFE3-21E9-A91E-5CB8986D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4848" y="2104254"/>
            <a:ext cx="6889543" cy="188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DA506-1045-AF1A-6B15-28F7678D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12822" y="2789875"/>
            <a:ext cx="5113593" cy="1199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DD51-62F5-63E5-D380-4CE3D01598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7275" y="4502979"/>
            <a:ext cx="7584687" cy="47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BE886-4A66-473D-DDCF-8F95E101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4847" y="3842716"/>
            <a:ext cx="8609549" cy="5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DB1B-1E83-68C2-814F-A4D17EAF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67659" y="3936926"/>
            <a:ext cx="6203921" cy="32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699D1-3E3B-56E8-99EB-6BC57ED11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36399" y="2978412"/>
            <a:ext cx="1666441" cy="657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E31ABF-2E7D-D880-2DF8-6BCEEFE1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769863" y="2277669"/>
            <a:ext cx="3599511" cy="75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29ACC-ADB6-7D53-D1BF-F4499B7161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38791" y="1586438"/>
            <a:ext cx="5408791" cy="12093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791B4-F783-45AB-DDAE-9FEF39B03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71238" y="788033"/>
            <a:ext cx="409469" cy="461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487939-7FC0-FE53-2D87-F70C9DC32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0651" y="800544"/>
            <a:ext cx="371378" cy="509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DB02BB-A7B3-265E-78BF-FCB0D2BDB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54837" y="810066"/>
            <a:ext cx="423752" cy="499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005872-EF96-672F-B840-01C6BC6D2733}"/>
              </a:ext>
            </a:extLst>
          </p:cNvPr>
          <p:cNvSpPr txBox="1"/>
          <p:nvPr/>
        </p:nvSpPr>
        <p:spPr>
          <a:xfrm>
            <a:off x="2807456" y="131090"/>
            <a:ext cx="3510410" cy="461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8561" tIns="68561" rIns="68561" bIns="68561" numCol="1" spcCol="38100" rtlCol="0" anchor="t">
            <a:spAutoFit/>
          </a:bodyPr>
          <a:lstStyle/>
          <a:p>
            <a:pPr defTabSz="342797" hangingPunct="0"/>
            <a:r>
              <a:rPr lang="en-US" sz="2099" b="1" spc="-30">
                <a:solidFill>
                  <a:srgbClr val="FFFFFF"/>
                </a:solidFill>
                <a:latin typeface="HelveticaNeueLT Pro 55 Roman" panose="020B0604020202020204" pitchFamily="34" charset="77"/>
                <a:ea typeface="Calibri"/>
                <a:cs typeface="Calibri"/>
                <a:sym typeface="Helvetica"/>
              </a:rPr>
              <a:t>UiPath Agentic Automation</a:t>
            </a:r>
          </a:p>
        </p:txBody>
      </p:sp>
      <p:pic>
        <p:nvPicPr>
          <p:cNvPr id="3" name="Picture 2" descr="A black background with colorful lights&#10;&#10;AI-generated content may be incorrect.">
            <a:extLst>
              <a:ext uri="{FF2B5EF4-FFF2-40B4-BE49-F238E27FC236}">
                <a16:creationId xmlns:a16="http://schemas.microsoft.com/office/drawing/2014/main" id="{72094D30-8E66-4C43-3A8A-175236D1C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7700" y="1077512"/>
            <a:ext cx="6803840" cy="2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45" y="928079"/>
            <a:ext cx="7411812" cy="2084481"/>
          </a:xfrm>
        </p:spPr>
        <p:txBody>
          <a:bodyPr/>
          <a:lstStyle/>
          <a:p>
            <a:r>
              <a:rPr dirty="0"/>
              <a:t>Where do your </a:t>
            </a:r>
            <a:r>
              <a:rPr lang="en-US" dirty="0"/>
              <a:t>individual and team </a:t>
            </a:r>
            <a:r>
              <a:rPr dirty="0"/>
              <a:t>project</a:t>
            </a:r>
            <a:r>
              <a:rPr lang="en-US" dirty="0"/>
              <a:t>s</a:t>
            </a:r>
            <a:r>
              <a:rPr dirty="0"/>
              <a:t> go next?</a:t>
            </a:r>
          </a:p>
          <a:p>
            <a:endParaRPr dirty="0"/>
          </a:p>
          <a:p>
            <a:r>
              <a:rPr lang="en-US" b="1" dirty="0"/>
              <a:t>Individual: </a:t>
            </a:r>
          </a:p>
          <a:p>
            <a:pPr marL="801688" lvl="1" indent="-285750"/>
            <a:r>
              <a:rPr lang="en-US" dirty="0"/>
              <a:t>Appropriate identification rules-based automation</a:t>
            </a:r>
          </a:p>
          <a:p>
            <a:pPr marL="801688" lvl="1" indent="-285750"/>
            <a:r>
              <a:rPr lang="en-US" dirty="0"/>
              <a:t>Selection of appropriate automation spectrum model</a:t>
            </a:r>
            <a:endParaRPr dirty="0"/>
          </a:p>
          <a:p>
            <a:r>
              <a:rPr lang="en-US" b="1" dirty="0"/>
              <a:t>Team:</a:t>
            </a:r>
          </a:p>
          <a:p>
            <a:pPr marL="801688" lvl="1" indent="-285750"/>
            <a:r>
              <a:rPr lang="en-US" dirty="0"/>
              <a:t>Appropriate mix of RPA, Agent, and human in the loop</a:t>
            </a:r>
          </a:p>
          <a:p>
            <a:pPr marL="801688" lvl="1" indent="-285750"/>
            <a:r>
              <a:rPr lang="en-US" dirty="0"/>
              <a:t>Selection of best cases for agent decision enhancement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1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DC5C5-5B2A-753F-A800-77B620A9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1A73FA-9FD8-ECFC-F2A0-C59D1F531D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56D59D-9382-A6A3-EFCC-53002765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C739F-1CE7-1595-622F-C5B467FDA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RPA Mini-Case 1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Web to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2</a:t>
            </a:r>
          </a:p>
          <a:p>
            <a:pPr marL="801688" lvl="1" indent="-285750"/>
            <a:r>
              <a:rPr lang="en-US" dirty="0"/>
              <a:t>Merge two spreadsheets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003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7AA-1EA2-C49C-316C-3C6A301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Mini-Case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4E5E-EB53-A0D1-223C-F348D451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349254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data: Wikipedia Table of World population by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data: A spreadsheet with numerical populations for the top 20 countries by population, a sum of the top 20 countries population, and a percentage of the world’s population.</a:t>
            </a:r>
          </a:p>
          <a:p>
            <a:pPr marL="801688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57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4C472-DF9F-04C7-5ED5-80CD20D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193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2FB6E-07D3-74C9-0701-905DEBE2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688"/>
          <a:stretch>
            <a:fillRect/>
          </a:stretch>
        </p:blipFill>
        <p:spPr>
          <a:xfrm>
            <a:off x="5449931" y="56688"/>
            <a:ext cx="2982225" cy="45821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BF33E45-061E-FFFE-F021-5F7DEC6B3153}"/>
              </a:ext>
            </a:extLst>
          </p:cNvPr>
          <p:cNvSpPr/>
          <p:nvPr/>
        </p:nvSpPr>
        <p:spPr>
          <a:xfrm>
            <a:off x="4629489" y="2420194"/>
            <a:ext cx="744894" cy="30311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03744-FC2C-552E-7AEF-D731C8325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44" y="4605827"/>
            <a:ext cx="2908721" cy="5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41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5BDF7-FACF-4481-8A07-0661BB54B5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C064E-A178-C0B7-60E8-D6D05ECE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4" y="0"/>
            <a:ext cx="5616370" cy="51435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4DE2020-8C58-56D2-1650-A3FF5C44F987}"/>
              </a:ext>
            </a:extLst>
          </p:cNvPr>
          <p:cNvSpPr/>
          <p:nvPr/>
        </p:nvSpPr>
        <p:spPr>
          <a:xfrm>
            <a:off x="5469039" y="1475772"/>
            <a:ext cx="422476" cy="36677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111AE-6884-D884-103B-B7DA33E76014}"/>
              </a:ext>
            </a:extLst>
          </p:cNvPr>
          <p:cNvSpPr txBox="1"/>
          <p:nvPr/>
        </p:nvSpPr>
        <p:spPr>
          <a:xfrm>
            <a:off x="5769981" y="1985058"/>
            <a:ext cx="337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Starter file: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Import to studio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Process flow is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Red warning signs indicate an unconfigured step</a:t>
            </a:r>
          </a:p>
        </p:txBody>
      </p:sp>
    </p:spTree>
    <p:extLst>
      <p:ext uri="{BB962C8B-B14F-4D97-AF65-F5344CB8AC3E}">
        <p14:creationId xmlns:p14="http://schemas.microsoft.com/office/powerpoint/2010/main" val="5734654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56C4E-BE7C-4EF0-9A58-932F2D9A29D2}">
  <ds:schemaRefs>
    <ds:schemaRef ds:uri="http://purl.org/dc/elements/1.1/"/>
    <ds:schemaRef ds:uri="http://schemas.microsoft.com/office/infopath/2007/PartnerControls"/>
    <ds:schemaRef ds:uri="ab06a5aa-8e31-4bdb-9b13-38c58a92ec8a"/>
    <ds:schemaRef ds:uri="http://www.w3.org/XML/1998/namespace"/>
    <ds:schemaRef ds:uri="3e08c221-0eca-4d51-ae15-1dc733eb7f0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9ca73c7-24b6-45ce-ba44-a049ea6a030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515</Words>
  <Application>Microsoft Office PowerPoint</Application>
  <PresentationFormat>On-screen Show (16:9)</PresentationFormat>
  <Paragraphs>84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HelveticaNeueLT Pro 55 Roman</vt:lpstr>
      <vt:lpstr>Encode Sans Normal Medium</vt:lpstr>
      <vt:lpstr>Uni Sans Regular</vt:lpstr>
      <vt:lpstr>Arial</vt:lpstr>
      <vt:lpstr>Encode Sans Normal ExtraBold</vt:lpstr>
      <vt:lpstr>Open Sans</vt:lpstr>
      <vt:lpstr>Open Sans Light</vt:lpstr>
      <vt:lpstr>2025 Foster Template</vt:lpstr>
      <vt:lpstr>Cases in Automation: Loops</vt:lpstr>
      <vt:lpstr>What will we do today?</vt:lpstr>
      <vt:lpstr>Course Diagram (high-level)</vt:lpstr>
      <vt:lpstr>PowerPoint Presentation</vt:lpstr>
      <vt:lpstr>Looking ahead</vt:lpstr>
      <vt:lpstr>What will we do today?</vt:lpstr>
      <vt:lpstr>RPA Mini-Case 1</vt:lpstr>
      <vt:lpstr>PowerPoint Presentation</vt:lpstr>
      <vt:lpstr>PowerPoint Presentation</vt:lpstr>
      <vt:lpstr>What will we do today?</vt:lpstr>
      <vt:lpstr>RPA Mini-Case 2</vt:lpstr>
      <vt:lpstr>PowerPoint Presentation</vt:lpstr>
      <vt:lpstr>Starter file</vt:lpstr>
      <vt:lpstr>Where we will go next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11</cp:revision>
  <cp:lastPrinted>2026-04-01T16:38:15Z</cp:lastPrinted>
  <dcterms:created xsi:type="dcterms:W3CDTF">2026-02-18T18:51:35Z</dcterms:created>
  <dcterms:modified xsi:type="dcterms:W3CDTF">2026-04-20T15:46:01Z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