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63" r:id="rId5"/>
    <p:sldId id="398" r:id="rId6"/>
    <p:sldId id="413" r:id="rId7"/>
    <p:sldId id="265" r:id="rId8"/>
    <p:sldId id="275" r:id="rId9"/>
    <p:sldId id="641" r:id="rId10"/>
    <p:sldId id="935" r:id="rId11"/>
    <p:sldId id="415" r:id="rId12"/>
    <p:sldId id="412" r:id="rId13"/>
  </p:sldIdLst>
  <p:sldSz cx="9144000" cy="5143500" type="screen16x9"/>
  <p:notesSz cx="7315200" cy="9601200"/>
  <p:embeddedFontLst>
    <p:embeddedFont>
      <p:font typeface="Encode Sans Normal ExtraBold" panose="02000000000000000000" pitchFamily="2" charset="0"/>
      <p:bold r:id="rId16"/>
    </p:embeddedFont>
    <p:embeddedFont>
      <p:font typeface="Encode Sans Normal Medium" panose="02000000000000000000" pitchFamily="2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Light" panose="020B0306030504020204" pitchFamily="34" charset="0"/>
      <p:regular r:id="rId22"/>
      <p:italic r:id="rId23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3"/>
            <p14:sldId id="265"/>
            <p14:sldId id="275"/>
            <p14:sldId id="641"/>
            <p14:sldId id="935"/>
            <p14:sldId id="415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2006E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57F05-FE18-44EE-B2C1-0462B1B49DF5}" v="5" dt="2026-04-29T16:34:13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2"/>
    <p:restoredTop sz="78716" autoAdjust="0"/>
  </p:normalViewPr>
  <p:slideViewPr>
    <p:cSldViewPr snapToGrid="0">
      <p:cViewPr varScale="1">
        <p:scale>
          <a:sx n="165" d="100"/>
          <a:sy n="165" d="100"/>
        </p:scale>
        <p:origin x="4452" y="13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addSld delSld modSld sldOrd modSection">
      <pc:chgData name="Asher Curtis" userId="494c4f5b-6d11-415a-9d9e-829c1135aa91" providerId="ADAL" clId="{FDEDEEF3-7275-4161-A24C-7071BE30F9A7}" dt="2026-04-29T16:35:02.285" v="16" actId="47"/>
      <pc:docMkLst>
        <pc:docMk/>
      </pc:docMkLst>
      <pc:sldChg chg="modSp mod">
        <pc:chgData name="Asher Curtis" userId="494c4f5b-6d11-415a-9d9e-829c1135aa91" providerId="ADAL" clId="{FDEDEEF3-7275-4161-A24C-7071BE30F9A7}" dt="2026-04-29T16:33:45.002" v="4" actId="20577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4-29T16:33:45.002" v="4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4-29T16:33:41.427" v="2" actId="6549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4-29T16:34:21.152" v="8" actId="113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4-29T16:34:21.152" v="8" actId="113"/>
          <ac:spMkLst>
            <pc:docMk/>
            <pc:sldMk cId="3277751441" sldId="398"/>
            <ac:spMk id="4" creationId="{AEC3D1FA-978D-54C1-2B87-4B1136B2B60E}"/>
          </ac:spMkLst>
        </pc:spChg>
      </pc:sldChg>
      <pc:sldChg chg="modSp mod">
        <pc:chgData name="Asher Curtis" userId="494c4f5b-6d11-415a-9d9e-829c1135aa91" providerId="ADAL" clId="{FDEDEEF3-7275-4161-A24C-7071BE30F9A7}" dt="2026-04-29T16:34:04.360" v="5" actId="20577"/>
        <pc:sldMkLst>
          <pc:docMk/>
          <pc:sldMk cId="2417375323" sldId="641"/>
        </pc:sldMkLst>
        <pc:spChg chg="mod">
          <ac:chgData name="Asher Curtis" userId="494c4f5b-6d11-415a-9d9e-829c1135aa91" providerId="ADAL" clId="{FDEDEEF3-7275-4161-A24C-7071BE30F9A7}" dt="2026-04-29T16:34:04.360" v="5" actId="20577"/>
          <ac:spMkLst>
            <pc:docMk/>
            <pc:sldMk cId="2417375323" sldId="641"/>
            <ac:spMk id="3" creationId="{8F9185C9-4034-FA23-E84A-106F868F2B3C}"/>
          </ac:spMkLst>
        </pc:spChg>
      </pc:sldChg>
      <pc:sldChg chg="del">
        <pc:chgData name="Asher Curtis" userId="494c4f5b-6d11-415a-9d9e-829c1135aa91" providerId="ADAL" clId="{FDEDEEF3-7275-4161-A24C-7071BE30F9A7}" dt="2026-04-29T16:34:51.378" v="15" actId="47"/>
        <pc:sldMkLst>
          <pc:docMk/>
          <pc:sldMk cId="2786530592" sldId="642"/>
        </pc:sldMkLst>
      </pc:sldChg>
      <pc:sldChg chg="del">
        <pc:chgData name="Asher Curtis" userId="494c4f5b-6d11-415a-9d9e-829c1135aa91" providerId="ADAL" clId="{FDEDEEF3-7275-4161-A24C-7071BE30F9A7}" dt="2026-04-29T16:35:02.285" v="16" actId="47"/>
        <pc:sldMkLst>
          <pc:docMk/>
          <pc:sldMk cId="3532215390" sldId="644"/>
        </pc:sldMkLst>
      </pc:sldChg>
      <pc:sldChg chg="del">
        <pc:chgData name="Asher Curtis" userId="494c4f5b-6d11-415a-9d9e-829c1135aa91" providerId="ADAL" clId="{FDEDEEF3-7275-4161-A24C-7071BE30F9A7}" dt="2026-04-29T16:35:02.285" v="16" actId="47"/>
        <pc:sldMkLst>
          <pc:docMk/>
          <pc:sldMk cId="1783616273" sldId="934"/>
        </pc:sldMkLst>
      </pc:sldChg>
      <pc:sldChg chg="modSp add mod ord">
        <pc:chgData name="Asher Curtis" userId="494c4f5b-6d11-415a-9d9e-829c1135aa91" providerId="ADAL" clId="{FDEDEEF3-7275-4161-A24C-7071BE30F9A7}" dt="2026-04-29T16:34:48.542" v="14" actId="113"/>
        <pc:sldMkLst>
          <pc:docMk/>
          <pc:sldMk cId="2265073024" sldId="935"/>
        </pc:sldMkLst>
        <pc:spChg chg="mod">
          <ac:chgData name="Asher Curtis" userId="494c4f5b-6d11-415a-9d9e-829c1135aa91" providerId="ADAL" clId="{FDEDEEF3-7275-4161-A24C-7071BE30F9A7}" dt="2026-04-29T16:34:48.542" v="14" actId="113"/>
          <ac:spMkLst>
            <pc:docMk/>
            <pc:sldMk cId="2265073024" sldId="935"/>
            <ac:spMk id="4" creationId="{11438D7F-1344-DAEA-C52F-CFFD3DD9241E}"/>
          </ac:spMkLst>
        </pc:spChg>
      </pc:sldChg>
      <pc:sldMasterChg chg="delSldLayout">
        <pc:chgData name="Asher Curtis" userId="494c4f5b-6d11-415a-9d9e-829c1135aa91" providerId="ADAL" clId="{FDEDEEF3-7275-4161-A24C-7071BE30F9A7}" dt="2026-04-29T16:35:02.285" v="16" actId="47"/>
        <pc:sldMasterMkLst>
          <pc:docMk/>
          <pc:sldMasterMk cId="0" sldId="2147483648"/>
        </pc:sldMasterMkLst>
        <pc:sldLayoutChg chg="del">
          <pc:chgData name="Asher Curtis" userId="494c4f5b-6d11-415a-9d9e-829c1135aa91" providerId="ADAL" clId="{FDEDEEF3-7275-4161-A24C-7071BE30F9A7}" dt="2026-04-29T16:35:02.285" v="16" actId="47"/>
          <pc:sldLayoutMkLst>
            <pc:docMk/>
            <pc:sldMasterMk cId="0" sldId="2147483648"/>
            <pc:sldLayoutMk cId="4132237299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4/29/2026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A87F-74B0-1783-24C6-F2D06EC1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BBDAE-9AC9-0C7F-AF56-E37B9838E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E4EAC-7A7B-FC63-1FDA-2855C3159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Everything happens in one place: the UiPath Platform—where AI Agents aren’t just assistants, they’re true work partners, transforming complexity into a seamless, orchestrated operation.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break it down into three powerful layers: </a:t>
            </a:r>
            <a:r>
              <a:rPr lang="en-US" b="1" dirty="0"/>
              <a:t>Activities</a:t>
            </a:r>
            <a:r>
              <a:rPr lang="en-US" dirty="0"/>
              <a:t> (the building blocks—reading, processing, integrating), </a:t>
            </a:r>
            <a:r>
              <a:rPr lang="en-US" b="1" dirty="0"/>
              <a:t>Workflows</a:t>
            </a:r>
            <a:r>
              <a:rPr lang="en-US" dirty="0"/>
              <a:t> (connecting the dots with human-in-the-loop and testing), and </a:t>
            </a:r>
            <a:r>
              <a:rPr lang="en-US" b="1" dirty="0"/>
              <a:t>Processes</a:t>
            </a:r>
            <a:r>
              <a:rPr lang="en-US" dirty="0"/>
              <a:t> (the big picture—managing, optimizing, and enhancing enterprise operations).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Agentic Orchestration / Maestro takes automation even further—coordinating UiPath Agents, third-party AI models, people, robots, and tools into a single, intelligent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existing systems don’t need to be reinvented—our platform integrates seamlessly with your data, applications, and workflows while maintaining enterprise-grade security, governance, and AI trust.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We’re not just compatible with your tech stack—we enhance it. From cloud providers like AWS, Google, and Azure to enterprise apps like Salesforce and SAP, we turn digital chaos into a symphony of efficiency.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D4BF-46AD-CBC7-A571-AF4108DD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1618B97D-45A5-1E45-A1E0-6392C6E84CC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8330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0FE1C-6C2C-C82C-9319-FF6BE1366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D2929-81E9-C0DC-2E8F-407440219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2AEF3-F28B-F1F7-ADD5-2056930B2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84253-8F9F-B6B3-5E4F-F7E047D38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1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290" y="4663394"/>
            <a:ext cx="209911" cy="20774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5521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77" r:id="rId15"/>
    <p:sldLayoutId id="2147483678" r:id="rId16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Adv. Advisory | ACCTG 528 | Class 10</a:t>
            </a:r>
          </a:p>
          <a:p>
            <a:r>
              <a:rPr lang="en-US" dirty="0"/>
              <a:t>MPAcc Class of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000" b="0" dirty="0"/>
              <a:t>The Data Validator Challenge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Workflows and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Validator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2D557AA9-8FEF-4C94-0D5E-108DEFD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B02A910-3949-34FF-B07A-868F3898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 (high-level)</a:t>
            </a:r>
          </a:p>
        </p:txBody>
      </p:sp>
    </p:spTree>
    <p:extLst>
      <p:ext uri="{BB962C8B-B14F-4D97-AF65-F5344CB8AC3E}">
        <p14:creationId xmlns:p14="http://schemas.microsoft.com/office/powerpoint/2010/main" val="2296473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06EC-4AB4-4292-4444-29AD0A66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with a rainbow of light&#10;&#10;AI-generated content may be incorrect.">
            <a:extLst>
              <a:ext uri="{FF2B5EF4-FFF2-40B4-BE49-F238E27FC236}">
                <a16:creationId xmlns:a16="http://schemas.microsoft.com/office/drawing/2014/main" id="{33AA38EF-6EDC-4C9D-99BD-8CEA67E6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"/>
            <a:ext cx="9141619" cy="5142161"/>
          </a:xfrm>
          <a:prstGeom prst="rect">
            <a:avLst/>
          </a:prstGeom>
        </p:spPr>
      </p:pic>
      <p:pic>
        <p:nvPicPr>
          <p:cNvPr id="22" name="Picture 21" descr="A blue and black gradient&#10;&#10;Description automatically generated">
            <a:extLst>
              <a:ext uri="{FF2B5EF4-FFF2-40B4-BE49-F238E27FC236}">
                <a16:creationId xmlns:a16="http://schemas.microsoft.com/office/drawing/2014/main" id="{39273404-ABCA-9A2A-025B-1DBAB09B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424554"/>
            <a:ext cx="8527416" cy="25567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D02BD-CFE3-21E9-A91E-5CB8986D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4848" y="2104254"/>
            <a:ext cx="6889543" cy="1885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DA506-1045-AF1A-6B15-28F7678D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12822" y="2789875"/>
            <a:ext cx="5113593" cy="1199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DD51-62F5-63E5-D380-4CE3D01598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7275" y="4502979"/>
            <a:ext cx="7584687" cy="471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BE886-4A66-473D-DDCF-8F95E101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4847" y="3842716"/>
            <a:ext cx="8609549" cy="5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BBDB1B-1E83-68C2-814F-A4D17EAF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67659" y="3936926"/>
            <a:ext cx="6203921" cy="328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699D1-3E3B-56E8-99EB-6BC57ED11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36399" y="2978412"/>
            <a:ext cx="1666441" cy="657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E31ABF-2E7D-D880-2DF8-6BCEEFE11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769863" y="2277669"/>
            <a:ext cx="3599511" cy="756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029ACC-ADB6-7D53-D1BF-F4499B7161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38791" y="1586438"/>
            <a:ext cx="5408791" cy="12093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F791B4-F783-45AB-DDAE-9FEF39B039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71238" y="788033"/>
            <a:ext cx="409469" cy="461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487939-7FC0-FE53-2D87-F70C9DC32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60651" y="800544"/>
            <a:ext cx="371378" cy="5094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DB02BB-A7B3-265E-78BF-FCB0D2BDB4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954837" y="810066"/>
            <a:ext cx="423752" cy="4999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005872-EF96-672F-B840-01C6BC6D2733}"/>
              </a:ext>
            </a:extLst>
          </p:cNvPr>
          <p:cNvSpPr txBox="1"/>
          <p:nvPr/>
        </p:nvSpPr>
        <p:spPr>
          <a:xfrm>
            <a:off x="2807456" y="131090"/>
            <a:ext cx="3510410" cy="461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8561" tIns="68561" rIns="68561" bIns="68561" numCol="1" spcCol="38100" rtlCol="0" anchor="t">
            <a:spAutoFit/>
          </a:bodyPr>
          <a:lstStyle/>
          <a:p>
            <a:pPr defTabSz="342797" hangingPunct="0"/>
            <a:r>
              <a:rPr lang="en-US" sz="2099" b="1" spc="-30">
                <a:solidFill>
                  <a:srgbClr val="FFFFFF"/>
                </a:solidFill>
                <a:latin typeface="HelveticaNeueLT Pro 55 Roman" panose="020B0604020202020204" pitchFamily="34" charset="77"/>
                <a:ea typeface="Calibri"/>
                <a:cs typeface="Calibri"/>
                <a:sym typeface="Helvetica"/>
              </a:rPr>
              <a:t>UiPath Agentic Automation</a:t>
            </a:r>
          </a:p>
        </p:txBody>
      </p:sp>
      <p:pic>
        <p:nvPicPr>
          <p:cNvPr id="3" name="Picture 2" descr="A black background with colorful lights&#10;&#10;AI-generated content may be incorrect.">
            <a:extLst>
              <a:ext uri="{FF2B5EF4-FFF2-40B4-BE49-F238E27FC236}">
                <a16:creationId xmlns:a16="http://schemas.microsoft.com/office/drawing/2014/main" id="{72094D30-8E66-4C43-3A8A-175236D1C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7700" y="1077512"/>
            <a:ext cx="6803840" cy="27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45" y="928079"/>
            <a:ext cx="7411812" cy="2084481"/>
          </a:xfrm>
        </p:spPr>
        <p:txBody>
          <a:bodyPr/>
          <a:lstStyle/>
          <a:p>
            <a:r>
              <a:rPr dirty="0"/>
              <a:t>Where do your </a:t>
            </a:r>
            <a:r>
              <a:rPr lang="en-US" dirty="0"/>
              <a:t>individual and team </a:t>
            </a:r>
            <a:r>
              <a:rPr dirty="0"/>
              <a:t>project</a:t>
            </a:r>
            <a:r>
              <a:rPr lang="en-US" dirty="0"/>
              <a:t>s</a:t>
            </a:r>
            <a:r>
              <a:rPr dirty="0"/>
              <a:t> go next?</a:t>
            </a:r>
          </a:p>
          <a:p>
            <a:endParaRPr dirty="0"/>
          </a:p>
          <a:p>
            <a:r>
              <a:rPr lang="en-US" b="1" dirty="0"/>
              <a:t>Individual: </a:t>
            </a:r>
          </a:p>
          <a:p>
            <a:pPr marL="801688" lvl="1" indent="-285750"/>
            <a:r>
              <a:rPr lang="en-US" dirty="0"/>
              <a:t>Appropriate identification rules-based automation</a:t>
            </a:r>
          </a:p>
          <a:p>
            <a:pPr marL="801688" lvl="1" indent="-285750"/>
            <a:r>
              <a:rPr lang="en-US" dirty="0"/>
              <a:t>Selection of appropriate automation spectrum model</a:t>
            </a:r>
            <a:endParaRPr dirty="0"/>
          </a:p>
          <a:p>
            <a:r>
              <a:rPr lang="en-US" b="1" dirty="0"/>
              <a:t>Team:</a:t>
            </a:r>
          </a:p>
          <a:p>
            <a:pPr marL="801688" lvl="1" indent="-285750"/>
            <a:r>
              <a:rPr lang="en-US" dirty="0"/>
              <a:t>Appropriate mix of RPA, Agent, and human in the loop</a:t>
            </a:r>
          </a:p>
          <a:p>
            <a:pPr marL="801688" lvl="1" indent="-285750"/>
            <a:r>
              <a:rPr lang="en-US" dirty="0"/>
              <a:t>Selection of best cases for agent decision enhancement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1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26F4-1A0F-5A21-D2F9-EA48EDED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 and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85C9-4034-FA23-E84A-106F868F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291380" cy="208448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Inputs: Web-scraped data, spreadsheet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Loops: For each row; </a:t>
            </a:r>
            <a:r>
              <a:rPr lang="en-US" dirty="0" err="1"/>
              <a:t>CurrentRow</a:t>
            </a:r>
            <a:r>
              <a:rPr lang="en-US" dirty="0"/>
              <a:t>(“Header”)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Outputs: Spreadsheet, email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Cleaning steps appear logical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Workflows logical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Need to continue to ID the activities/tools in workflows</a:t>
            </a:r>
          </a:p>
          <a:p>
            <a:pPr marL="801688" lvl="1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Data cleaning in VB (using assign)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753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A7010-ABB4-5541-4850-C513290BF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23C4B4-5428-8FE5-4AC6-E2D8383FF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344DF8-879B-AC78-6130-87259029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38D7F-1344-DAEA-C52F-CFFD3DD924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Workflows and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The Data Validator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730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AD66-8656-6826-2F17-CFCA9448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B0E000-C945-5856-EA03-0B5E710268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78156-D477-B26B-2AF9-C75E647F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will go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BF5A-2DEF-0724-6E31-E0E924DC6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</a:t>
            </a:r>
          </a:p>
          <a:p>
            <a:pPr marL="801688" lvl="1" indent="-285750"/>
            <a:r>
              <a:rPr lang="en-US" dirty="0"/>
              <a:t>Manipulation of files, components </a:t>
            </a:r>
          </a:p>
          <a:p>
            <a:pPr marL="801688" lvl="1" indent="-285750"/>
            <a:r>
              <a:rPr lang="en-US" dirty="0"/>
              <a:t>Triggers, Controls, Governance</a:t>
            </a:r>
          </a:p>
          <a:p>
            <a:pPr marL="801688" lvl="1" indent="-285750"/>
            <a:r>
              <a:rPr lang="en-US" dirty="0"/>
              <a:t>Costs and benefits of RPA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Agentic</a:t>
            </a:r>
          </a:p>
          <a:p>
            <a:pPr marL="801688" lvl="1" indent="-285750"/>
            <a:r>
              <a:rPr lang="en-US" dirty="0"/>
              <a:t>BPMN revision and extension</a:t>
            </a:r>
          </a:p>
          <a:p>
            <a:pPr marL="801688" lvl="1" indent="-285750"/>
            <a:r>
              <a:rPr lang="en-US" dirty="0"/>
              <a:t>Tasks for RPA versus Agent</a:t>
            </a:r>
          </a:p>
          <a:p>
            <a:pPr marL="801688" lvl="1" indent="-285750"/>
            <a:r>
              <a:rPr lang="en-US" dirty="0"/>
              <a:t>Advanced Prompt Engineering</a:t>
            </a:r>
          </a:p>
          <a:p>
            <a:pPr marL="801688" lvl="1" indent="-285750"/>
            <a:r>
              <a:rPr lang="en-US" dirty="0"/>
              <a:t>Scalability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6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E56C4E-BE7C-4EF0-9A58-932F2D9A29D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e08c221-0eca-4d51-ae15-1dc733eb7f09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ab06a5aa-8e31-4bdb-9b13-38c58a92ec8a"/>
    <ds:schemaRef ds:uri="59ca73c7-24b6-45ce-ba44-a049ea6a030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377</Words>
  <Application>Microsoft Office PowerPoint</Application>
  <PresentationFormat>On-screen Show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Open Sans</vt:lpstr>
      <vt:lpstr>Encode Sans Normal ExtraBold</vt:lpstr>
      <vt:lpstr>Arial</vt:lpstr>
      <vt:lpstr>Encode Sans Normal Medium</vt:lpstr>
      <vt:lpstr>HelveticaNeueLT Pro 55 Roman</vt:lpstr>
      <vt:lpstr>Uni Sans Regular</vt:lpstr>
      <vt:lpstr>Wingdings</vt:lpstr>
      <vt:lpstr>Open Sans Light</vt:lpstr>
      <vt:lpstr>Calibri</vt:lpstr>
      <vt:lpstr>2025 Foster Template</vt:lpstr>
      <vt:lpstr>The Data Validator Challenge</vt:lpstr>
      <vt:lpstr>What will we do today?</vt:lpstr>
      <vt:lpstr>Course Diagram (high-level)</vt:lpstr>
      <vt:lpstr>PowerPoint Presentation</vt:lpstr>
      <vt:lpstr>Looking ahead</vt:lpstr>
      <vt:lpstr>Workflows and Logic</vt:lpstr>
      <vt:lpstr>What will we do today?</vt:lpstr>
      <vt:lpstr>Where we will go next</vt:lpstr>
      <vt:lpstr>PowerPoint Presentation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14</cp:revision>
  <cp:lastPrinted>2026-04-27T17:00:02Z</cp:lastPrinted>
  <dcterms:created xsi:type="dcterms:W3CDTF">2026-02-18T18:51:35Z</dcterms:created>
  <dcterms:modified xsi:type="dcterms:W3CDTF">2026-04-29T16:35:11Z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